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8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2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0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50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66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6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2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7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28D128D-C876-4150-838E-FDD3AD10749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4C4429B-F2F0-422B-AD44-BEEF48FC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5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Review of Principles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0808" y="4777381"/>
            <a:ext cx="8633951" cy="410095"/>
          </a:xfrm>
        </p:spPr>
        <p:txBody>
          <a:bodyPr/>
          <a:lstStyle/>
          <a:p>
            <a:r>
              <a:rPr lang="en-US" dirty="0"/>
              <a:t>DR. K. Smith, </a:t>
            </a:r>
            <a:r>
              <a:rPr lang="en-US" dirty="0" err="1"/>
              <a:t>PharmD</a:t>
            </a:r>
            <a:r>
              <a:rPr lang="en-US" dirty="0"/>
              <a:t>, MPH</a:t>
            </a:r>
          </a:p>
        </p:txBody>
      </p:sp>
    </p:spTree>
    <p:extLst>
      <p:ext uri="{BB962C8B-B14F-4D97-AF65-F5344CB8AC3E}">
        <p14:creationId xmlns:p14="http://schemas.microsoft.com/office/powerpoint/2010/main" val="371097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JUSTICE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95559" y="1741714"/>
            <a:ext cx="4665070" cy="321975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Due process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You get your “turn”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5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DISTRIBUTIVE JUSTICE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Balancing benefit and burden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Resource allocation is an example of a major topic</a:t>
            </a:r>
          </a:p>
        </p:txBody>
      </p:sp>
    </p:spTree>
    <p:extLst>
      <p:ext uri="{BB962C8B-B14F-4D97-AF65-F5344CB8AC3E}">
        <p14:creationId xmlns:p14="http://schemas.microsoft.com/office/powerpoint/2010/main" val="96797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</a:t>
            </a:r>
            <a:r>
              <a:rPr lang="en-US" dirty="0" err="1"/>
              <a:t>Nonmaleficence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883" y="5268685"/>
            <a:ext cx="11109435" cy="751113"/>
          </a:xfrm>
        </p:spPr>
        <p:txBody>
          <a:bodyPr>
            <a:normAutofit fontScale="25000" lnSpcReduction="20000"/>
          </a:bodyPr>
          <a:lstStyle/>
          <a:p>
            <a:endParaRPr lang="en-US" sz="7200" dirty="0">
              <a:solidFill>
                <a:schemeClr val="tx1"/>
              </a:solidFill>
            </a:endParaRPr>
          </a:p>
          <a:p>
            <a:r>
              <a:rPr lang="en-US" sz="7200" dirty="0">
                <a:solidFill>
                  <a:schemeClr val="tx1"/>
                </a:solidFill>
              </a:rPr>
              <a:t>Translation….. </a:t>
            </a:r>
            <a:r>
              <a:rPr lang="en-US" sz="11200" b="1" dirty="0">
                <a:solidFill>
                  <a:schemeClr val="tx1"/>
                </a:solidFill>
              </a:rPr>
              <a:t>“ FIRST DO NO HARM”</a:t>
            </a:r>
          </a:p>
          <a:p>
            <a:endParaRPr lang="en-US" sz="7200" dirty="0">
              <a:solidFill>
                <a:schemeClr val="tx1"/>
              </a:solidFill>
            </a:endParaRPr>
          </a:p>
          <a:p>
            <a:r>
              <a:rPr lang="en-US" sz="7200" dirty="0">
                <a:solidFill>
                  <a:schemeClr val="tx1"/>
                </a:solidFill>
              </a:rPr>
              <a:t>What constitutes harm?  It’s different based on the differences in how people think or perceive things.  Let’s look at each one.</a:t>
            </a:r>
          </a:p>
          <a:p>
            <a:endParaRPr lang="en-US" sz="7200" dirty="0">
              <a:solidFill>
                <a:schemeClr val="tx1"/>
              </a:solidFill>
            </a:endParaRPr>
          </a:p>
          <a:p>
            <a:r>
              <a:rPr lang="en-US" sz="7200" dirty="0">
                <a:solidFill>
                  <a:schemeClr val="tx1"/>
                </a:solidFill>
              </a:rPr>
              <a:t>Utilitarianism/Grady </a:t>
            </a:r>
          </a:p>
          <a:p>
            <a:r>
              <a:rPr lang="en-US" sz="7200" dirty="0">
                <a:solidFill>
                  <a:schemeClr val="tx1"/>
                </a:solidFill>
              </a:rPr>
              <a:t>Deontology</a:t>
            </a:r>
          </a:p>
          <a:p>
            <a:r>
              <a:rPr lang="en-US" sz="7200" dirty="0">
                <a:solidFill>
                  <a:schemeClr val="tx1"/>
                </a:solidFill>
              </a:rPr>
              <a:t>Virtue Ethicists</a:t>
            </a:r>
          </a:p>
          <a:p>
            <a:r>
              <a:rPr lang="en-US" sz="7200" dirty="0">
                <a:solidFill>
                  <a:schemeClr val="tx1"/>
                </a:solidFill>
              </a:rPr>
              <a:t>Ethical Egoists</a:t>
            </a:r>
          </a:p>
          <a:p>
            <a:r>
              <a:rPr lang="en-US" sz="7200" dirty="0">
                <a:solidFill>
                  <a:schemeClr val="tx1"/>
                </a:solidFill>
              </a:rPr>
              <a:t>Natural Law</a:t>
            </a:r>
          </a:p>
          <a:p>
            <a:endParaRPr lang="en-US" sz="7200" dirty="0">
              <a:solidFill>
                <a:schemeClr val="tx1"/>
              </a:solidFill>
            </a:endParaRPr>
          </a:p>
          <a:p>
            <a:endParaRPr lang="en-US" sz="34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/>
          </a:p>
          <a:p>
            <a:r>
              <a:rPr lang="en-US" sz="1600" dirty="0">
                <a:solidFill>
                  <a:schemeClr val="bg1"/>
                </a:solidFill>
              </a:rPr>
              <a:t>Translation……..”First do no harm”</a:t>
            </a:r>
          </a:p>
          <a:p>
            <a:r>
              <a:rPr lang="en-US" sz="1600" dirty="0">
                <a:solidFill>
                  <a:schemeClr val="bg1"/>
                </a:solidFill>
              </a:rPr>
              <a:t>Examples of what harm is?</a:t>
            </a:r>
          </a:p>
          <a:p>
            <a:r>
              <a:rPr lang="en-US" sz="1600" dirty="0">
                <a:solidFill>
                  <a:schemeClr val="bg1"/>
                </a:solidFill>
              </a:rPr>
              <a:t>Based on what??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680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5204282" cy="2283824"/>
          </a:xfrm>
        </p:spPr>
        <p:txBody>
          <a:bodyPr/>
          <a:lstStyle/>
          <a:p>
            <a:r>
              <a:rPr lang="en-US" dirty="0"/>
              <a:t>CONSEQUENTIALISM</a:t>
            </a:r>
            <a:br>
              <a:rPr lang="en-US" dirty="0"/>
            </a:br>
            <a:r>
              <a:rPr lang="en-US" dirty="0"/>
              <a:t>also known as UTILITARIANISM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1746" y="1122218"/>
            <a:ext cx="5087390" cy="5112328"/>
          </a:xfrm>
        </p:spPr>
        <p:txBody>
          <a:bodyPr>
            <a:normAutofit fontScale="475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cap="none" dirty="0">
                <a:solidFill>
                  <a:schemeClr val="tx1"/>
                </a:solidFill>
              </a:rPr>
              <a:t>The class of normative ethical theories holding that the consequences of one's conduct are the ultimate basis for any judgment about the rightness or wrongness of that conduct</a:t>
            </a:r>
            <a:r>
              <a:rPr lang="en-US" sz="5000" cap="none" dirty="0"/>
              <a:t>. </a:t>
            </a:r>
          </a:p>
          <a:p>
            <a:endParaRPr lang="en-US" sz="5000" cap="none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cap="none" dirty="0">
                <a:solidFill>
                  <a:schemeClr val="tx1"/>
                </a:solidFill>
              </a:rPr>
              <a:t>It is the doctrine that the morality of an action is to be judged solely by its consequences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56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41" y="757913"/>
            <a:ext cx="4866289" cy="114446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TYPES OF UTILITARIANISM/CONSEQUENTIALISM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8069" y="2175641"/>
            <a:ext cx="5044965" cy="39729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 Act Consequentialism is the view that an action is right if </a:t>
            </a:r>
            <a:r>
              <a:rPr lang="en-US" sz="1800" b="1" i="1" u="sng" dirty="0">
                <a:solidFill>
                  <a:schemeClr val="bg1"/>
                </a:solidFill>
              </a:rPr>
              <a:t>and only </a:t>
            </a:r>
            <a:r>
              <a:rPr lang="en-US" sz="1800" dirty="0">
                <a:solidFill>
                  <a:schemeClr val="bg1"/>
                </a:solidFill>
              </a:rPr>
              <a:t>if it maximizes the good for the greatest number of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Rule Consequentialism is the view that the rightness of an act depends not on the goodness of its consequences, but on whether or not it is in accordance with a certain code of rules, which has been selected for its good consequences.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33" y="834821"/>
            <a:ext cx="5318235" cy="39886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06886" y="5225222"/>
            <a:ext cx="5933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Yes, Utilitarianism = Consequentialism</a:t>
            </a:r>
          </a:p>
          <a:p>
            <a:pPr algn="ctr"/>
            <a:endParaRPr lang="en-US" dirty="0"/>
          </a:p>
          <a:p>
            <a:pPr algn="ctr"/>
            <a:r>
              <a:rPr lang="en-US" b="1" dirty="0"/>
              <a:t>CONSEQUETIALISTS BELIEVE THAT HARM IS THAT WHICH PREVENTS GOOD </a:t>
            </a:r>
          </a:p>
        </p:txBody>
      </p:sp>
    </p:spTree>
    <p:extLst>
      <p:ext uri="{BB962C8B-B14F-4D97-AF65-F5344CB8AC3E}">
        <p14:creationId xmlns:p14="http://schemas.microsoft.com/office/powerpoint/2010/main" val="17616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2677645"/>
            <a:ext cx="5453743" cy="2852298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DEONTOLOGY </a:t>
            </a:r>
            <a:br>
              <a:rPr lang="en-US" dirty="0"/>
            </a:br>
            <a:br>
              <a:rPr lang="en-US" dirty="0"/>
            </a:br>
            <a:r>
              <a:rPr lang="en-US" sz="2700" dirty="0"/>
              <a:t>It is sometimes described as </a:t>
            </a:r>
            <a:r>
              <a:rPr lang="en-US" sz="2700" b="1" dirty="0"/>
              <a:t>"duty-based"</a:t>
            </a:r>
            <a:r>
              <a:rPr lang="en-US" sz="2700" dirty="0"/>
              <a:t> or </a:t>
            </a:r>
            <a:r>
              <a:rPr lang="en-US" sz="2700" b="1" dirty="0"/>
              <a:t>"obligation-based"</a:t>
            </a:r>
            <a:r>
              <a:rPr lang="en-US" sz="2700" dirty="0"/>
              <a:t> ethics, because 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dirty="0"/>
            </a:b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95559" y="979714"/>
            <a:ext cx="5056955" cy="53993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Believe that harm prevents you from doing your moral duty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 Deontologists, whether a </a:t>
            </a:r>
            <a:r>
              <a:rPr lang="en-US" b="1" dirty="0">
                <a:solidFill>
                  <a:schemeClr val="tx1"/>
                </a:solidFill>
              </a:rPr>
              <a:t>situation</a:t>
            </a:r>
            <a:r>
              <a:rPr lang="en-US" dirty="0">
                <a:solidFill>
                  <a:schemeClr val="tx1"/>
                </a:solidFill>
              </a:rPr>
              <a:t> is good or bad depends on whether the </a:t>
            </a:r>
            <a:r>
              <a:rPr lang="en-US" b="1" dirty="0">
                <a:solidFill>
                  <a:schemeClr val="tx1"/>
                </a:solidFill>
              </a:rPr>
              <a:t>action that brought it about</a:t>
            </a:r>
            <a:r>
              <a:rPr lang="en-US" dirty="0">
                <a:solidFill>
                  <a:schemeClr val="tx1"/>
                </a:solidFill>
              </a:rPr>
              <a:t> was right or wrong.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Deontologists believe that ethical rules </a:t>
            </a:r>
            <a:r>
              <a:rPr lang="en-US" b="1" dirty="0">
                <a:solidFill>
                  <a:schemeClr val="tx1"/>
                </a:solidFill>
              </a:rPr>
              <a:t>bind </a:t>
            </a:r>
            <a:r>
              <a:rPr lang="en-US" dirty="0">
                <a:solidFill>
                  <a:schemeClr val="tx1"/>
                </a:solidFill>
              </a:rPr>
              <a:t>people to their </a:t>
            </a:r>
            <a:r>
              <a:rPr lang="en-US" b="1" dirty="0">
                <a:solidFill>
                  <a:schemeClr val="tx1"/>
                </a:solidFill>
              </a:rPr>
              <a:t>duty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5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9971" y="3058885"/>
            <a:ext cx="5127171" cy="1380069"/>
          </a:xfrm>
        </p:spPr>
        <p:txBody>
          <a:bodyPr/>
          <a:lstStyle/>
          <a:p>
            <a:r>
              <a:rPr lang="en-US" dirty="0"/>
              <a:t>   VIRTUE ETHICS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sz="2800" b="1" dirty="0">
                <a:solidFill>
                  <a:schemeClr val="bg1"/>
                </a:solidFill>
              </a:rPr>
              <a:t>Virtue ethics</a:t>
            </a:r>
            <a:r>
              <a:rPr lang="en-US" sz="2800" dirty="0">
                <a:solidFill>
                  <a:schemeClr val="bg1"/>
                </a:solidFill>
              </a:rPr>
              <a:t> is person rather than action based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477001" y="990600"/>
            <a:ext cx="5486400" cy="5018314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it looks at the </a:t>
            </a:r>
            <a:r>
              <a:rPr lang="en-US" b="1" dirty="0">
                <a:solidFill>
                  <a:schemeClr val="tx1"/>
                </a:solidFill>
              </a:rPr>
              <a:t>virtue</a:t>
            </a:r>
            <a:r>
              <a:rPr lang="en-US" dirty="0">
                <a:solidFill>
                  <a:schemeClr val="tx1"/>
                </a:solidFill>
              </a:rPr>
              <a:t> or moral character of the person carrying out an action, rather than at </a:t>
            </a:r>
            <a:r>
              <a:rPr lang="en-US" b="1" dirty="0">
                <a:solidFill>
                  <a:schemeClr val="tx1"/>
                </a:solidFill>
              </a:rPr>
              <a:t>ethical</a:t>
            </a:r>
            <a:r>
              <a:rPr lang="en-US" dirty="0">
                <a:solidFill>
                  <a:schemeClr val="tx1"/>
                </a:solidFill>
              </a:rPr>
              <a:t> duties and rules, or the consequences of particular actions</a:t>
            </a:r>
            <a:r>
              <a:rPr lang="en-US" dirty="0"/>
              <a:t>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Believe that harm leads you away from using high moral character</a:t>
            </a:r>
          </a:p>
        </p:txBody>
      </p:sp>
    </p:spTree>
    <p:extLst>
      <p:ext uri="{BB962C8B-B14F-4D97-AF65-F5344CB8AC3E}">
        <p14:creationId xmlns:p14="http://schemas.microsoft.com/office/powerpoint/2010/main" val="22080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EGOISTS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2943" y="1948543"/>
            <a:ext cx="5214257" cy="340481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Believe that harm goes against your self interest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Believe that moral people ought to do what is in their OWN self-interest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LAW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326571"/>
            <a:ext cx="5035184" cy="625928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natural law approach to solving ethical dilemmas begins with the basic belief that everyone has the </a:t>
            </a:r>
            <a:r>
              <a:rPr lang="en-US" b="1" dirty="0">
                <a:solidFill>
                  <a:schemeClr val="tx1"/>
                </a:solidFill>
              </a:rPr>
              <a:t>right to live their life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natural law theorists draw a line between an innocent life and the life of an 'unjust aggressor.‘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natural law theory recognizes the legal and moral concept of self-defense, which is often used to justify acts of war</a:t>
            </a:r>
          </a:p>
        </p:txBody>
      </p:sp>
    </p:spTree>
    <p:extLst>
      <p:ext uri="{BB962C8B-B14F-4D97-AF65-F5344CB8AC3E}">
        <p14:creationId xmlns:p14="http://schemas.microsoft.com/office/powerpoint/2010/main" val="215253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Autonomy 		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SELF RULE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Beneficence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BENEFIT OF OTHERS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Justice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FAIRNESS</a:t>
            </a:r>
          </a:p>
        </p:txBody>
      </p:sp>
    </p:spTree>
    <p:extLst>
      <p:ext uri="{BB962C8B-B14F-4D97-AF65-F5344CB8AC3E}">
        <p14:creationId xmlns:p14="http://schemas.microsoft.com/office/powerpoint/2010/main" val="422832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809</TotalTime>
  <Words>308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A Review of Principles</vt:lpstr>
      <vt:lpstr>     Nonmaleficence</vt:lpstr>
      <vt:lpstr>CONSEQUENTIALISM also known as UTILITARIANISM </vt:lpstr>
      <vt:lpstr>TYPES OF UTILITARIANISM/CONSEQUENTIALISM</vt:lpstr>
      <vt:lpstr>       DEONTOLOGY   It is sometimes described as "duty-based" or "obligation-based" ethics, because     </vt:lpstr>
      <vt:lpstr>   VIRTUE ETHICS   Virtue ethics is person rather than action based </vt:lpstr>
      <vt:lpstr>ETHICAL EGOISTS</vt:lpstr>
      <vt:lpstr>NATURAL LAW </vt:lpstr>
      <vt:lpstr>Additional Principles</vt:lpstr>
      <vt:lpstr>PROCEDURAL JUSTICE </vt:lpstr>
      <vt:lpstr>DISTRIBUTIVE JUSTICE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Principles</dc:title>
  <dc:creator>Kendolyn Smith</dc:creator>
  <cp:lastModifiedBy>Jocelyn Steward</cp:lastModifiedBy>
  <cp:revision>15</cp:revision>
  <dcterms:created xsi:type="dcterms:W3CDTF">2016-08-30T19:29:08Z</dcterms:created>
  <dcterms:modified xsi:type="dcterms:W3CDTF">2016-12-30T07:20:59Z</dcterms:modified>
</cp:coreProperties>
</file>