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6" autoAdjust="0"/>
    <p:restoredTop sz="94704" autoAdjust="0"/>
  </p:normalViewPr>
  <p:slideViewPr>
    <p:cSldViewPr snapToGrid="0">
      <p:cViewPr>
        <p:scale>
          <a:sx n="91" d="100"/>
          <a:sy n="91" d="100"/>
        </p:scale>
        <p:origin x="-1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AD9C-B2AB-4742-B9D5-88A1B5443D17}" type="datetime1">
              <a:rPr lang="en-US" smtClean="0"/>
              <a:t>6/13/2014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6FAA-2408-45A7-869F-2014C214FC1D}" type="datetime1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00D2-426F-4F92-907F-34BAC1037045}" type="datetime1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A1930-6C43-4E8F-9426-A3A84C496FC0}" type="datetime1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17CD-D39E-4644-9F4A-FCA0A2101615}" type="datetime1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651-45E6-4A2C-99B8-82F921298F2D}" type="datetime1">
              <a:rPr lang="en-US" smtClean="0"/>
              <a:t>6/13/2014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6B7-6F8B-402A-A5AA-EC8CCA413C89}" type="datetime1">
              <a:rPr lang="en-US" smtClean="0"/>
              <a:t>6/13/2014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8042-1CDC-4A3A-9348-8618A3117C5A}" type="datetime1">
              <a:rPr lang="en-US" smtClean="0"/>
              <a:t>6/13/2014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805-3287-4562-914A-E3154CDB99E0}" type="datetime1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D92-D8A0-4DA7-91C7-7D40AE100B92}" type="datetime1">
              <a:rPr lang="en-US" smtClean="0"/>
              <a:t>6/13/2014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C7D-996C-4D51-8355-44BC67D378B3}" type="datetime1">
              <a:rPr lang="en-US" smtClean="0"/>
              <a:t>6/13/2014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7" name="Oval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346F80-965E-4784-B7D3-29765BD94027}" type="datetime1">
              <a:rPr lang="en-US" smtClean="0"/>
              <a:t>6/13/2014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/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Procedures for long-term financing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6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74">
        <p:fade/>
      </p:transition>
    </mc:Choice>
    <mc:Fallback>
      <p:transition spd="med" advTm="8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financing has to come from someone and through some mechanism. </a:t>
            </a:r>
          </a:p>
          <a:p>
            <a:pPr lvl="1"/>
            <a:r>
              <a:rPr lang="en-US" dirty="0" err="1" smtClean="0"/>
              <a:t>Someones</a:t>
            </a:r>
            <a:r>
              <a:rPr lang="en-US" dirty="0" smtClean="0"/>
              <a:t> = individuals and institutions = investors = supplier of funds</a:t>
            </a:r>
          </a:p>
          <a:p>
            <a:pPr lvl="1"/>
            <a:endParaRPr lang="en-US" dirty="0"/>
          </a:p>
          <a:p>
            <a:r>
              <a:rPr lang="en-US" dirty="0" smtClean="0"/>
              <a:t>This chapter introduces you to the basic understanding of financing procedures </a:t>
            </a:r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8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963">
        <p:fade/>
      </p:transition>
    </mc:Choice>
    <mc:Fallback>
      <p:transition spd="med" advTm="54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 and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= buyer ↔ seller</a:t>
            </a:r>
          </a:p>
          <a:p>
            <a:pPr lvl="1"/>
            <a:r>
              <a:rPr lang="en-US" dirty="0" smtClean="0"/>
              <a:t>Realistically = accountants, attorneys, auditors, investment bankers </a:t>
            </a:r>
          </a:p>
          <a:p>
            <a:pPr lvl="2"/>
            <a:r>
              <a:rPr lang="en-US" dirty="0" smtClean="0"/>
              <a:t>Actually facilitate exchange</a:t>
            </a:r>
          </a:p>
          <a:p>
            <a:r>
              <a:rPr lang="en-US" dirty="0" smtClean="0"/>
              <a:t>Payments made to these facilitators (a cut off the top) = friction</a:t>
            </a:r>
          </a:p>
          <a:p>
            <a:pPr lvl="1"/>
            <a:r>
              <a:rPr lang="en-US" dirty="0" smtClean="0"/>
              <a:t>Impede motion </a:t>
            </a:r>
          </a:p>
          <a:p>
            <a:pPr lvl="2"/>
            <a:r>
              <a:rPr lang="en-US" dirty="0" smtClean="0"/>
              <a:t>Heat = legal and regulatory proceedings</a:t>
            </a:r>
          </a:p>
          <a:p>
            <a:endParaRPr lang="en-US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4982">
        <p:fade/>
      </p:transition>
    </mc:Choice>
    <mc:Fallback>
      <p:transition spd="med" advTm="144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actors?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of funds receive money now </a:t>
            </a:r>
            <a:r>
              <a:rPr lang="en-US" dirty="0" smtClean="0">
                <a:sym typeface="Wingdings" panose="05000000000000000000" pitchFamily="2" charset="2"/>
              </a:rPr>
              <a:t> promise to pay cash flow in the future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Supplier of funds will not enter into such contracts unless they believe they will get paid and the contract is enforceable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671">
        <p:fade/>
      </p:transition>
    </mc:Choice>
    <mc:Fallback>
      <p:transition spd="med" advTm="84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disclosure</a:t>
            </a:r>
          </a:p>
          <a:p>
            <a:r>
              <a:rPr lang="en-US" dirty="0" smtClean="0"/>
              <a:t>Due diligence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481">
        <p:fade/>
      </p:transition>
    </mc:Choice>
    <mc:Fallback>
      <p:transition spd="med" advTm="73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Securities Act of 1933</a:t>
            </a:r>
          </a:p>
          <a:p>
            <a:r>
              <a:rPr lang="en-US" dirty="0" smtClean="0"/>
              <a:t>The </a:t>
            </a:r>
            <a:r>
              <a:rPr lang="en-US" dirty="0"/>
              <a:t>primary purpose of the '33 Act is to ensure that buyers of securities receive complete and accurate information before they invest. </a:t>
            </a:r>
            <a:endParaRPr lang="en-US" dirty="0" smtClean="0"/>
          </a:p>
          <a:p>
            <a:pPr lvl="1"/>
            <a:r>
              <a:rPr lang="en-US" dirty="0" smtClean="0"/>
              <a:t>Require </a:t>
            </a:r>
            <a:r>
              <a:rPr lang="en-US" dirty="0"/>
              <a:t>that investors receive financial and other significant information concerning securities being offered for public sale; and</a:t>
            </a:r>
          </a:p>
          <a:p>
            <a:pPr lvl="1"/>
            <a:r>
              <a:rPr lang="en-US" dirty="0" smtClean="0"/>
              <a:t>Prohibit </a:t>
            </a:r>
            <a:r>
              <a:rPr lang="en-US" dirty="0"/>
              <a:t>deceit, misrepresentations, and other fraud in the sale of securities.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is not illegal to sell a bad investment, as long as all the facts are accurately disclosed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026">
        <p:fade/>
      </p:transition>
    </mc:Choice>
    <mc:Fallback>
      <p:transition spd="med" advTm="87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aren’t equipped to sell their own securities</a:t>
            </a:r>
          </a:p>
          <a:p>
            <a:pPr lvl="1"/>
            <a:r>
              <a:rPr lang="en-US" dirty="0" smtClean="0"/>
              <a:t>Ex. </a:t>
            </a:r>
            <a:r>
              <a:rPr lang="en-US" dirty="0"/>
              <a:t> </a:t>
            </a:r>
            <a:r>
              <a:rPr lang="en-US" dirty="0" smtClean="0"/>
              <a:t>Investment bankers, brokers, advisers </a:t>
            </a:r>
          </a:p>
          <a:p>
            <a:r>
              <a:rPr lang="en-US" dirty="0" smtClean="0"/>
              <a:t>Prior to the sale of the securities – underwrite them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 </a:t>
            </a:r>
            <a:r>
              <a:rPr lang="en-US" dirty="0"/>
              <a:t>and accept </a:t>
            </a:r>
            <a:r>
              <a:rPr lang="en-US" dirty="0" smtClean="0"/>
              <a:t>liability, thus </a:t>
            </a:r>
            <a:r>
              <a:rPr lang="en-US" dirty="0"/>
              <a:t>guaranteeing payment in case loss or damage occurs.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9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9814">
        <p:fade/>
      </p:transition>
    </mc:Choice>
    <mc:Fallback>
      <p:transition spd="med" advTm="69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STOP BEFORE HANGERS-ON = PAGE 268</a:t>
            </a:r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2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627">
        <p:fade/>
      </p:transition>
    </mc:Choice>
    <mc:Fallback>
      <p:transition spd="med" advTm="44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614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atermark design template" id="{9D1F7800-D88B-4456-B4D7-D80839F0DC16}" vid="{48A69CA1-4DF5-4556-B86D-B299B8F349F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TS103460614</Template>
  <TotalTime>0</TotalTime>
  <Words>263</Words>
  <Application>Microsoft Office PowerPoint</Application>
  <PresentationFormat>Custom</PresentationFormat>
  <Paragraphs>33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TS103460614</vt:lpstr>
      <vt:lpstr>Chapter 14</vt:lpstr>
      <vt:lpstr>Introduction</vt:lpstr>
      <vt:lpstr>Actors and Friction</vt:lpstr>
      <vt:lpstr>Why do we have actors? </vt:lpstr>
      <vt:lpstr>Other terms</vt:lpstr>
      <vt:lpstr>Regulators and Regulation</vt:lpstr>
      <vt:lpstr>Middlemen</vt:lpstr>
      <vt:lpstr>END CHAPTER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2014-06-13T19:56:46Z</dcterms:created>
  <dcterms:modified xsi:type="dcterms:W3CDTF">2014-06-13T23:35:46Z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