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handoutMasterIdLst>
    <p:handoutMasterId r:id="rId18"/>
  </p:handoutMasterIdLst>
  <p:sldIdLst>
    <p:sldId id="269" r:id="rId3"/>
    <p:sldId id="268" r:id="rId4"/>
    <p:sldId id="266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1D10"/>
    <a:srgbClr val="4D4D4D"/>
    <a:srgbClr val="B0AC00"/>
    <a:srgbClr val="D5E1E7"/>
    <a:srgbClr val="FFCC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2232" y="-7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8F5101-0ADC-4101-861E-603D640A4D2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52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4114800"/>
            <a:ext cx="4648200" cy="1219200"/>
          </a:xfrm>
        </p:spPr>
        <p:txBody>
          <a:bodyPr anchor="b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5334000"/>
            <a:ext cx="4648200" cy="457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D5E1E7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194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194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457200"/>
            <a:ext cx="1257300" cy="58674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457200"/>
            <a:ext cx="6515100" cy="58674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371600"/>
            <a:ext cx="3429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3716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35113"/>
            <a:ext cx="3505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8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1535113"/>
            <a:ext cx="3581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2174875"/>
            <a:ext cx="3581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3050"/>
            <a:ext cx="23987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1435100"/>
            <a:ext cx="23987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0"/>
            <a:ext cx="716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295400"/>
            <a:ext cx="716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16: International Health</a:t>
            </a:r>
            <a:endParaRPr lang="en-US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Health Economics </a:t>
            </a:r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83"/>
    </mc:Choice>
    <mc:Fallback>
      <p:transition spd="slow" advTm="187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Richest States in the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Washington, DC = 42K </a:t>
            </a:r>
          </a:p>
          <a:p>
            <a:r>
              <a:rPr lang="en-US" dirty="0" smtClean="0"/>
              <a:t>Maryland = 36K </a:t>
            </a:r>
          </a:p>
          <a:p>
            <a:r>
              <a:rPr lang="en-US" dirty="0" smtClean="0"/>
              <a:t>New Jersey = 34K </a:t>
            </a:r>
          </a:p>
          <a:p>
            <a:r>
              <a:rPr lang="en-US" dirty="0" smtClean="0"/>
              <a:t>Connecticut = 34K </a:t>
            </a:r>
          </a:p>
          <a:p>
            <a:r>
              <a:rPr lang="en-US" dirty="0" smtClean="0"/>
              <a:t>(31) = Georgia = 25K 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95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432"/>
    </mc:Choice>
    <mc:Fallback>
      <p:transition spd="slow" advTm="67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Poorest States in the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Puerto Rico = 10K </a:t>
            </a:r>
          </a:p>
          <a:p>
            <a:r>
              <a:rPr lang="en-US" dirty="0" smtClean="0"/>
              <a:t>Mississippi = </a:t>
            </a:r>
            <a:r>
              <a:rPr lang="en-US" dirty="0" err="1" smtClean="0"/>
              <a:t>19K</a:t>
            </a:r>
            <a:r>
              <a:rPr lang="en-US" dirty="0" smtClean="0"/>
              <a:t> </a:t>
            </a:r>
          </a:p>
          <a:p>
            <a:r>
              <a:rPr lang="en-US" dirty="0" smtClean="0"/>
              <a:t>West Virginia = </a:t>
            </a:r>
            <a:r>
              <a:rPr lang="en-US" dirty="0" err="1" smtClean="0"/>
              <a:t>21K</a:t>
            </a:r>
            <a:r>
              <a:rPr lang="en-US" dirty="0" smtClean="0"/>
              <a:t> </a:t>
            </a:r>
          </a:p>
          <a:p>
            <a:r>
              <a:rPr lang="en-US" dirty="0" smtClean="0"/>
              <a:t>Arkansas = </a:t>
            </a:r>
            <a:r>
              <a:rPr lang="en-US" dirty="0" err="1" smtClean="0"/>
              <a:t>21K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29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003"/>
    </mc:Choice>
    <mc:Fallback>
      <p:transition spd="slow" advTm="35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Poorest cities in the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Blackwater, AZ = $9,491</a:t>
            </a:r>
          </a:p>
          <a:p>
            <a:r>
              <a:rPr lang="en-US" dirty="0" smtClean="0"/>
              <a:t>Muniz, TX = $11,711</a:t>
            </a:r>
          </a:p>
          <a:p>
            <a:r>
              <a:rPr lang="en-US" dirty="0" smtClean="0"/>
              <a:t>Beattyville, KY = $12,361</a:t>
            </a:r>
          </a:p>
          <a:p>
            <a:r>
              <a:rPr lang="en-US" dirty="0" smtClean="0"/>
              <a:t>University Park, NM = $12,788</a:t>
            </a:r>
          </a:p>
          <a:p>
            <a:r>
              <a:rPr lang="en-US" dirty="0" err="1" smtClean="0"/>
              <a:t>Tchula</a:t>
            </a:r>
            <a:r>
              <a:rPr lang="en-US" dirty="0" smtClean="0"/>
              <a:t>, MS = $12,806</a:t>
            </a:r>
          </a:p>
          <a:p>
            <a:r>
              <a:rPr lang="en-US" dirty="0" smtClean="0"/>
              <a:t>(14) = </a:t>
            </a:r>
            <a:r>
              <a:rPr lang="en-US" dirty="0" err="1" smtClean="0"/>
              <a:t>Meigs</a:t>
            </a:r>
            <a:r>
              <a:rPr lang="en-US" dirty="0" smtClean="0"/>
              <a:t>, GA = $14,328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01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6843"/>
    </mc:Choice>
    <mc:Fallback>
      <p:transition spd="slow" advTm="1768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Richest cities in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San Jose, CA = </a:t>
            </a:r>
            <a:r>
              <a:rPr lang="en-US" dirty="0" err="1" smtClean="0"/>
              <a:t>90K</a:t>
            </a:r>
            <a:r>
              <a:rPr lang="en-US" dirty="0" smtClean="0"/>
              <a:t> </a:t>
            </a:r>
          </a:p>
          <a:p>
            <a:r>
              <a:rPr lang="en-US" dirty="0" smtClean="0"/>
              <a:t>Washington, DC = </a:t>
            </a:r>
            <a:r>
              <a:rPr lang="en-US" dirty="0" err="1" smtClean="0"/>
              <a:t>88K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Stamford, CT = 79K </a:t>
            </a:r>
          </a:p>
          <a:p>
            <a:r>
              <a:rPr lang="en-US" dirty="0" smtClean="0"/>
              <a:t>San Francisco, CA = </a:t>
            </a:r>
            <a:r>
              <a:rPr lang="en-US" dirty="0" err="1" smtClean="0"/>
              <a:t>74K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47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589"/>
    </mc:Choice>
    <mc:Fallback>
      <p:transition spd="slow" advTm="54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Healthiest States in the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Hawaii</a:t>
            </a:r>
          </a:p>
          <a:p>
            <a:r>
              <a:rPr lang="en-US" dirty="0" smtClean="0"/>
              <a:t>Vermont</a:t>
            </a:r>
          </a:p>
          <a:p>
            <a:r>
              <a:rPr lang="en-US" dirty="0" smtClean="0"/>
              <a:t>Minnesota</a:t>
            </a:r>
          </a:p>
          <a:p>
            <a:r>
              <a:rPr lang="en-US" dirty="0" smtClean="0"/>
              <a:t>Massachusetts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61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976"/>
    </mc:Choice>
    <mc:Fallback>
      <p:transition spd="slow" advTm="42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Unhealthiest states in the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Mississippi</a:t>
            </a:r>
          </a:p>
          <a:p>
            <a:r>
              <a:rPr lang="en-US" dirty="0" smtClean="0"/>
              <a:t>Arkansas</a:t>
            </a:r>
          </a:p>
          <a:p>
            <a:r>
              <a:rPr lang="en-US" dirty="0" smtClean="0"/>
              <a:t>Louisiana</a:t>
            </a:r>
          </a:p>
          <a:p>
            <a:r>
              <a:rPr lang="en-US" dirty="0" smtClean="0"/>
              <a:t>Alabama</a:t>
            </a:r>
          </a:p>
          <a:p>
            <a:r>
              <a:rPr lang="en-US" dirty="0" smtClean="0"/>
              <a:t>(38) = Georgia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65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022"/>
    </mc:Choice>
    <mc:Fallback>
      <p:transition spd="slow" advTm="34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7162800" cy="5257800"/>
          </a:xfrm>
        </p:spPr>
        <p:txBody>
          <a:bodyPr/>
          <a:lstStyle/>
          <a:p>
            <a:r>
              <a:rPr lang="en-US" b="1" dirty="0"/>
              <a:t>INTERNATIONAL CHAPTER </a:t>
            </a:r>
            <a:r>
              <a:rPr lang="en-US" b="1" dirty="0" smtClean="0"/>
              <a:t>– </a:t>
            </a:r>
            <a:r>
              <a:rPr lang="en-US" b="1" dirty="0"/>
              <a:t>WORLD – NATION - </a:t>
            </a:r>
            <a:r>
              <a:rPr lang="en-US" b="1" dirty="0" smtClean="0"/>
              <a:t>STATES</a:t>
            </a:r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54"/>
    </mc:Choice>
    <mc:Fallback>
      <p:transition spd="slow" advTm="65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LESSON ON READING NUMBERS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Oftentimes you will see something that says in (millions) </a:t>
            </a:r>
          </a:p>
          <a:p>
            <a:pPr lvl="1"/>
            <a:r>
              <a:rPr lang="en-US" dirty="0"/>
              <a:t>16,244,600</a:t>
            </a:r>
          </a:p>
          <a:p>
            <a:pPr lvl="2"/>
            <a:r>
              <a:rPr lang="en-US" dirty="0"/>
              <a:t>How do you read that number?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998"/>
    </mc:Choice>
    <mc:Fallback>
      <p:transition spd="slow" advTm="53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POPULATION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9/9/2014 (US Census) </a:t>
            </a:r>
          </a:p>
          <a:p>
            <a:pPr lvl="1"/>
            <a:r>
              <a:rPr lang="en-US" dirty="0" smtClean="0"/>
              <a:t>7.191 B</a:t>
            </a:r>
          </a:p>
          <a:p>
            <a:pPr lvl="1"/>
            <a:r>
              <a:rPr lang="en-US" dirty="0" smtClean="0"/>
              <a:t>318.8 M </a:t>
            </a:r>
            <a:r>
              <a:rPr lang="en-US" dirty="0"/>
              <a:t>US</a:t>
            </a:r>
          </a:p>
          <a:p>
            <a:pPr lvl="1"/>
            <a:r>
              <a:rPr lang="en-US" dirty="0" smtClean="0"/>
              <a:t>9.9 M– </a:t>
            </a:r>
            <a:r>
              <a:rPr lang="en-US" dirty="0"/>
              <a:t>Georgia</a:t>
            </a:r>
          </a:p>
          <a:p>
            <a:pPr lvl="1"/>
            <a:r>
              <a:rPr lang="en-US" dirty="0" smtClean="0"/>
              <a:t>5.49 M– </a:t>
            </a:r>
            <a:r>
              <a:rPr lang="en-US" dirty="0"/>
              <a:t>metro Atlanta 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05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035"/>
    </mc:Choice>
    <mc:Fallback>
      <p:transition spd="slow" advTm="46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USA = 16 Trillion </a:t>
            </a:r>
          </a:p>
          <a:p>
            <a:r>
              <a:rPr lang="en-US" dirty="0" smtClean="0"/>
              <a:t>China = 8 Trillion </a:t>
            </a:r>
          </a:p>
          <a:p>
            <a:r>
              <a:rPr lang="en-US" dirty="0" smtClean="0"/>
              <a:t>Japan </a:t>
            </a:r>
          </a:p>
          <a:p>
            <a:r>
              <a:rPr lang="en-US" dirty="0" smtClean="0"/>
              <a:t>Germany</a:t>
            </a:r>
          </a:p>
          <a:p>
            <a:r>
              <a:rPr lang="en-US" dirty="0" smtClean="0"/>
              <a:t>France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59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347"/>
    </mc:Choice>
    <mc:Fallback>
      <p:transition spd="slow" advTm="63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Size (Area)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Russia</a:t>
            </a:r>
          </a:p>
          <a:p>
            <a:r>
              <a:rPr lang="en-US" dirty="0" smtClean="0"/>
              <a:t>Antarctica</a:t>
            </a:r>
          </a:p>
          <a:p>
            <a:r>
              <a:rPr lang="en-US" dirty="0" smtClean="0"/>
              <a:t>Canada</a:t>
            </a:r>
          </a:p>
          <a:p>
            <a:r>
              <a:rPr lang="en-US" dirty="0" smtClean="0"/>
              <a:t>China</a:t>
            </a:r>
          </a:p>
          <a:p>
            <a:r>
              <a:rPr lang="en-US" dirty="0" smtClean="0"/>
              <a:t>USA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84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027"/>
    </mc:Choice>
    <mc:Fallback>
      <p:transition spd="slow" advTm="43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size (Population)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China = 1.3 B</a:t>
            </a:r>
          </a:p>
          <a:p>
            <a:r>
              <a:rPr lang="en-US" dirty="0" smtClean="0"/>
              <a:t>India = 1.2 B </a:t>
            </a:r>
          </a:p>
          <a:p>
            <a:r>
              <a:rPr lang="en-US" dirty="0" smtClean="0"/>
              <a:t>USA </a:t>
            </a:r>
          </a:p>
          <a:p>
            <a:r>
              <a:rPr lang="en-US" dirty="0" smtClean="0"/>
              <a:t>Indonesia</a:t>
            </a:r>
          </a:p>
          <a:p>
            <a:r>
              <a:rPr lang="en-US" dirty="0" smtClean="0"/>
              <a:t>Brazil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3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276"/>
    </mc:Choice>
    <mc:Fallback>
      <p:transition spd="slow" advTm="30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Richest Countries in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Qatar = 96K</a:t>
            </a:r>
          </a:p>
          <a:p>
            <a:r>
              <a:rPr lang="en-US" dirty="0" smtClean="0"/>
              <a:t>Luxembourg = 79K </a:t>
            </a:r>
          </a:p>
          <a:p>
            <a:r>
              <a:rPr lang="en-US" dirty="0" smtClean="0"/>
              <a:t>Singapore = 67K </a:t>
            </a:r>
          </a:p>
          <a:p>
            <a:r>
              <a:rPr lang="en-US" dirty="0" smtClean="0"/>
              <a:t>Brunei = 56K </a:t>
            </a:r>
          </a:p>
          <a:p>
            <a:r>
              <a:rPr lang="en-US" dirty="0" smtClean="0"/>
              <a:t>Norway = 56K </a:t>
            </a:r>
          </a:p>
          <a:p>
            <a:r>
              <a:rPr lang="en-US" dirty="0" smtClean="0"/>
              <a:t>Hong Kong = 55K </a:t>
            </a:r>
          </a:p>
          <a:p>
            <a:r>
              <a:rPr lang="en-US" dirty="0" smtClean="0"/>
              <a:t>USA = 54K 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56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897"/>
    </mc:Choice>
    <mc:Fallback>
      <p:transition spd="slow" advTm="98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Poorest countries in the world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Congo, Dem Rep = 365</a:t>
            </a:r>
          </a:p>
          <a:p>
            <a:r>
              <a:rPr lang="en-US" dirty="0" smtClean="0"/>
              <a:t>Zimbabwe = 552</a:t>
            </a:r>
          </a:p>
          <a:p>
            <a:r>
              <a:rPr lang="en-US" dirty="0" smtClean="0"/>
              <a:t>Brundi = 619 </a:t>
            </a:r>
          </a:p>
          <a:p>
            <a:r>
              <a:rPr lang="en-US" dirty="0" smtClean="0"/>
              <a:t>Liberia = 665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2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834"/>
    </mc:Choice>
    <mc:Fallback>
      <p:transition spd="slow" advTm="37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S010336789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9FBE716-C74F-474B-9818-EB677D71C8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TS010336789</Template>
  <TotalTime>39</TotalTime>
  <Words>284</Words>
  <Application>Microsoft Office PowerPoint</Application>
  <PresentationFormat>On-screen Show (4:3)</PresentationFormat>
  <Paragraphs>78</Paragraphs>
  <Slides>15</Slides>
  <Notes>0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TS010336789</vt:lpstr>
      <vt:lpstr>Chapter 16: International Health</vt:lpstr>
      <vt:lpstr>INTERNATIONAL CHAPTER – WORLD – NATION - STATES</vt:lpstr>
      <vt:lpstr>LESSON ON READING NUMBERS</vt:lpstr>
      <vt:lpstr>POPULATION </vt:lpstr>
      <vt:lpstr>GDP</vt:lpstr>
      <vt:lpstr>Global Size (Area) </vt:lpstr>
      <vt:lpstr>Global size (Population) </vt:lpstr>
      <vt:lpstr>Richest Countries in the World</vt:lpstr>
      <vt:lpstr>Poorest countries in the world </vt:lpstr>
      <vt:lpstr>Richest States in the US</vt:lpstr>
      <vt:lpstr>Poorest States in the US</vt:lpstr>
      <vt:lpstr>Poorest cities in the US</vt:lpstr>
      <vt:lpstr>Richest cities in US</vt:lpstr>
      <vt:lpstr>Healthiest States in the US</vt:lpstr>
      <vt:lpstr>Unhealthiest states in the US</vt:lpstr>
    </vt:vector>
  </TitlesOfParts>
  <Company>Clayton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16: International Health</dc:title>
  <dc:creator>Jocelyn Steward</dc:creator>
  <cp:lastModifiedBy>Jocelyn Steward</cp:lastModifiedBy>
  <cp:revision>4</cp:revision>
  <dcterms:created xsi:type="dcterms:W3CDTF">2014-09-09T22:48:15Z</dcterms:created>
  <dcterms:modified xsi:type="dcterms:W3CDTF">2014-09-09T23:27:36Z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TC103367899990</vt:lpwstr>
  </property>
</Properties>
</file>