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6EA3C3-0A54-493D-B6CE-4689806FE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9445B-FBC5-4B0D-A90D-C5380FF6B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1C7B1-3CE9-486F-8025-B724A0C97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7C410-021B-40FF-BF30-040DE7B62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F7CBA-A432-4669-B471-F53AE5990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F7CBA-A432-4669-B471-F53AE5990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E2E5-EAF4-42B3-86DD-14DF55988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F849D-ACE6-4F3E-A8D9-5B13CB0D5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54B4-426D-43D9-9553-8E869D05F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6681-AE9C-4942-B0D4-BB43CA6FE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201D0-92F7-4D17-BD18-7E27228A1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3D066-25D0-408F-8E94-9836C1E05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89B9F-0CA7-436B-9371-C02526F611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16 – Part 2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Economics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6"/>
    </mc:Choice>
    <mc:Fallback>
      <p:transition spd="slow" advTm="7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4525962"/>
          </a:xfrm>
        </p:spPr>
        <p:txBody>
          <a:bodyPr/>
          <a:lstStyle/>
          <a:p>
            <a:r>
              <a:rPr lang="en-US" dirty="0" smtClean="0"/>
              <a:t>Medical Tourism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506"/>
    </mc:Choice>
    <mc:Fallback>
      <p:transition spd="slow" advTm="138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WIDE DIFFERENCES AMONG NATIONS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Health expenditures </a:t>
            </a:r>
            <a:endParaRPr lang="en-US" dirty="0" smtClean="0"/>
          </a:p>
          <a:p>
            <a:pPr lvl="1"/>
            <a:r>
              <a:rPr lang="en-US" dirty="0" smtClean="0"/>
              <a:t>China </a:t>
            </a:r>
            <a:r>
              <a:rPr lang="en-US" dirty="0"/>
              <a:t>largest = only spend 0.2 trillion in health care spending</a:t>
            </a:r>
          </a:p>
          <a:p>
            <a:pPr lvl="0"/>
            <a:r>
              <a:rPr lang="en-US" dirty="0"/>
              <a:t>Countries are categorized as </a:t>
            </a:r>
          </a:p>
          <a:p>
            <a:pPr lvl="1"/>
            <a:r>
              <a:rPr lang="en-US" dirty="0"/>
              <a:t>Low, middle, high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95"/>
    </mc:Choice>
    <mc:Fallback>
      <p:transition spd="slow" advTm="92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LOW-INCOME </a:t>
            </a:r>
            <a:r>
              <a:rPr lang="en-US" sz="2800" b="1" dirty="0" smtClean="0"/>
              <a:t>COUNTRIES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Characteristics</a:t>
            </a:r>
          </a:p>
          <a:p>
            <a:pPr lvl="1"/>
            <a:r>
              <a:rPr lang="en-US" dirty="0"/>
              <a:t>Rural</a:t>
            </a:r>
          </a:p>
          <a:p>
            <a:pPr lvl="1"/>
            <a:r>
              <a:rPr lang="en-US" dirty="0"/>
              <a:t>Limited government</a:t>
            </a:r>
          </a:p>
          <a:p>
            <a:pPr lvl="1"/>
            <a:r>
              <a:rPr lang="en-US" dirty="0"/>
              <a:t>Many children </a:t>
            </a:r>
          </a:p>
          <a:p>
            <a:pPr lvl="1"/>
            <a:r>
              <a:rPr lang="en-US" dirty="0"/>
              <a:t>Small per-capita income</a:t>
            </a:r>
          </a:p>
          <a:p>
            <a:pPr lvl="1"/>
            <a:r>
              <a:rPr lang="en-US" dirty="0"/>
              <a:t>Fast growing population </a:t>
            </a:r>
          </a:p>
          <a:p>
            <a:pPr lvl="1"/>
            <a:r>
              <a:rPr lang="en-US" dirty="0"/>
              <a:t>Little savings or investments</a:t>
            </a:r>
          </a:p>
          <a:p>
            <a:pPr lvl="1"/>
            <a:r>
              <a:rPr lang="en-US" dirty="0" smtClean="0"/>
              <a:t>Major </a:t>
            </a:r>
            <a:r>
              <a:rPr lang="en-US" dirty="0"/>
              <a:t>misallocation of resources from the government </a:t>
            </a:r>
          </a:p>
          <a:p>
            <a:pPr lvl="1"/>
            <a:r>
              <a:rPr lang="en-US" dirty="0" smtClean="0"/>
              <a:t>Government </a:t>
            </a:r>
            <a:r>
              <a:rPr lang="en-US" dirty="0"/>
              <a:t>favors maintaining state of the art facility versus providing services to those who are in most need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out of 10 children die before 5 years old </a:t>
            </a:r>
          </a:p>
          <a:p>
            <a:pPr lvl="1"/>
            <a:r>
              <a:rPr lang="en-US" dirty="0"/>
              <a:t>LE &lt; 60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4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459"/>
    </mc:Choice>
    <mc:Fallback>
      <p:transition spd="slow" advTm="121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MIDDLE-INCOME COUNTRIES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Characteristics</a:t>
            </a:r>
          </a:p>
          <a:p>
            <a:pPr lvl="1"/>
            <a:r>
              <a:rPr lang="en-US" dirty="0"/>
              <a:t>Subsistence agriculture and poverty in remote area but bulk moved into cities for work </a:t>
            </a:r>
          </a:p>
          <a:p>
            <a:pPr lvl="1"/>
            <a:r>
              <a:rPr lang="en-US" dirty="0"/>
              <a:t>Access is medical care is uneven even in rural/urban areas</a:t>
            </a:r>
          </a:p>
          <a:p>
            <a:pPr lvl="1"/>
            <a:r>
              <a:rPr lang="en-US" dirty="0"/>
              <a:t>Poor sanitation in urban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6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64"/>
    </mc:Choice>
    <mc:Fallback>
      <p:transition spd="slow" advTm="79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HIGH INCOME COUNTRIES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Characteristics</a:t>
            </a:r>
          </a:p>
          <a:p>
            <a:pPr lvl="1"/>
            <a:r>
              <a:rPr lang="en-US" dirty="0"/>
              <a:t>Variation in the use </a:t>
            </a:r>
            <a:r>
              <a:rPr lang="en-US" dirty="0" smtClean="0"/>
              <a:t>of....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Little </a:t>
            </a:r>
            <a:r>
              <a:rPr lang="en-US" dirty="0"/>
              <a:t>variation in health outcomes</a:t>
            </a:r>
          </a:p>
          <a:p>
            <a:pPr lvl="1"/>
            <a:r>
              <a:rPr lang="en-US" dirty="0"/>
              <a:t>Higher life expectancy </a:t>
            </a:r>
          </a:p>
          <a:p>
            <a:pPr lvl="1"/>
            <a:r>
              <a:rPr lang="en-US" dirty="0"/>
              <a:t>Lower infant morality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5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674"/>
    </mc:Choice>
    <mc:Fallback>
      <p:transition spd="slow" advTm="166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MICRO VERSUS MACRO ALLOCATION:  HEALTH AS A NATIONAL LUXURY </a:t>
            </a:r>
            <a:r>
              <a:rPr lang="en-US" sz="2000" b="1" dirty="0" smtClean="0"/>
              <a:t>GOOD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Luxury goods not as a judgment regarding the necessity or importance but because they observe that the percentage of income spent on these goods increases as income increases </a:t>
            </a:r>
          </a:p>
          <a:p>
            <a:pPr lvl="0"/>
            <a:r>
              <a:rPr lang="en-US" dirty="0" smtClean="0"/>
              <a:t>Luxury </a:t>
            </a:r>
            <a:r>
              <a:rPr lang="en-US" dirty="0"/>
              <a:t>goods are items for which a 10% increase in income leads to a greater than 10% increase in </a:t>
            </a:r>
            <a:r>
              <a:rPr lang="en-US" dirty="0" smtClean="0"/>
              <a:t>spending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696"/>
    </mc:Choice>
    <mc:Fallback>
      <p:transition spd="slow" advTm="181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CAUSALITY: </a:t>
            </a:r>
            <a:r>
              <a:rPr lang="en-US" sz="2800" b="1" dirty="0"/>
              <a:t>DOES MORE SPENDING IMPROVE </a:t>
            </a:r>
            <a:r>
              <a:rPr lang="en-US" sz="2800" b="1" dirty="0" smtClean="0"/>
              <a:t>HEALTH?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CORRELATION VERSUS CAUSATION </a:t>
            </a:r>
          </a:p>
          <a:p>
            <a:pPr lvl="0"/>
            <a:r>
              <a:rPr lang="en-US" dirty="0" smtClean="0"/>
              <a:t>Most </a:t>
            </a:r>
            <a:r>
              <a:rPr lang="en-US" dirty="0"/>
              <a:t>important causality refers to income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degree of disparities in incomes between the rich and the poor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2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763"/>
    </mc:Choice>
    <mc:Fallback>
      <p:transition spd="slow" advTm="219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</a:t>
            </a:r>
            <a:r>
              <a:rPr lang="en-US" b="1" dirty="0" smtClean="0"/>
              <a:t>WON’T </a:t>
            </a:r>
            <a:r>
              <a:rPr lang="en-US" b="1" dirty="0"/>
              <a:t>BE TESTED ON THE PARTICULAR COUNTRIES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9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06"/>
    </mc:Choice>
    <mc:Fallback>
      <p:transition spd="slow" advTm="33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INTERNATIONAL TRADE IN HEALTH CARE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Small amount of border crossing (versus other industries) </a:t>
            </a:r>
          </a:p>
          <a:p>
            <a:pPr lvl="0"/>
            <a:r>
              <a:rPr lang="en-US" dirty="0" smtClean="0"/>
              <a:t>People </a:t>
            </a:r>
            <a:r>
              <a:rPr lang="en-US" dirty="0"/>
              <a:t>and ideas -&gt; personal </a:t>
            </a:r>
          </a:p>
          <a:p>
            <a:pPr lvl="0"/>
            <a:r>
              <a:rPr lang="en-US" dirty="0" smtClean="0"/>
              <a:t>Pharmaceuticals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5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671"/>
    </mc:Choice>
    <mc:Fallback>
      <p:transition spd="slow" advTm="171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010336818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11B2EB-D8F6-41DE-A131-963A39A88F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TS010336818</Template>
  <TotalTime>32</TotalTime>
  <Words>254</Words>
  <Application>Microsoft Office PowerPoint</Application>
  <PresentationFormat>On-screen Show (4:3)</PresentationFormat>
  <Paragraphs>44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TS010336818</vt:lpstr>
      <vt:lpstr>Chapter 16 – Part 2</vt:lpstr>
      <vt:lpstr>WIDE DIFFERENCES AMONG NATIONS</vt:lpstr>
      <vt:lpstr>LOW-INCOME COUNTRIES</vt:lpstr>
      <vt:lpstr>MIDDLE-INCOME COUNTRIES</vt:lpstr>
      <vt:lpstr>HIGH INCOME COUNTRIES</vt:lpstr>
      <vt:lpstr>MICRO VERSUS MACRO ALLOCATION:  HEALTH AS A NATIONAL LUXURY GOOD</vt:lpstr>
      <vt:lpstr>CAUSALITY: DOES MORE SPENDING IMPROVE HEALTH?</vt:lpstr>
      <vt:lpstr>FROM BOOK</vt:lpstr>
      <vt:lpstr>INTERNATIONAL TRADE IN HEALTH CARE </vt:lpstr>
      <vt:lpstr>Medical Tourism 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– Part 2</dc:title>
  <dc:creator>Jocelyn Steward</dc:creator>
  <cp:lastModifiedBy>Jocelyn Steward</cp:lastModifiedBy>
  <cp:revision>2</cp:revision>
  <dcterms:created xsi:type="dcterms:W3CDTF">2014-09-09T23:30:38Z</dcterms:created>
  <dcterms:modified xsi:type="dcterms:W3CDTF">2014-09-10T00:02:53Z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TC103368189990</vt:lpwstr>
  </property>
</Properties>
</file>