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3"/>
  </p:notesMasterIdLst>
  <p:handoutMasterIdLst>
    <p:handoutMasterId r:id="rId14"/>
  </p:handoutMasterIdLst>
  <p:sldIdLst>
    <p:sldId id="263" r:id="rId3"/>
    <p:sldId id="264" r:id="rId4"/>
    <p:sldId id="275" r:id="rId5"/>
    <p:sldId id="268" r:id="rId6"/>
    <p:sldId id="270" r:id="rId7"/>
    <p:sldId id="269" r:id="rId8"/>
    <p:sldId id="271" r:id="rId9"/>
    <p:sldId id="272" r:id="rId10"/>
    <p:sldId id="273" r:id="rId11"/>
    <p:sldId id="274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0" d="100"/>
          <a:sy n="60" d="100"/>
        </p:scale>
        <p:origin x="-979" y="-6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9/2/2014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2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6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9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9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0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2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0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7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3E7ED-526C-43D7-BA41-7DEE51FD568E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F403F-04F5-4D09-800D-7870715B9ED9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7687C-0397-4298-B160-26D34EC67BB0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65177-F084-49E7-ADEE-00812B3D582B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C4FCC-F745-44A0-B2E4-C91714F31EB6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9D0EA4-DCC4-4D4C-953F-F31E92EE505C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42F08-6BA5-45A1-80AB-C11AC921B6C6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D82A9-7CD7-4D15-868B-D8AF30864858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6BC6A-4AB7-47F1-904A-90BC8DD816B4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0BC9A-EBF0-4E12-A1D3-DD221366B0A1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hyperlink" Target="http://content.healthaffairs.org/content/26/3/780.full#ref-2" TargetMode="External"/><Relationship Id="rId5" Type="http://schemas.openxmlformats.org/officeDocument/2006/relationships/hyperlink" Target="http://content.healthaffairs.org/content/26/3/780.full#ref-1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Supply and Demand &amp; Price discrimination </a:t>
            </a:r>
          </a:p>
          <a:p>
            <a:r>
              <a:rPr lang="en-US" dirty="0" smtClean="0"/>
              <a:t>Part - 1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2:  Health Economics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24">
        <p:fade/>
      </p:transition>
    </mc:Choice>
    <mc:Fallback>
      <p:transition spd="med" advTm="8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correct?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know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324">
        <p:fade/>
      </p:transition>
    </mc:Choice>
    <mc:Fallback>
      <p:transition spd="med" advTm="853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Price discrimination:  Selling the same goods/services to different customers at different </a:t>
            </a:r>
            <a:r>
              <a:rPr lang="en-US" dirty="0" smtClean="0"/>
              <a:t>prices </a:t>
            </a:r>
            <a:r>
              <a:rPr lang="en-US" dirty="0" smtClean="0"/>
              <a:t>for the same goods/services</a:t>
            </a:r>
          </a:p>
          <a:p>
            <a:pPr lvl="0"/>
            <a:r>
              <a:rPr lang="en-US" dirty="0" smtClean="0"/>
              <a:t>Cost shifting:  Charge a I/U patient M/L to make up the cost </a:t>
            </a: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discrimination &amp; Cost shifting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975">
        <p:fade/>
      </p:transition>
    </mc:Choice>
    <mc:Fallback>
      <p:transition spd="med" advTm="47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pervasive and legal</a:t>
            </a:r>
          </a:p>
          <a:p>
            <a:pPr lvl="0"/>
            <a:r>
              <a:rPr lang="en-US" dirty="0"/>
              <a:t>McDonalds</a:t>
            </a:r>
          </a:p>
          <a:p>
            <a:pPr lvl="1"/>
            <a:r>
              <a:rPr lang="en-US" dirty="0"/>
              <a:t>Cash</a:t>
            </a:r>
          </a:p>
          <a:p>
            <a:pPr lvl="1"/>
            <a:r>
              <a:rPr lang="en-US" dirty="0"/>
              <a:t>C/C – D/C</a:t>
            </a:r>
          </a:p>
          <a:p>
            <a:pPr lvl="1"/>
            <a:r>
              <a:rPr lang="en-US" dirty="0"/>
              <a:t>Gift Card</a:t>
            </a:r>
          </a:p>
          <a:p>
            <a:r>
              <a:rPr lang="en-US" dirty="0"/>
              <a:t>When would you do price discrimination?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Discrimination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1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7220">
        <p:fade/>
      </p:transition>
    </mc:Choice>
    <mc:Fallback>
      <p:transition spd="med" advTm="26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pay for services?</a:t>
            </a:r>
          </a:p>
          <a:p>
            <a:pPr lvl="1"/>
            <a:r>
              <a:rPr lang="en-US" dirty="0" smtClean="0"/>
              <a:t>Uninsured</a:t>
            </a:r>
          </a:p>
          <a:p>
            <a:pPr lvl="1"/>
            <a:r>
              <a:rPr lang="en-US" dirty="0" smtClean="0"/>
              <a:t>Insurance</a:t>
            </a:r>
          </a:p>
          <a:p>
            <a:pPr lvl="2"/>
            <a:r>
              <a:rPr lang="en-US" dirty="0" smtClean="0"/>
              <a:t>Medicare/Medicaid</a:t>
            </a:r>
          </a:p>
          <a:p>
            <a:pPr lvl="2"/>
            <a:r>
              <a:rPr lang="en-US" dirty="0" smtClean="0"/>
              <a:t>Managed Care: HMO/PPO/POS</a:t>
            </a:r>
          </a:p>
          <a:p>
            <a:pPr lvl="2"/>
            <a:r>
              <a:rPr lang="en-US" dirty="0" smtClean="0"/>
              <a:t>Indemnity </a:t>
            </a:r>
          </a:p>
          <a:p>
            <a:pPr lvl="1"/>
            <a:r>
              <a:rPr lang="en-US" dirty="0" smtClean="0"/>
              <a:t>Charity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5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106">
        <p:fade/>
      </p:transition>
    </mc:Choice>
    <mc:Fallback>
      <p:transition spd="med" advTm="32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937"/>
              </p:ext>
            </p:extLst>
          </p:nvPr>
        </p:nvGraphicFramePr>
        <p:xfrm>
          <a:off x="2032000" y="719666"/>
          <a:ext cx="8318500" cy="484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25"/>
                <a:gridCol w="2079625"/>
                <a:gridCol w="2079625"/>
                <a:gridCol w="2079625"/>
              </a:tblGrid>
              <a:tr h="1210734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(Insurance)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(Uninsured)</a:t>
                      </a:r>
                      <a:endParaRPr lang="en-US" dirty="0"/>
                    </a:p>
                  </a:txBody>
                  <a:tcPr/>
                </a:tc>
              </a:tr>
              <a:tr h="121073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121073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121073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549400" y="4038600"/>
            <a:ext cx="9067800" cy="1727200"/>
          </a:xfrm>
          <a:prstGeom prst="ellipse">
            <a:avLst/>
          </a:prstGeom>
          <a:noFill/>
          <a:ln w="762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6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6709">
        <p:fade/>
      </p:transition>
    </mc:Choice>
    <mc:Fallback>
      <p:transition spd="med" advTm="156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From </a:t>
            </a:r>
            <a:r>
              <a:rPr lang="en-US" dirty="0"/>
              <a:t>“Soak the Rich” to “Soak the Poor” Recent trends in hospital pricing. </a:t>
            </a:r>
          </a:p>
          <a:p>
            <a:pPr fontAlgn="base"/>
            <a:r>
              <a:rPr lang="en-US" i="1" dirty="0"/>
              <a:t>F</a:t>
            </a:r>
            <a:r>
              <a:rPr lang="en-US" i="1" cap="all" dirty="0"/>
              <a:t>IFTY YEARS AGO</a:t>
            </a:r>
            <a:r>
              <a:rPr lang="en-US" i="1" dirty="0"/>
              <a:t> the poor and uninsured were often charged the lowest prices for medical services. In a classic health economics article, Reuben </a:t>
            </a:r>
            <a:r>
              <a:rPr lang="en-US" i="1" dirty="0" err="1"/>
              <a:t>Kessel</a:t>
            </a:r>
            <a:r>
              <a:rPr lang="en-US" i="1" dirty="0"/>
              <a:t> explained in 1958 why it was rational for physicians to charge the wealthiest the most and to discount prices for the </a:t>
            </a:r>
            <a:r>
              <a:rPr lang="en-US" i="1" dirty="0" err="1"/>
              <a:t>poor.</a:t>
            </a:r>
            <a:r>
              <a:rPr lang="en-US" i="1" u="sng" baseline="30000" dirty="0" err="1">
                <a:hlinkClick r:id="rId5"/>
              </a:rPr>
              <a:t>1</a:t>
            </a:r>
            <a:r>
              <a:rPr lang="en-US" i="1" dirty="0"/>
              <a:t> It included a quote from a “highly respected surgeon” that, according to </a:t>
            </a:r>
            <a:r>
              <a:rPr lang="en-US" i="1" dirty="0" err="1"/>
              <a:t>Kessel</a:t>
            </a:r>
            <a:r>
              <a:rPr lang="en-US" i="1" dirty="0"/>
              <a:t>, “presents the position of the medical profession”:</a:t>
            </a:r>
            <a:endParaRPr lang="en-US" dirty="0"/>
          </a:p>
          <a:p>
            <a:pPr lvl="1" fontAlgn="base"/>
            <a:r>
              <a:rPr lang="en-US" i="1" dirty="0"/>
              <a:t>I don’t feel that I am robbing the rich because I charge them more when I know that they can well afford it; the sliding scale is just as democratic as the income tax. I operated today upon two people for the same surgical condition—one a widow whom I charged $50, the other a banker whom I charged $250. I let the widow set her own fee. I charged the banker an amount which he probably carries around in his wallet to entertain his business </a:t>
            </a:r>
            <a:r>
              <a:rPr lang="en-US" i="1" dirty="0" err="1"/>
              <a:t>friends.</a:t>
            </a:r>
            <a:r>
              <a:rPr lang="en-US" i="1" u="sng" baseline="30000" dirty="0" err="1">
                <a:hlinkClick r:id="rId6"/>
              </a:rPr>
              <a:t>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Affairs (2007)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493">
        <p:fade/>
      </p:transition>
    </mc:Choice>
    <mc:Fallback>
      <p:transition spd="med" advTm="84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Almost fifty years later, uninsured and other “self-pay” patients are often presented with bills by hospitals, doctors, and other health professionals with charges that are 2.5 times what most public and private health insurers actually pay. </a:t>
            </a:r>
          </a:p>
          <a:p>
            <a:r>
              <a:rPr lang="en-US" dirty="0" smtClean="0"/>
              <a:t>Who are self-pay patients? 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100 – Medicare costs = $ 307 = </a:t>
            </a:r>
            <a:r>
              <a:rPr lang="en-US" dirty="0" smtClean="0"/>
              <a:t>self-pay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state?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2113">
        <p:fade/>
      </p:transition>
    </mc:Choice>
    <mc:Fallback>
      <p:transition spd="med" advTm="1221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discrimination is large, widespread and pervasive in the hospital industry, cost shifting is not. </a:t>
            </a: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flip-side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894">
        <p:fade/>
      </p:transition>
    </mc:Choice>
    <mc:Fallback>
      <p:transition spd="med" advTm="16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62339"/>
              </p:ext>
            </p:extLst>
          </p:nvPr>
        </p:nvGraphicFramePr>
        <p:xfrm>
          <a:off x="1447800" y="1282698"/>
          <a:ext cx="9321800" cy="405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450"/>
                <a:gridCol w="2330450"/>
                <a:gridCol w="2330450"/>
                <a:gridCol w="2330450"/>
              </a:tblGrid>
              <a:tr h="1012826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(Medicare)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(Uninsured)</a:t>
                      </a:r>
                      <a:endParaRPr lang="en-US" dirty="0"/>
                    </a:p>
                  </a:txBody>
                  <a:tcPr/>
                </a:tc>
              </a:tr>
              <a:tr h="101282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4.00</a:t>
                      </a:r>
                      <a:endParaRPr lang="en-US" dirty="0"/>
                    </a:p>
                  </a:txBody>
                  <a:tcPr/>
                </a:tc>
              </a:tr>
              <a:tr h="101282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</a:tr>
              <a:tr h="101282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98500" y="3937000"/>
            <a:ext cx="10655300" cy="1727200"/>
          </a:xfrm>
          <a:prstGeom prst="ellipse">
            <a:avLst/>
          </a:prstGeom>
          <a:noFill/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90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9897">
        <p:fade/>
      </p:transition>
    </mc:Choice>
    <mc:Fallback>
      <p:transition spd="med" advTm="129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5|16.1|7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521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dea design template" id="{C9C6C84C-31C8-4C76-8A44-8310A8257221}" vid="{45DD48F0-B408-4E69-8193-603DE231DF4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081611-814B-4EEC-95CB-5163EF94D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TS103460521</Template>
  <TotalTime>0</TotalTime>
  <Words>241</Words>
  <Application>Microsoft Office PowerPoint</Application>
  <PresentationFormat>Custom</PresentationFormat>
  <Paragraphs>75</Paragraphs>
  <Slides>10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TS103460521</vt:lpstr>
      <vt:lpstr>Chapter 2:  Health Economics</vt:lpstr>
      <vt:lpstr>Price discrimination &amp; Cost shifting</vt:lpstr>
      <vt:lpstr>Price Discrimination</vt:lpstr>
      <vt:lpstr>Health Care</vt:lpstr>
      <vt:lpstr>PowerPoint Presentation</vt:lpstr>
      <vt:lpstr>Health Affairs (2007)</vt:lpstr>
      <vt:lpstr>Current state? </vt:lpstr>
      <vt:lpstr>On the flip-side</vt:lpstr>
      <vt:lpstr>PowerPoint Presentation</vt:lpstr>
      <vt:lpstr>Which is correct?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2014-09-02T12:59:32Z</dcterms:created>
  <dcterms:modified xsi:type="dcterms:W3CDTF">2014-09-02T13:42:46Z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TC034605219991</vt:lpwstr>
  </property>
</Properties>
</file>