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2"/>
  </p:sldMasterIdLst>
  <p:notesMasterIdLst>
    <p:notesMasterId r:id="rId10"/>
  </p:notesMasterIdLst>
  <p:handoutMasterIdLst>
    <p:handoutMasterId r:id="rId11"/>
  </p:handoutMasterIdLst>
  <p:sldIdLst>
    <p:sldId id="257" r:id="rId3"/>
    <p:sldId id="258" r:id="rId4"/>
    <p:sldId id="262" r:id="rId5"/>
    <p:sldId id="263" r:id="rId6"/>
    <p:sldId id="265" r:id="rId7"/>
    <p:sldId id="266" r:id="rId8"/>
    <p:sldId id="268" r:id="rId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864" userDrawn="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91" d="100"/>
          <a:sy n="91" d="100"/>
        </p:scale>
        <p:origin x="-341" y="206"/>
      </p:cViewPr>
      <p:guideLst>
        <p:guide orient="horz" pos="2160"/>
        <p:guide orient="horz" pos="1008"/>
        <p:guide orient="horz" pos="3888"/>
        <p:guide orient="horz" pos="864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256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7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06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gradFill rotWithShape="1">
          <a:gsLst>
            <a:gs pos="0">
              <a:schemeClr val="tx2">
                <a:lumMod val="20000"/>
                <a:lumOff val="80000"/>
              </a:schemeClr>
            </a:gs>
            <a:gs pos="90000">
              <a:schemeClr val="tx2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99025" y="6356351"/>
            <a:ext cx="121888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BBE6BF-C811-45BB-8BA9-22EFF2B83FFA}" type="datetime1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14708" y="6356351"/>
            <a:ext cx="397406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6094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1892563" y="0"/>
            <a:ext cx="304721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pic>
        <p:nvPicPr>
          <p:cNvPr id="55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803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>
            <a:noAutofit/>
          </a:bodyPr>
          <a:lstStyle>
            <a:lvl1pPr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147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41C5-B5F2-469F-BA25-292CFCDAF6E0}" type="datetime1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96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85FE-5443-4629-8A1C-6F6EA57CBD60}" type="datetime1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885691" y="0"/>
            <a:ext cx="304721" cy="6858000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8" name="Rectangle 7"/>
          <p:cNvSpPr/>
          <p:nvPr userDrawn="1"/>
        </p:nvSpPr>
        <p:spPr>
          <a:xfrm>
            <a:off x="11885691" y="0"/>
            <a:ext cx="304721" cy="6858000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84863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9362CC-4597-4E8E-AFE5-237B3DA1FF07}" type="datetime1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219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803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1892563" y="0"/>
            <a:ext cx="304721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1F63988-78D4-46C4-B808-1786C6A42859}" type="datetime1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9454" y="4259996"/>
            <a:ext cx="7264623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454" y="1600201"/>
            <a:ext cx="8283272" cy="2654064"/>
          </a:xfrm>
        </p:spPr>
        <p:txBody>
          <a:bodyPr anchor="b">
            <a:normAutofit/>
          </a:bodyPr>
          <a:lstStyle>
            <a:lvl1pPr algn="l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873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482C1EE-CCC0-4F27-8918-BF938AC1419F}" type="datetime1">
              <a:rPr lang="en-US" smtClean="0"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4328" y="1600200"/>
            <a:ext cx="4572000" cy="45720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35496" y="1600200"/>
            <a:ext cx="4572000" cy="45720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5384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A0C48B-9D86-4C33-9BD3-2929B1D74E3D}" type="datetime1">
              <a:rPr lang="en-US" smtClean="0"/>
              <a:t>9/2/2014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24328" y="2514600"/>
            <a:ext cx="4572000" cy="365556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24328" y="1499616"/>
            <a:ext cx="4572000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36615" y="2514706"/>
            <a:ext cx="4572000" cy="365749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6615" y="1499616"/>
            <a:ext cx="4572000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413" y="177800"/>
            <a:ext cx="9472824" cy="123983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896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7B711C-F9D6-42CE-B848-D107B7756573}" type="datetime1">
              <a:rPr lang="en-US" smtClean="0"/>
              <a:t>9/2/2014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8792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5180250" y="6356351"/>
            <a:ext cx="1218883" cy="365125"/>
          </a:xfrm>
        </p:spPr>
        <p:txBody>
          <a:bodyPr/>
          <a:lstStyle/>
          <a:p>
            <a:fld id="{4C1EAC44-87EE-4E25-9BCB-D1B8F4FDD9D1}" type="datetime1">
              <a:rPr lang="en-US" smtClean="0"/>
              <a:t>9/2/2014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5933" y="6356351"/>
            <a:ext cx="39740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66796" y="6356351"/>
            <a:ext cx="609441" cy="365125"/>
          </a:xfrm>
        </p:spPr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8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68E44B9-3FFE-4574-9630-3E5A6F960186}" type="datetime1">
              <a:rPr lang="en-US" smtClean="0"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9" name="Rectangle 8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12" name="Rectangle 11"/>
          <p:cNvSpPr/>
          <p:nvPr userDrawn="1"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47639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F492-7803-4716-B969-A5873965FF8A}" type="datetime1">
              <a:rPr lang="en-US" smtClean="0"/>
              <a:t>9/2/2014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645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20000"/>
                <a:lumOff val="80000"/>
              </a:schemeClr>
            </a:gs>
            <a:gs pos="90000">
              <a:schemeClr val="tx2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FD004168-AADC-4457-9784-543656FEE4FC}" type="datetime1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885691" y="0"/>
            <a:ext cx="304721" cy="6858000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pic>
        <p:nvPicPr>
          <p:cNvPr id="46" name="Picture 2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803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3413" y="1600200"/>
            <a:ext cx="947282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3413" y="177800"/>
            <a:ext cx="9472824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151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0" orient="horz" pos="2160" userDrawn="1">
          <p15:clr>
            <a:srgbClr val="F26B43"/>
          </p15:clr>
        </p15:guide>
        <p15:guide id="0" pos="3839" userDrawn="1">
          <p15:clr>
            <a:srgbClr val="F26B43"/>
          </p15:clr>
        </p15:guide>
        <p15:guide id="0" pos="1199" userDrawn="1">
          <p15:clr>
            <a:srgbClr val="F26B43"/>
          </p15:clr>
        </p15:guide>
        <p15:guide id="1" pos="7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.pn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Chpt</a:t>
            </a:r>
            <a:r>
              <a:rPr lang="en-US" dirty="0"/>
              <a:t> </a:t>
            </a:r>
            <a:r>
              <a:rPr lang="en-US" dirty="0" smtClean="0"/>
              <a:t>2: Supply and Demand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90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806">
        <p:fade/>
      </p:transition>
    </mc:Choice>
    <mc:Fallback>
      <p:transition spd="med" advTm="58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Most </a:t>
            </a:r>
            <a:r>
              <a:rPr lang="en-US" dirty="0"/>
              <a:t>economic activity takes place in markets:  trade money for a good or service</a:t>
            </a:r>
          </a:p>
          <a:p>
            <a:pPr lvl="0"/>
            <a:r>
              <a:rPr lang="en-US" dirty="0"/>
              <a:t>Model of supply and demand describes how markets work</a:t>
            </a:r>
          </a:p>
          <a:p>
            <a:pPr lvl="0"/>
            <a:r>
              <a:rPr lang="en-US" dirty="0"/>
              <a:t>What does it do</a:t>
            </a:r>
            <a:r>
              <a:rPr lang="en-US" dirty="0" smtClean="0"/>
              <a:t>?</a:t>
            </a:r>
          </a:p>
          <a:p>
            <a:r>
              <a:rPr lang="en-US" dirty="0" smtClean="0"/>
              <a:t>S/D curve</a:t>
            </a:r>
          </a:p>
          <a:p>
            <a:pPr lvl="1"/>
            <a:r>
              <a:rPr lang="en-US" dirty="0" smtClean="0"/>
              <a:t>Horizontal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quantity</a:t>
            </a:r>
          </a:p>
          <a:p>
            <a:pPr lvl="1"/>
            <a:r>
              <a:rPr lang="en-US" dirty="0"/>
              <a:t>Vertical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price </a:t>
            </a:r>
          </a:p>
          <a:p>
            <a:pPr lvl="0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Microeconomics:  Consumer and Firm Behavior</a:t>
            </a:r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39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6595">
        <p:fade/>
      </p:transition>
    </mc:Choice>
    <mc:Fallback>
      <p:transition spd="med" advTm="865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Buyers want to buy things </a:t>
            </a:r>
          </a:p>
          <a:p>
            <a:r>
              <a:rPr lang="en-US" dirty="0"/>
              <a:t>Example:  demand for cabbages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Demand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552409"/>
              </p:ext>
            </p:extLst>
          </p:nvPr>
        </p:nvGraphicFramePr>
        <p:xfrm>
          <a:off x="3599339" y="3500628"/>
          <a:ext cx="6080760" cy="725932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3040380"/>
                <a:gridCol w="304038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Price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Quantity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68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278">
        <p:fade/>
      </p:transition>
    </mc:Choice>
    <mc:Fallback>
      <p:transition spd="med" advTm="702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Inverse relationship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higher the price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less quantity people demand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always downward</a:t>
            </a:r>
          </a:p>
          <a:p>
            <a:pPr lvl="1"/>
            <a:r>
              <a:rPr lang="en-US" dirty="0"/>
              <a:t>Law of demand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Demand curve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C:\Users\jsteward\Desktop\fall-health economics\Exam 1 review\Demand-image.gif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2" y="3200400"/>
            <a:ext cx="2807493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66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2436">
        <p:fade/>
      </p:transition>
    </mc:Choice>
    <mc:Fallback>
      <p:transition spd="med" advTm="724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Sellers want to sell things </a:t>
            </a:r>
          </a:p>
          <a:p>
            <a:r>
              <a:rPr lang="en-US" dirty="0"/>
              <a:t>Same example with cabbage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Supply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789572"/>
              </p:ext>
            </p:extLst>
          </p:nvPr>
        </p:nvGraphicFramePr>
        <p:xfrm>
          <a:off x="3599339" y="3500628"/>
          <a:ext cx="6080760" cy="725932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3040380"/>
                <a:gridCol w="304038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Price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Quantity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21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9860">
        <p:fade/>
      </p:transition>
    </mc:Choice>
    <mc:Fallback>
      <p:transition spd="med" advTm="498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Direct relationship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More quantity produced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higher it costs to produce it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always upward</a:t>
            </a:r>
          </a:p>
          <a:p>
            <a:pPr lvl="1"/>
            <a:r>
              <a:rPr lang="en-US" dirty="0"/>
              <a:t>Law of supply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Supply curve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  <p:pic>
        <p:nvPicPr>
          <p:cNvPr id="3074" name="Picture 2" descr="Supply Curv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2" y="3114674"/>
            <a:ext cx="3810000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888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3753">
        <p:fade/>
      </p:transition>
    </mc:Choice>
    <mc:Fallback>
      <p:transition spd="med" advTm="637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Market </a:t>
            </a:r>
            <a:r>
              <a:rPr lang="en-US" b="1" dirty="0" smtClean="0"/>
              <a:t>equilibrium</a:t>
            </a:r>
            <a:endParaRPr lang="en-US" dirty="0"/>
          </a:p>
        </p:txBody>
      </p:sp>
      <p:pic>
        <p:nvPicPr>
          <p:cNvPr id="4" name="Content Placeholder 3" descr="https://encrypted-tbn2.gstatic.com/images?q=tbn:ANd9GcQ-UlKNYoc7HBY5DXn97FU2hMMWvRPDsoJUIiiBZoLnJB8rh2hN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2" y="1752600"/>
            <a:ext cx="3581399" cy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44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5936">
        <p:fade/>
      </p:transition>
    </mc:Choice>
    <mc:Fallback>
      <p:transition spd="med" advTm="859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S10346053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harmacy design template" id="{31B17BDC-8AFF-47FE-B8AB-2C77A3BDA084}" vid="{8178D3CA-D80E-49E3-B1D5-0DCCF7151C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B06AF52-9C9F-455C-9927-CBCF255C78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TS103460537</Template>
  <TotalTime>0</TotalTime>
  <Words>132</Words>
  <Application>Microsoft Office PowerPoint</Application>
  <PresentationFormat>Custom</PresentationFormat>
  <Paragraphs>40</Paragraphs>
  <Slides>7</Slides>
  <Notes>2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TS103460537</vt:lpstr>
      <vt:lpstr>Chpt 2: Supply and Demand</vt:lpstr>
      <vt:lpstr>Microeconomics:  Consumer and Firm Behavior</vt:lpstr>
      <vt:lpstr>Demand </vt:lpstr>
      <vt:lpstr>Demand curve </vt:lpstr>
      <vt:lpstr>Supply  </vt:lpstr>
      <vt:lpstr>Supply curve</vt:lpstr>
      <vt:lpstr>Market equilibrium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2014-09-02T14:20:26Z</dcterms:created>
  <dcterms:modified xsi:type="dcterms:W3CDTF">2014-09-02T14:44:44Z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TC034605379991</vt:lpwstr>
  </property>
</Properties>
</file>