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</p:sldMasterIdLst>
  <p:notesMasterIdLst>
    <p:notesMasterId r:id="rId8"/>
  </p:notesMasterIdLst>
  <p:handoutMasterIdLst>
    <p:handoutMasterId r:id="rId9"/>
  </p:handoutMasterIdLst>
  <p:sldIdLst>
    <p:sldId id="257" r:id="rId3"/>
    <p:sldId id="263" r:id="rId4"/>
    <p:sldId id="258" r:id="rId5"/>
    <p:sldId id="259" r:id="rId6"/>
    <p:sldId id="264" r:id="rId7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19" autoAdjust="0"/>
    <p:restoredTop sz="94660"/>
  </p:normalViewPr>
  <p:slideViewPr>
    <p:cSldViewPr snapToGrid="0">
      <p:cViewPr>
        <p:scale>
          <a:sx n="92" d="100"/>
          <a:sy n="92" d="100"/>
        </p:scale>
        <p:origin x="-106" y="-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19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7B527-9545-4A18-82C6-985C2D673EE0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BD15E-A83F-499B-AE2F-72149146B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39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2A402-9AEC-46CD-BFFB-8C45353B9417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6FFF6-EFF5-46FA-B62C-F141E1274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6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29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53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3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9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1179705"/>
            <a:ext cx="9875520" cy="1472184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2669871"/>
            <a:ext cx="9875520" cy="1752600"/>
          </a:xfrm>
          <a:prstGeom prst="rect">
            <a:avLst/>
          </a:prstGeom>
        </p:spPr>
        <p:txBody>
          <a:bodyPr tIns="0"/>
          <a:lstStyle>
            <a:lvl1pPr marL="27432" indent="0" algn="ctr">
              <a:buNone/>
              <a:defRPr sz="2600" b="1">
                <a:solidFill>
                  <a:schemeClr val="accent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1C2D185E-BD1E-4CBE-A61F-35CAD735F848}" type="datetime1">
              <a:rPr lang="en-US" smtClean="0"/>
              <a:t>9/2/2014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2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7133BD94-17D4-4DEF-B844-67D6BA237612}" type="datetime1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EA344295-BCB3-4C96-B3CE-F668F72C39DB}" type="datetime1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5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CA9F5007-87DE-488C-8ECD-66DCDA2978A3}" type="datetime1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  <p15:guide id="2" pos="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600325"/>
            <a:ext cx="8534400" cy="2286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066800"/>
            <a:ext cx="8534400" cy="1509712"/>
          </a:xfrm>
          <a:prstGeom prst="rect">
            <a:avLst/>
          </a:prstGeo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E8DB53E6-2EA0-4C6F-9D6B-EC8B23B43B9C}" type="datetime1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32452640-9AB4-4FAC-81FF-78F831713D37}" type="datetime1">
              <a:rPr lang="en-US" smtClean="0"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5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  <a:prstGeom prst="rect">
            <a:avLst/>
          </a:prstGeo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FD31F8B8-1912-4B3E-A9BB-091D44EE69D2}" type="datetime1">
              <a:rPr lang="en-US" smtClean="0"/>
              <a:t>9/2/2014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5E98050E-AF67-4EC2-AB54-6E14E08E4A00}" type="datetime1">
              <a:rPr lang="en-US" smtClean="0"/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CD14D783-CD52-4B1C-BF5A-038ECE1CF490}" type="datetime1">
              <a:rPr lang="en-US" smtClean="0"/>
              <a:t>9/2/2014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7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  <a:prstGeom prst="rect">
            <a:avLst/>
          </a:prstGeo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005CA02A-594F-46ED-A0C2-DE599B6E52DE}" type="datetime1">
              <a:rPr lang="en-US" smtClean="0"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4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08B6A6AB-C691-41A3-B2F1-0EE2DBBFDAB8}" type="datetime1">
              <a:rPr lang="en-US" smtClean="0"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75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148" y="-54"/>
            <a:ext cx="12188952" cy="6858054"/>
            <a:chOff x="7148" y="-54"/>
            <a:chExt cx="12188952" cy="6858054"/>
          </a:xfrm>
        </p:grpSpPr>
        <p:sp>
          <p:nvSpPr>
            <p:cNvPr id="4" name="Rectangle 3"/>
            <p:cNvSpPr/>
            <p:nvPr/>
          </p:nvSpPr>
          <p:spPr>
            <a:xfrm>
              <a:off x="7148" y="0"/>
              <a:ext cx="1218895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invGray">
            <a:xfrm>
              <a:off x="1473566" y="-54"/>
              <a:ext cx="96070" cy="685805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 cap="rnd" cmpd="sng" algn="ctr">
              <a:noFill/>
              <a:prstDash val="solid"/>
            </a:ln>
            <a:effectLst>
              <a:outerShdw blurRad="38550" dist="38000" dir="10800000" algn="tl" rotWithShape="0">
                <a:schemeClr val="bg2">
                  <a:shade val="20000"/>
                  <a:satMod val="110000"/>
                  <a:alpha val="25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latinLnBrk="0" hangingPunct="1"/>
              <a:endParaRPr kumimoji="0" lang="en-US" sz="180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" y="0"/>
              <a:ext cx="1495425" cy="6858000"/>
            </a:xfrm>
            <a:prstGeom prst="rect">
              <a:avLst/>
            </a:prstGeom>
          </p:spPr>
        </p:pic>
      </p:grpSp>
      <p:sp>
        <p:nvSpPr>
          <p:cNvPr id="16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8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0296519-5417-4396-BF15-D5B0A34355E5}" type="datetime1">
              <a:rPr lang="en-US" smtClean="0"/>
              <a:t>9/2/2014</a:t>
            </a:fld>
            <a:endParaRPr lang="en-US"/>
          </a:p>
        </p:txBody>
      </p:sp>
      <p:sp>
        <p:nvSpPr>
          <p:cNvPr id="1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2"/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0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2"/>
                </a:solidFill>
                <a:effectLst/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1" kern="1200">
          <a:solidFill>
            <a:schemeClr val="accent2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512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936" userDrawn="1">
          <p15:clr>
            <a:srgbClr val="F26B43"/>
          </p15:clr>
        </p15:guide>
        <p15:guide id="5" orient="horz" pos="888" userDrawn="1">
          <p15:clr>
            <a:srgbClr val="F26B43"/>
          </p15:clr>
        </p15:guide>
        <p15:guide id="6" orient="horz" pos="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2: S/D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04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74">
        <p:fade/>
      </p:transition>
    </mc:Choice>
    <mc:Fallback>
      <p:transition spd="med" advTm="60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Demand</a:t>
            </a:r>
            <a:r>
              <a:rPr lang="en-US" dirty="0" smtClean="0"/>
              <a:t> is </a:t>
            </a:r>
            <a:r>
              <a:rPr lang="en-US" dirty="0"/>
              <a:t>the quantity of a good or service that consumers are willing and able to buy at a given price in a given time period.</a:t>
            </a:r>
          </a:p>
          <a:p>
            <a:r>
              <a:rPr lang="en-US" b="1" dirty="0" smtClean="0"/>
              <a:t>Effective demand</a:t>
            </a:r>
            <a:r>
              <a:rPr lang="en-US" dirty="0" smtClean="0"/>
              <a:t>:  Effective </a:t>
            </a:r>
            <a:r>
              <a:rPr lang="en-US" dirty="0"/>
              <a:t>demand is when a desire to buy a product is backed up by an ability to pay for </a:t>
            </a:r>
            <a:r>
              <a:rPr lang="en-US" dirty="0" smtClean="0"/>
              <a:t>it</a:t>
            </a:r>
          </a:p>
          <a:p>
            <a:r>
              <a:rPr lang="en-US" b="1" dirty="0" smtClean="0"/>
              <a:t>Latent demand:  </a:t>
            </a:r>
            <a:r>
              <a:rPr lang="en-US" dirty="0" smtClean="0"/>
              <a:t>exists </a:t>
            </a:r>
            <a:r>
              <a:rPr lang="en-US" dirty="0"/>
              <a:t>when there is willingness to buy among people for a good or service, but where consumers lack the purchasing power to be able to afford the product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Derived </a:t>
            </a:r>
            <a:r>
              <a:rPr lang="en-US" b="1" dirty="0"/>
              <a:t>demand </a:t>
            </a:r>
            <a:r>
              <a:rPr lang="en-US" dirty="0"/>
              <a:t>– </a:t>
            </a:r>
            <a:r>
              <a:rPr lang="en-US" dirty="0" smtClean="0"/>
              <a:t>a demand </a:t>
            </a:r>
            <a:r>
              <a:rPr lang="en-US" dirty="0"/>
              <a:t>for </a:t>
            </a:r>
            <a:r>
              <a:rPr lang="en-US" dirty="0" smtClean="0"/>
              <a:t>good/service that is a consequence for the demand for something else  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4820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30093">
        <p:fade/>
      </p:transition>
    </mc:Choice>
    <mc:Fallback>
      <p:transition spd="med" advTm="4300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4638184"/>
          </a:xfrm>
        </p:spPr>
        <p:txBody>
          <a:bodyPr/>
          <a:lstStyle/>
          <a:p>
            <a:r>
              <a:rPr lang="en-US" dirty="0"/>
              <a:t>Price </a:t>
            </a:r>
            <a:r>
              <a:rPr lang="en-US" dirty="0" smtClean="0"/>
              <a:t>control</a:t>
            </a:r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00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8782">
        <p:fade/>
      </p:transition>
    </mc:Choice>
    <mc:Fallback>
      <p:transition spd="med" advTm="487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Price ceiling </a:t>
            </a:r>
          </a:p>
        </p:txBody>
      </p:sp>
      <p:pic>
        <p:nvPicPr>
          <p:cNvPr id="5" name="Picture 4" descr="https://encrypted-tbn3.gstatic.com/images?q=tbn:ANd9GcRR-F5nQCFmhK6tdL_8hZhphddwi7xgdzyP8JQEIYFc4RFVFq9Rs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985" y="1862051"/>
            <a:ext cx="4813070" cy="3990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41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94669">
        <p:fade/>
      </p:transition>
    </mc:Choice>
    <mc:Fallback>
      <p:transition spd="med" advTm="2946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flooring</a:t>
            </a:r>
            <a:endParaRPr lang="en-US" dirty="0"/>
          </a:p>
        </p:txBody>
      </p:sp>
      <p:pic>
        <p:nvPicPr>
          <p:cNvPr id="4" name="Content Placeholder 3" descr="https://encrypted-tbn3.gstatic.com/images?q=tbn:ANd9GcQKE4sQuj2a7TtywbxmIl7rPxRpQUFuOC8M0xnZctvA2Rf-u8iGww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316" y="2136371"/>
            <a:ext cx="4031673" cy="3142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15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82665">
        <p:fade/>
      </p:transition>
    </mc:Choice>
    <mc:Fallback>
      <p:transition spd="med" advTm="1826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35.2|44.1|58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3460542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sed Leaves design template" id="{6021251C-C356-4674-99CE-A4F368EAD86C}" vid="{7E847B84-E5B3-499F-AFCD-1BE4EBBEF5B3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E91F623-E94D-4B95-9B28-2E10481CAA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TS103460542</Template>
  <TotalTime>0</TotalTime>
  <Words>32</Words>
  <Application>Microsoft Office PowerPoint</Application>
  <PresentationFormat>Custom</PresentationFormat>
  <Paragraphs>15</Paragraphs>
  <Slides>5</Slides>
  <Notes>5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TS103460542</vt:lpstr>
      <vt:lpstr>Chapter 2: S/D</vt:lpstr>
      <vt:lpstr>Types of demand</vt:lpstr>
      <vt:lpstr>Price control</vt:lpstr>
      <vt:lpstr>Price ceiling </vt:lpstr>
      <vt:lpstr>Price flooring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2014-09-02T15:33:49Z</dcterms:created>
  <dcterms:modified xsi:type="dcterms:W3CDTF">2014-09-02T16:48:09Z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TC034605429991</vt:lpwstr>
  </property>
</Properties>
</file>