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handoutMasterIdLst>
    <p:handoutMasterId r:id="rId17"/>
  </p:handoutMasterIdLst>
  <p:sldIdLst>
    <p:sldId id="269" r:id="rId3"/>
    <p:sldId id="268" r:id="rId4"/>
    <p:sldId id="271" r:id="rId5"/>
    <p:sldId id="272" r:id="rId6"/>
    <p:sldId id="273" r:id="rId7"/>
    <p:sldId id="282" r:id="rId8"/>
    <p:sldId id="266" r:id="rId9"/>
    <p:sldId id="274" r:id="rId10"/>
    <p:sldId id="275" r:id="rId11"/>
    <p:sldId id="277" r:id="rId12"/>
    <p:sldId id="267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7B3B0D-64D0-428B-BA6F-B1A9757653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94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2667000" cy="1219200"/>
          </a:xfrm>
        </p:spPr>
        <p:txBody>
          <a:bodyPr anchor="b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962400"/>
            <a:ext cx="26670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926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304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50593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7086600" cy="4724400"/>
          </a:xfrm>
        </p:spPr>
        <p:txBody>
          <a:bodyPr vert="eaVert"/>
          <a:lstStyle>
            <a:lvl1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2650" y="838200"/>
            <a:ext cx="17335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5048250" cy="5105400"/>
          </a:xfrm>
        </p:spPr>
        <p:txBody>
          <a:bodyPr vert="eaVert"/>
          <a:lstStyle>
            <a:lvl1pPr>
              <a:defRPr sz="2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i="1">
                <a:solidFill>
                  <a:schemeClr val="tx1"/>
                </a:solidFill>
                <a:latin typeface="+mn-lt"/>
              </a:defRPr>
            </a:lvl1pPr>
            <a:lvl2pPr>
              <a:defRPr i="1">
                <a:solidFill>
                  <a:schemeClr val="tx1"/>
                </a:solidFill>
                <a:latin typeface="+mn-lt"/>
              </a:defRPr>
            </a:lvl2pPr>
            <a:lvl3pPr>
              <a:defRPr i="1">
                <a:solidFill>
                  <a:schemeClr val="tx1"/>
                </a:solidFill>
                <a:latin typeface="+mn-lt"/>
              </a:defRPr>
            </a:lvl3pPr>
            <a:lvl4pPr>
              <a:defRPr i="1">
                <a:solidFill>
                  <a:schemeClr val="tx1"/>
                </a:solidFill>
                <a:latin typeface="+mn-lt"/>
              </a:defRPr>
            </a:lvl4pPr>
            <a:lvl5pPr>
              <a:defRPr i="1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8787"/>
            <a:ext cx="6858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8600"/>
            <a:ext cx="68580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505200" cy="4267200"/>
          </a:xfrm>
        </p:spPr>
        <p:txBody>
          <a:bodyPr/>
          <a:lstStyle>
            <a:lvl1pPr>
              <a:defRPr sz="2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sz="1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sz="1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76400"/>
            <a:ext cx="3429000" cy="4267200"/>
          </a:xfrm>
        </p:spPr>
        <p:txBody>
          <a:bodyPr/>
          <a:lstStyle>
            <a:lvl1pPr>
              <a:defRPr sz="2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sz="1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sz="1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429000" cy="3951288"/>
          </a:xfrm>
        </p:spPr>
        <p:txBody>
          <a:bodyPr/>
          <a:lstStyle>
            <a:lvl1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sz="1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sz="16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sz="16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000" y="1564524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0" y="2204286"/>
            <a:ext cx="3352800" cy="3951288"/>
          </a:xfrm>
        </p:spPr>
        <p:txBody>
          <a:bodyPr/>
          <a:lstStyle>
            <a:lvl1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sz="1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sz="16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sz="16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044950" cy="5853113"/>
          </a:xfrm>
        </p:spPr>
        <p:txBody>
          <a:bodyPr/>
          <a:lstStyle>
            <a:lvl1pPr>
              <a:defRPr sz="32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sz="2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708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2:  Supply and Demand</a:t>
            </a: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6 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52400" y="52578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You will need your calculator for this PP</a:t>
            </a:r>
            <a:endParaRPr lang="en-US" kern="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8"/>
    </mc:Choice>
    <mc:Fallback xmlns="">
      <p:transition spd="slow" advTm="30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P0</a:t>
            </a:r>
            <a:r>
              <a:rPr lang="en-US" dirty="0" smtClean="0"/>
              <a:t> </a:t>
            </a:r>
            <a:r>
              <a:rPr lang="en-US" dirty="0" smtClean="0"/>
              <a:t>= $12 </a:t>
            </a:r>
          </a:p>
          <a:p>
            <a:r>
              <a:rPr lang="en-US" dirty="0" err="1" smtClean="0"/>
              <a:t>P1</a:t>
            </a:r>
            <a:r>
              <a:rPr lang="en-US" dirty="0" smtClean="0"/>
              <a:t> </a:t>
            </a:r>
            <a:r>
              <a:rPr lang="en-US" dirty="0" smtClean="0"/>
              <a:t>= $6</a:t>
            </a:r>
          </a:p>
          <a:p>
            <a:r>
              <a:rPr lang="en-US" dirty="0" err="1" smtClean="0"/>
              <a:t>Q0</a:t>
            </a:r>
            <a:r>
              <a:rPr lang="en-US" dirty="0" smtClean="0"/>
              <a:t> </a:t>
            </a:r>
            <a:r>
              <a:rPr lang="en-US" dirty="0" smtClean="0"/>
              <a:t>= 40</a:t>
            </a:r>
          </a:p>
          <a:p>
            <a:r>
              <a:rPr lang="en-US" dirty="0" err="1" smtClean="0"/>
              <a:t>Q1</a:t>
            </a:r>
            <a:r>
              <a:rPr lang="en-US" dirty="0" smtClean="0"/>
              <a:t> </a:t>
            </a:r>
            <a:r>
              <a:rPr lang="en-US" dirty="0" smtClean="0"/>
              <a:t>= 50 </a:t>
            </a:r>
          </a:p>
          <a:p>
            <a:endParaRPr lang="en-US" dirty="0"/>
          </a:p>
        </p:txBody>
      </p:sp>
      <p:pic>
        <p:nvPicPr>
          <p:cNvPr id="5" name="Picture 2" descr="http://users.chariot.net.au/~mjarrett/Devel/S&amp;d2/formu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44577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4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751"/>
    </mc:Choice>
    <mc:Fallback>
      <p:transition spd="slow" advTm="87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228601"/>
            <a:ext cx="6858000" cy="4572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way is looking at the graph </a:t>
            </a:r>
            <a:endParaRPr lang="en-US" dirty="0"/>
          </a:p>
        </p:txBody>
      </p:sp>
      <p:pic>
        <p:nvPicPr>
          <p:cNvPr id="6" name="Picture 5" descr="https://encrypted-tbn0.gstatic.com/images?q=tbn:ANd9GcQMqbNAT9zwWFOkCVg-H9tNK_YyyuHZ10q9OeVXbehxohz9E98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356235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201"/>
    </mc:Choice>
    <mc:Fallback>
      <p:transition spd="slow" advTm="49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encrypted-tbn1.gstatic.com/images?q=tbn:ANd9GcTfzOQvGcFr3h8SdODwV-R5QiVFvTZbPGQFSVNAkHYT_qGZAP2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3517875" cy="303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37"/>
    </mc:Choice>
    <mc:Fallback>
      <p:transition spd="slow" advTm="9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encrypted-tbn0.gstatic.com/images?q=tbn:ANd9GcQZF16YyRL9mfihximzxYQ34kdl42kmVgN1J0BUmjfDFD5VP6B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343281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66"/>
    </mc:Choice>
    <mc:Fallback>
      <p:transition spd="slow" advTm="16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0.gstatic.com/images?q=tbn:ANd9GcSfzECDvuva2tZkyb0p4elczEutd83pHrjlbK6VH_CgLy8uKrX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3749040" cy="298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99"/>
    </mc:Choice>
    <mc:Fallback>
      <p:transition spd="slow" advTm="3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 lower or raise the price of my product, how much more or less will I sell? </a:t>
            </a:r>
          </a:p>
          <a:p>
            <a:r>
              <a:rPr lang="en-US" dirty="0" smtClean="0"/>
              <a:t>Elasticity of demand </a:t>
            </a:r>
          </a:p>
          <a:p>
            <a:pPr lvl="1"/>
            <a:r>
              <a:rPr lang="en-US" dirty="0" smtClean="0"/>
              <a:t>Price sensitivity</a:t>
            </a:r>
          </a:p>
          <a:p>
            <a:pPr lvl="2"/>
            <a:r>
              <a:rPr lang="en-US" dirty="0" smtClean="0"/>
              <a:t>Elastic = a small change in price, will result in a big change in quantity demanded</a:t>
            </a:r>
          </a:p>
          <a:p>
            <a:pPr lvl="2"/>
            <a:r>
              <a:rPr lang="en-US" dirty="0" smtClean="0"/>
              <a:t>Inelastic = a small change in price, will results in a small change in quantity demanded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19"/>
    </mc:Choice>
    <mc:Fallback xmlns="">
      <p:transition spd="slow" advTm="115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= evaluating the type of product = availability of substitutes</a:t>
            </a:r>
          </a:p>
          <a:p>
            <a:pPr lvl="1"/>
            <a:r>
              <a:rPr lang="en-US" dirty="0" smtClean="0"/>
              <a:t>More substitutes = elastic</a:t>
            </a:r>
          </a:p>
          <a:p>
            <a:pPr lvl="1"/>
            <a:r>
              <a:rPr lang="en-US" dirty="0" smtClean="0"/>
              <a:t>Less substitutes = inelastic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38"/>
    </mc:Choice>
    <mc:Fallback xmlns="">
      <p:transition spd="slow" advTm="119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Coffee</a:t>
            </a:r>
          </a:p>
          <a:p>
            <a:pPr lvl="1"/>
            <a:r>
              <a:rPr lang="en-US" dirty="0" smtClean="0"/>
              <a:t>$2.00 – 8 </a:t>
            </a:r>
            <a:r>
              <a:rPr lang="en-US" dirty="0" err="1" smtClean="0"/>
              <a:t>oz</a:t>
            </a:r>
            <a:r>
              <a:rPr lang="en-US" dirty="0" smtClean="0"/>
              <a:t> = 1 day </a:t>
            </a:r>
          </a:p>
          <a:p>
            <a:pPr lvl="1"/>
            <a:r>
              <a:rPr lang="en-US" dirty="0" smtClean="0"/>
              <a:t>$2.50 – 8 </a:t>
            </a:r>
            <a:r>
              <a:rPr lang="en-US" dirty="0" err="1" smtClean="0"/>
              <a:t>oz</a:t>
            </a:r>
            <a:r>
              <a:rPr lang="en-US" dirty="0" smtClean="0"/>
              <a:t> = 1 week </a:t>
            </a:r>
          </a:p>
          <a:p>
            <a:pPr lvl="1"/>
            <a:r>
              <a:rPr lang="en-US" dirty="0" smtClean="0"/>
              <a:t>$1.50 – 8 </a:t>
            </a:r>
            <a:r>
              <a:rPr lang="en-US" dirty="0" err="1" smtClean="0"/>
              <a:t>oz</a:t>
            </a:r>
            <a:r>
              <a:rPr lang="en-US" dirty="0" smtClean="0"/>
              <a:t> = 2 day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0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80"/>
    </mc:Choice>
    <mc:Fallback xmlns="">
      <p:transition spd="slow" advTm="104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Inelastic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Caffeine</a:t>
            </a:r>
          </a:p>
          <a:p>
            <a:pPr lvl="1"/>
            <a:r>
              <a:rPr lang="en-US" dirty="0" smtClean="0"/>
              <a:t>$100 = 1 kg = 100 kg/week</a:t>
            </a:r>
          </a:p>
          <a:p>
            <a:pPr lvl="1"/>
            <a:r>
              <a:rPr lang="en-US" dirty="0" smtClean="0"/>
              <a:t>$110 = 1 kg = 99 kg/week</a:t>
            </a:r>
          </a:p>
          <a:p>
            <a:pPr lvl="1"/>
            <a:r>
              <a:rPr lang="en-US" dirty="0" smtClean="0"/>
              <a:t>$90 = 1 kg = 101 kg/week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79"/>
    </mc:Choice>
    <mc:Fallback xmlns="">
      <p:transition spd="slow" advTm="92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of Medical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Care Physician vs. Sub-specialty (orthopedic surgeon) </a:t>
            </a:r>
          </a:p>
          <a:p>
            <a:r>
              <a:rPr lang="en-US" dirty="0" smtClean="0"/>
              <a:t>Eye glasses versus a hearing aid</a:t>
            </a:r>
          </a:p>
          <a:p>
            <a:r>
              <a:rPr lang="en-US" dirty="0" smtClean="0"/>
              <a:t>Psychologist vs. Psychiatrists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943"/>
    </mc:Choice>
    <mc:Fallback xmlns="">
      <p:transition spd="slow" advTm="260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Determining 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way is through the elasticity formula</a:t>
            </a:r>
          </a:p>
        </p:txBody>
      </p:sp>
      <p:pic>
        <p:nvPicPr>
          <p:cNvPr id="1026" name="Picture 2" descr="http://users.chariot.net.au/~mjarrett/Devel/S&amp;d2/formu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44577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69"/>
    </mc:Choice>
    <mc:Fallback xmlns="">
      <p:transition spd="slow" advTm="86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 &gt; 1 = elastic = sensitive to change</a:t>
            </a:r>
          </a:p>
          <a:p>
            <a:r>
              <a:rPr lang="en-US" dirty="0" smtClean="0"/>
              <a:t>PE &lt; 1 = inelastic = not sensitive to change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9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74"/>
    </mc:Choice>
    <mc:Fallback xmlns="">
      <p:transition spd="slow" advTm="34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P0</a:t>
            </a:r>
            <a:r>
              <a:rPr lang="en-US" dirty="0" smtClean="0"/>
              <a:t> = $8 </a:t>
            </a:r>
          </a:p>
          <a:p>
            <a:r>
              <a:rPr lang="en-US" dirty="0" err="1" smtClean="0"/>
              <a:t>P1</a:t>
            </a:r>
            <a:r>
              <a:rPr lang="en-US" dirty="0" smtClean="0"/>
              <a:t>= $10</a:t>
            </a:r>
          </a:p>
          <a:p>
            <a:r>
              <a:rPr lang="en-US" dirty="0" err="1" smtClean="0"/>
              <a:t>Q0</a:t>
            </a:r>
            <a:r>
              <a:rPr lang="en-US" dirty="0" smtClean="0"/>
              <a:t> </a:t>
            </a:r>
            <a:r>
              <a:rPr lang="en-US" dirty="0" smtClean="0"/>
              <a:t>= 50 </a:t>
            </a:r>
          </a:p>
          <a:p>
            <a:r>
              <a:rPr lang="en-US" dirty="0" err="1" smtClean="0"/>
              <a:t>Q1</a:t>
            </a:r>
            <a:r>
              <a:rPr lang="en-US" dirty="0" smtClean="0"/>
              <a:t> </a:t>
            </a:r>
            <a:r>
              <a:rPr lang="en-US" dirty="0" smtClean="0"/>
              <a:t>= 30 </a:t>
            </a:r>
          </a:p>
          <a:p>
            <a:endParaRPr lang="en-US" dirty="0"/>
          </a:p>
        </p:txBody>
      </p:sp>
      <p:pic>
        <p:nvPicPr>
          <p:cNvPr id="5" name="Picture 2" descr="http://users.chariot.net.au/~mjarrett/Devel/S&amp;d2/formu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44577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76"/>
    </mc:Choice>
    <mc:Fallback>
      <p:transition spd="slow" advTm="8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010336790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BA428E-A2FC-438F-9A00-4CD79B3DB2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TS010336790</Template>
  <TotalTime>43</TotalTime>
  <Words>242</Words>
  <Application>Microsoft Office PowerPoint</Application>
  <PresentationFormat>On-screen Show (4:3)</PresentationFormat>
  <Paragraphs>43</Paragraphs>
  <Slides>14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TS010336790</vt:lpstr>
      <vt:lpstr>Chapter 2:  Supply and Demand</vt:lpstr>
      <vt:lpstr>Elasticity</vt:lpstr>
      <vt:lpstr>Determining PE</vt:lpstr>
      <vt:lpstr>Elastic Example</vt:lpstr>
      <vt:lpstr>Inelastic example</vt:lpstr>
      <vt:lpstr>Elasticity of Medical Services</vt:lpstr>
      <vt:lpstr>Determining PE</vt:lpstr>
      <vt:lpstr>Determining PE </vt:lpstr>
      <vt:lpstr>Calculate</vt:lpstr>
      <vt:lpstr>Calculate</vt:lpstr>
      <vt:lpstr>PowerPoint Presentation</vt:lpstr>
      <vt:lpstr>PowerPoint Presentation</vt:lpstr>
      <vt:lpstr>PowerPoint Presentation</vt:lpstr>
      <vt:lpstr>PowerPoint Presentation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 fruits</dc:title>
  <dc:creator>Jocelyn Steward</dc:creator>
  <cp:lastModifiedBy>Jocelyn Steward</cp:lastModifiedBy>
  <cp:revision>7</cp:revision>
  <dcterms:created xsi:type="dcterms:W3CDTF">2014-09-02T20:05:46Z</dcterms:created>
  <dcterms:modified xsi:type="dcterms:W3CDTF">2014-09-02T20:52:17Z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TC103367909990</vt:lpwstr>
  </property>
</Properties>
</file>