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7"/>
  </p:notesMasterIdLst>
  <p:handoutMasterIdLst>
    <p:handoutMasterId r:id="rId8"/>
  </p:handoutMasterIdLst>
  <p:sldIdLst>
    <p:sldId id="258" r:id="rId3"/>
    <p:sldId id="259" r:id="rId4"/>
    <p:sldId id="263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16" autoAdjust="0"/>
    <p:restoredTop sz="87966" autoAdjust="0"/>
  </p:normalViewPr>
  <p:slideViewPr>
    <p:cSldViewPr snapToGrid="0">
      <p:cViewPr>
        <p:scale>
          <a:sx n="91" d="100"/>
          <a:sy n="91" d="100"/>
        </p:scale>
        <p:origin x="-130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7CC58-21DF-45E0-9C83-5689BA8E893E}" type="datetimeFigureOut">
              <a:rPr lang="en-US" smtClean="0"/>
              <a:t>10/11/2014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194E1-C404-494D-90C4-76F09FA5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5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C1DCC-F72F-4E93-BB8C-E5CEFD96BEC5}" type="datetimeFigureOut">
              <a:rPr lang="en-US" smtClean="0"/>
              <a:t>10/11/2014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8074D-717C-46BA-8081-604674BE3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3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B1F82-58EF-4D22-852D-D3E7AD933D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1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" y="0"/>
            <a:ext cx="12188952" cy="6858000"/>
            <a:chOff x="-1" y="0"/>
            <a:chExt cx="12188952" cy="6858000"/>
          </a:xfrm>
        </p:grpSpPr>
        <p:pic>
          <p:nvPicPr>
            <p:cNvPr id="10" name="Picture 9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88952" cy="685800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0" y="0"/>
              <a:ext cx="4457701" cy="6858000"/>
              <a:chOff x="0" y="0"/>
              <a:chExt cx="4457701" cy="6858000"/>
            </a:xfrm>
          </p:grpSpPr>
          <p:sp>
            <p:nvSpPr>
              <p:cNvPr id="8" name="Rectangle 2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1100667" cy="6858000"/>
              </a:xfrm>
              <a:prstGeom prst="rect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ltGray">
              <a:xfrm>
                <a:off x="1" y="3543300"/>
                <a:ext cx="4457700" cy="122238"/>
              </a:xfrm>
              <a:prstGeom prst="rect">
                <a:avLst/>
              </a:prstGeom>
              <a:solidFill>
                <a:schemeClr val="accent3">
                  <a:alpha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6862125-6A3A-48C8-AEA3-69526B7594CE}" type="datetime1">
              <a:rPr lang="en-US" smtClean="0"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532363-5462-4229-83AC-AF010E83D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05234"/>
            <a:ext cx="9144000" cy="1655762"/>
          </a:xfrm>
        </p:spPr>
        <p:txBody>
          <a:bodyPr/>
          <a:lstStyle>
            <a:lvl1pPr marL="0" indent="0" algn="ctr">
              <a:buNone/>
              <a:defRPr sz="2400" b="0" cap="none" spc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ltGray"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 b="0" cap="none" spc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5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4866-7915-4EE0-9927-C6A2A1D33B19}" type="datetime1">
              <a:rPr lang="en-US" smtClean="0"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BECB-85FE-46BC-BD56-FFA3D3AB591F}" type="datetime1">
              <a:rPr lang="en-US" smtClean="0"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0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97F8-118F-4AE6-987E-ECD54D88E0DE}" type="datetime1">
              <a:rPr lang="en-US" smtClean="0"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9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78AB-EE52-4520-A2F7-FA7F3EA0900B}" type="datetime1">
              <a:rPr lang="en-US" smtClean="0"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6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24F-E122-4E82-934B-11114A2DA84A}" type="datetime1">
              <a:rPr lang="en-US" smtClean="0"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7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697F-8DCA-4E05-9F1F-138675464B8A}" type="datetime1">
              <a:rPr lang="en-US" smtClean="0"/>
              <a:t>10/11/2014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938C-F098-4988-84F4-CBDAF2961A28}" type="datetime1">
              <a:rPr lang="en-US" smtClean="0"/>
              <a:t>10/11/2014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6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D108-99FC-4A8E-BC83-D17B6F94D5BF}" type="datetime1">
              <a:rPr lang="en-US" smtClean="0"/>
              <a:t>10/11/2014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1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D7D2-C0EC-4927-A811-76260AAFF2A5}" type="datetime1">
              <a:rPr lang="en-US" smtClean="0"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7E88-73E7-4830-B088-E57CE7942F46}" type="datetime1">
              <a:rPr lang="en-US" smtClean="0"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4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D96CFE0-3C77-45FF-BB90-C6EE256FAB8B}" type="datetime1">
              <a:rPr lang="en-US" smtClean="0"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F532363-5462-4229-83AC-AF010E83D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ltGray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5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2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3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321">
        <p:fade/>
      </p:transition>
    </mc:Choice>
    <mc:Fallback>
      <p:transition spd="med" advTm="143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Hazard</a:t>
            </a:r>
            <a:endParaRPr lang="en-US" dirty="0"/>
          </a:p>
        </p:txBody>
      </p:sp>
      <p:pic>
        <p:nvPicPr>
          <p:cNvPr id="1026" name="Picture 2" descr="http://wps.prenhall.com/wps/media/objects/475/486957/screencaps/24_1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4" y="1996580"/>
            <a:ext cx="5368543" cy="355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1531">
        <p:fade/>
      </p:transition>
    </mc:Choice>
    <mc:Fallback>
      <p:transition spd="med" advTm="1115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Amount of Moral Hazard depends on </a:t>
            </a:r>
            <a:r>
              <a:rPr lang="en-US" dirty="0" err="1" smtClean="0"/>
              <a:t>PED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99626" y="1812022"/>
            <a:ext cx="25167" cy="34562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224793" y="5252906"/>
            <a:ext cx="579539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52631" y="2579615"/>
            <a:ext cx="4395831" cy="10528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69192" y="1921079"/>
            <a:ext cx="1719743" cy="291936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99626" y="2902591"/>
            <a:ext cx="1770078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224793" y="3516385"/>
            <a:ext cx="4236441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4950" y="2726422"/>
            <a:ext cx="70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4950" y="3439594"/>
            <a:ext cx="704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P1</a:t>
            </a:r>
            <a:r>
              <a:rPr lang="en-US" dirty="0" smtClean="0"/>
              <a:t> (+I)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969704" y="2887211"/>
            <a:ext cx="0" cy="236569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43014" y="3516385"/>
            <a:ext cx="146806" cy="1751901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64033" y="3558330"/>
            <a:ext cx="81090" cy="1694576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17366" y="5345185"/>
            <a:ext cx="70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</a:t>
            </a:r>
            <a:r>
              <a:rPr lang="en-US" dirty="0" err="1" smtClean="0"/>
              <a:t>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29063" y="5312919"/>
            <a:ext cx="70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dirty="0" err="1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192785" y="5364759"/>
            <a:ext cx="70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dirty="0" err="1"/>
              <a:t>2</a:t>
            </a: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39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8575"/>
    </mc:Choice>
    <mc:Fallback>
      <p:transition spd="slow" advTm="278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Increased Benefits Cost on Price (Wages) and Quantity </a:t>
            </a:r>
            <a:r>
              <a:rPr lang="en-US" smtClean="0"/>
              <a:t>of Labor***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73791" y="2097248"/>
            <a:ext cx="25167" cy="358209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098958" y="5679347"/>
            <a:ext cx="8196044" cy="139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95493" y="2181138"/>
            <a:ext cx="5083230" cy="2986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" idx="2"/>
          </p:cNvCxnSpPr>
          <p:nvPr/>
        </p:nvCxnSpPr>
        <p:spPr>
          <a:xfrm flipH="1">
            <a:off x="1551964" y="1690688"/>
            <a:ext cx="4544036" cy="36866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95493" y="5788404"/>
            <a:ext cx="5083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Quantity = Number of employees @ firm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3615" y="2357306"/>
            <a:ext cx="738664" cy="12003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Benefits</a:t>
            </a:r>
          </a:p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073791" y="3447875"/>
            <a:ext cx="2843868" cy="8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17659" y="3456264"/>
            <a:ext cx="92279" cy="2223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201025" y="1272637"/>
            <a:ext cx="4544036" cy="36866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093828" y="2692866"/>
            <a:ext cx="360726" cy="201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86374" y="3115964"/>
            <a:ext cx="2386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73043" y="3115964"/>
            <a:ext cx="0" cy="2563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382473" y="3456264"/>
            <a:ext cx="914401" cy="8724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Wages</a:t>
            </a:r>
            <a:endParaRPr lang="en-US" sz="12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359017" y="3115964"/>
            <a:ext cx="0" cy="256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279708" y="3741490"/>
            <a:ext cx="0" cy="5872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3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5462">
        <p:fade/>
      </p:transition>
    </mc:Choice>
    <mc:Fallback>
      <p:transition spd="med" advTm="1254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1.5|64.5|10.6|76.2|7.4|46.7"/>
</p:tagLst>
</file>

<file path=ppt/theme/theme1.xml><?xml version="1.0" encoding="utf-8"?>
<a:theme xmlns:a="http://schemas.openxmlformats.org/drawingml/2006/main" name="TS103460617 (1)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hirlpool design template" id="{B0128F98-607F-47C4-A649-292B01FF2444}" vid="{FC96924F-4682-4782-BA1F-5BADBD07190F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0480BBF-5CF3-42A1-972C-384415DA73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TS103460617 (1)</Template>
  <TotalTime>0</TotalTime>
  <Words>46</Words>
  <Application>Microsoft Office PowerPoint</Application>
  <PresentationFormat>Custom</PresentationFormat>
  <Paragraphs>14</Paragraphs>
  <Slides>4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TS103460617 (1)</vt:lpstr>
      <vt:lpstr>Chapter 4 </vt:lpstr>
      <vt:lpstr>Moral Hazard</vt:lpstr>
      <vt:lpstr>Amount of Moral Hazard depends on PED</vt:lpstr>
      <vt:lpstr>Effect of Increased Benefits Cost on Price (Wages) and Quantity of Labor***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2014-10-12T00:49:30Z</dcterms:created>
  <dcterms:modified xsi:type="dcterms:W3CDTF">2014-10-12T02:04:47Z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TC034606179991</vt:lpwstr>
  </property>
</Properties>
</file>