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3"/>
  </p:notesMasterIdLst>
  <p:sldIdLst>
    <p:sldId id="257" r:id="rId4"/>
    <p:sldId id="269" r:id="rId5"/>
    <p:sldId id="270" r:id="rId6"/>
    <p:sldId id="271" r:id="rId7"/>
    <p:sldId id="272" r:id="rId8"/>
    <p:sldId id="273" r:id="rId9"/>
    <p:sldId id="274" r:id="rId10"/>
    <p:sldId id="275" r:id="rId11"/>
    <p:sldId id="27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1" d="100"/>
          <a:sy n="91" d="100"/>
        </p:scale>
        <p:origin x="-1200"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A4625E-77BF-4A78-977C-B395AFC63D3E}" type="datetimeFigureOut">
              <a:rPr lang="en-US" smtClean="0"/>
              <a:t>10/11/2014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02DC67-C434-444F-9788-90976544AD11}" type="slidenum">
              <a:rPr lang="en-US" smtClean="0"/>
              <a:t>‹#›</a:t>
            </a:fld>
            <a:endParaRPr lang="en-US" dirty="0"/>
          </a:p>
        </p:txBody>
      </p:sp>
    </p:spTree>
    <p:extLst>
      <p:ext uri="{BB962C8B-B14F-4D97-AF65-F5344CB8AC3E}">
        <p14:creationId xmlns:p14="http://schemas.microsoft.com/office/powerpoint/2010/main" val="351369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10/11/2014 10:43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5:  Health Insurance</a:t>
            </a:r>
            <a:endParaRPr lang="en-US" dirty="0"/>
          </a:p>
        </p:txBody>
      </p:sp>
      <p:sp>
        <p:nvSpPr>
          <p:cNvPr id="3" name="Subtitle 2"/>
          <p:cNvSpPr>
            <a:spLocks noGrp="1"/>
          </p:cNvSpPr>
          <p:nvPr>
            <p:ph type="subTitle" idx="1"/>
          </p:nvPr>
        </p:nvSpPr>
        <p:spPr>
          <a:xfrm>
            <a:off x="730249" y="4344988"/>
            <a:ext cx="7681913" cy="1370012"/>
          </a:xfrm>
        </p:spPr>
        <p:txBody>
          <a:bodyPr>
            <a:normAutofit/>
          </a:bodyPr>
          <a:lstStyle/>
          <a:p>
            <a:r>
              <a:rPr lang="en-US" dirty="0" smtClean="0"/>
              <a:t>Economics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cSld>
  <p:clrMapOvr>
    <a:masterClrMapping/>
  </p:clrMapOvr>
  <p:transition advTm="1303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Terms to know - Basic</a:t>
            </a:r>
            <a:endParaRPr lang="en-US" dirty="0"/>
          </a:p>
        </p:txBody>
      </p:sp>
      <p:sp>
        <p:nvSpPr>
          <p:cNvPr id="6" name="Content Placeholder 5"/>
          <p:cNvSpPr>
            <a:spLocks noGrp="1"/>
          </p:cNvSpPr>
          <p:nvPr>
            <p:ph idx="1"/>
          </p:nvPr>
        </p:nvSpPr>
        <p:spPr>
          <a:xfrm>
            <a:off x="381000" y="1412875"/>
            <a:ext cx="8382000" cy="1458861"/>
          </a:xfrm>
        </p:spPr>
        <p:txBody>
          <a:bodyPr/>
          <a:lstStyle/>
          <a:p>
            <a:pPr lvl="0"/>
            <a:r>
              <a:rPr lang="en-US" dirty="0"/>
              <a:t>Third-party payer </a:t>
            </a:r>
          </a:p>
          <a:p>
            <a:pPr lvl="0"/>
            <a:r>
              <a:rPr lang="en-US" dirty="0"/>
              <a:t>Premiums </a:t>
            </a:r>
            <a:endParaRPr lang="en-US" dirty="0" smtClean="0"/>
          </a:p>
          <a:p>
            <a:pPr lvl="1"/>
            <a:r>
              <a:rPr lang="en-US" dirty="0" smtClean="0"/>
              <a:t>Monthly; Payroll</a:t>
            </a:r>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80190782"/>
      </p:ext>
    </p:extLst>
  </p:cSld>
  <p:clrMapOvr>
    <a:masterClrMapping/>
  </p:clrMapOvr>
  <p:transition advTm="497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to know – cost sharing</a:t>
            </a:r>
            <a:endParaRPr lang="en-US" dirty="0"/>
          </a:p>
        </p:txBody>
      </p:sp>
      <p:sp>
        <p:nvSpPr>
          <p:cNvPr id="3" name="Content Placeholder 2"/>
          <p:cNvSpPr>
            <a:spLocks noGrp="1"/>
          </p:cNvSpPr>
          <p:nvPr>
            <p:ph idx="1"/>
          </p:nvPr>
        </p:nvSpPr>
        <p:spPr>
          <a:xfrm>
            <a:off x="381000" y="1412875"/>
            <a:ext cx="8382000" cy="2474524"/>
          </a:xfrm>
        </p:spPr>
        <p:txBody>
          <a:bodyPr/>
          <a:lstStyle/>
          <a:p>
            <a:pPr lvl="0"/>
            <a:r>
              <a:rPr lang="en-US" dirty="0" smtClean="0"/>
              <a:t>Coinsurance</a:t>
            </a:r>
            <a:endParaRPr lang="en-US" dirty="0"/>
          </a:p>
          <a:p>
            <a:pPr lvl="1"/>
            <a:r>
              <a:rPr lang="en-US" dirty="0"/>
              <a:t>20% </a:t>
            </a:r>
          </a:p>
          <a:p>
            <a:pPr lvl="0"/>
            <a:r>
              <a:rPr lang="en-US" dirty="0"/>
              <a:t>Co-payment </a:t>
            </a:r>
            <a:endParaRPr lang="en-US" dirty="0" smtClean="0"/>
          </a:p>
          <a:p>
            <a:pPr lvl="1"/>
            <a:r>
              <a:rPr lang="en-US" dirty="0" smtClean="0"/>
              <a:t>$</a:t>
            </a:r>
            <a:r>
              <a:rPr lang="en-US" dirty="0"/>
              <a:t>20</a:t>
            </a:r>
          </a:p>
          <a:p>
            <a:pPr lvl="0"/>
            <a:r>
              <a:rPr lang="en-US" dirty="0" smtClean="0"/>
              <a:t>Deductible</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780026640"/>
      </p:ext>
    </p:extLst>
  </p:cSld>
  <p:clrMapOvr>
    <a:masterClrMapping/>
  </p:clrMapOvr>
  <p:transition advTm="15092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to know- additional</a:t>
            </a:r>
            <a:endParaRPr lang="en-US" dirty="0"/>
          </a:p>
        </p:txBody>
      </p:sp>
      <p:sp>
        <p:nvSpPr>
          <p:cNvPr id="3" name="Content Placeholder 2"/>
          <p:cNvSpPr>
            <a:spLocks noGrp="1"/>
          </p:cNvSpPr>
          <p:nvPr>
            <p:ph idx="1"/>
          </p:nvPr>
        </p:nvSpPr>
        <p:spPr>
          <a:xfrm>
            <a:off x="381000" y="1412875"/>
            <a:ext cx="8382000" cy="1526572"/>
          </a:xfrm>
        </p:spPr>
        <p:txBody>
          <a:bodyPr/>
          <a:lstStyle/>
          <a:p>
            <a:pPr lvl="0"/>
            <a:r>
              <a:rPr lang="en-US" dirty="0" smtClean="0"/>
              <a:t>Gatekeeper</a:t>
            </a:r>
            <a:endParaRPr lang="en-US" dirty="0"/>
          </a:p>
          <a:p>
            <a:pPr lvl="0"/>
            <a:r>
              <a:rPr lang="en-US" dirty="0"/>
              <a:t>Usual, customary and reasonable (UCR) </a:t>
            </a:r>
            <a:r>
              <a:rPr lang="en-US" dirty="0" smtClean="0"/>
              <a:t>charges</a:t>
            </a:r>
            <a:endParaRPr lang="en-US" dirty="0"/>
          </a:p>
          <a:p>
            <a:pPr marL="0" indent="0">
              <a:buNone/>
            </a:pP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119376996"/>
      </p:ext>
    </p:extLst>
  </p:cSld>
  <p:clrMapOvr>
    <a:masterClrMapping/>
  </p:clrMapOvr>
  <p:transition advTm="10018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effectLst/>
              </a:rPr>
              <a:t>Why provides insurance?  </a:t>
            </a:r>
            <a:br>
              <a:rPr lang="en-US" dirty="0" smtClean="0">
                <a:effectLst/>
              </a:rPr>
            </a:br>
            <a:endParaRPr lang="en-US" dirty="0"/>
          </a:p>
        </p:txBody>
      </p:sp>
      <p:sp>
        <p:nvSpPr>
          <p:cNvPr id="3" name="Content Placeholder 2"/>
          <p:cNvSpPr>
            <a:spLocks noGrp="1"/>
          </p:cNvSpPr>
          <p:nvPr>
            <p:ph idx="1"/>
          </p:nvPr>
        </p:nvSpPr>
        <p:spPr>
          <a:xfrm>
            <a:off x="381000" y="1412875"/>
            <a:ext cx="8382000" cy="1391150"/>
          </a:xfrm>
        </p:spPr>
        <p:txBody>
          <a:bodyPr/>
          <a:lstStyle/>
          <a:p>
            <a:r>
              <a:rPr lang="en-US" dirty="0"/>
              <a:t>2 groups that provide health insurance</a:t>
            </a:r>
          </a:p>
          <a:p>
            <a:pPr lvl="1"/>
            <a:r>
              <a:rPr lang="en-US" dirty="0"/>
              <a:t>Public </a:t>
            </a:r>
          </a:p>
          <a:p>
            <a:pPr lvl="1"/>
            <a:r>
              <a:rPr lang="en-US" dirty="0" smtClean="0"/>
              <a:t>Private</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589607691"/>
      </p:ext>
    </p:extLst>
  </p:cSld>
  <p:clrMapOvr>
    <a:masterClrMapping/>
  </p:clrMapOvr>
  <p:transition advTm="2341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effectLst/>
              </a:rPr>
              <a:t>Public </a:t>
            </a:r>
            <a:r>
              <a:rPr lang="en-US" dirty="0" smtClean="0">
                <a:effectLst/>
              </a:rPr>
              <a:t>insurance</a:t>
            </a:r>
            <a:endParaRPr lang="en-US" dirty="0"/>
          </a:p>
        </p:txBody>
      </p:sp>
      <p:sp>
        <p:nvSpPr>
          <p:cNvPr id="3" name="Content Placeholder 2"/>
          <p:cNvSpPr>
            <a:spLocks noGrp="1"/>
          </p:cNvSpPr>
          <p:nvPr>
            <p:ph idx="1"/>
          </p:nvPr>
        </p:nvSpPr>
        <p:spPr>
          <a:xfrm>
            <a:off x="381000" y="1412875"/>
            <a:ext cx="8382000" cy="5127558"/>
          </a:xfrm>
        </p:spPr>
        <p:txBody>
          <a:bodyPr/>
          <a:lstStyle/>
          <a:p>
            <a:pPr lvl="0"/>
            <a:r>
              <a:rPr lang="en-US" sz="2800" dirty="0"/>
              <a:t>Entitlement</a:t>
            </a:r>
          </a:p>
          <a:p>
            <a:pPr lvl="1"/>
            <a:r>
              <a:rPr lang="en-US" sz="2400" dirty="0"/>
              <a:t>Medicare</a:t>
            </a:r>
          </a:p>
          <a:p>
            <a:pPr lvl="1"/>
            <a:r>
              <a:rPr lang="en-US" sz="2400" dirty="0"/>
              <a:t>Medicaid</a:t>
            </a:r>
          </a:p>
          <a:p>
            <a:pPr lvl="0"/>
            <a:r>
              <a:rPr lang="en-US" sz="2800" dirty="0"/>
              <a:t>Budget</a:t>
            </a:r>
          </a:p>
          <a:p>
            <a:pPr lvl="1"/>
            <a:r>
              <a:rPr lang="en-US" sz="2400" dirty="0"/>
              <a:t>SCHIP</a:t>
            </a:r>
          </a:p>
          <a:p>
            <a:pPr lvl="0"/>
            <a:r>
              <a:rPr lang="en-US" sz="2800" dirty="0"/>
              <a:t>Global budget</a:t>
            </a:r>
          </a:p>
          <a:p>
            <a:pPr lvl="1"/>
            <a:r>
              <a:rPr lang="en-US" sz="2400" dirty="0"/>
              <a:t>VA</a:t>
            </a:r>
          </a:p>
          <a:p>
            <a:pPr lvl="1"/>
            <a:r>
              <a:rPr lang="en-US" sz="2400" dirty="0"/>
              <a:t>Tricare/DOD</a:t>
            </a:r>
          </a:p>
          <a:p>
            <a:pPr lvl="1"/>
            <a:r>
              <a:rPr lang="en-US" sz="2400" dirty="0"/>
              <a:t>Indian health</a:t>
            </a:r>
          </a:p>
          <a:p>
            <a:pPr lvl="0"/>
            <a:r>
              <a:rPr lang="en-US" sz="2800" dirty="0"/>
              <a:t>ESHI</a:t>
            </a:r>
          </a:p>
          <a:p>
            <a:pPr lvl="1"/>
            <a:r>
              <a:rPr lang="en-US" sz="2400" dirty="0"/>
              <a:t>Government Employee</a:t>
            </a:r>
          </a:p>
          <a:p>
            <a:pPr marL="0" indent="0">
              <a:buNone/>
            </a:pPr>
            <a:endParaRPr lang="en-US" sz="28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004042669"/>
      </p:ext>
    </p:extLst>
  </p:cSld>
  <p:clrMapOvr>
    <a:masterClrMapping/>
  </p:clrMapOvr>
  <p:transition advTm="3026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Insurance</a:t>
            </a:r>
            <a:endParaRPr lang="en-US" dirty="0"/>
          </a:p>
        </p:txBody>
      </p:sp>
      <p:sp>
        <p:nvSpPr>
          <p:cNvPr id="3" name="Content Placeholder 2"/>
          <p:cNvSpPr>
            <a:spLocks noGrp="1"/>
          </p:cNvSpPr>
          <p:nvPr>
            <p:ph idx="1"/>
          </p:nvPr>
        </p:nvSpPr>
        <p:spPr>
          <a:xfrm>
            <a:off x="381000" y="1412875"/>
            <a:ext cx="8382000" cy="2068259"/>
          </a:xfrm>
        </p:spPr>
        <p:txBody>
          <a:bodyPr/>
          <a:lstStyle/>
          <a:p>
            <a:pPr lvl="0"/>
            <a:r>
              <a:rPr lang="en-US" dirty="0" smtClean="0"/>
              <a:t>ESHI</a:t>
            </a:r>
            <a:endParaRPr lang="en-US" dirty="0"/>
          </a:p>
          <a:p>
            <a:pPr lvl="0"/>
            <a:r>
              <a:rPr lang="en-US" dirty="0"/>
              <a:t>Group</a:t>
            </a:r>
          </a:p>
          <a:p>
            <a:pPr lvl="0"/>
            <a:r>
              <a:rPr lang="en-US" dirty="0"/>
              <a:t>Individual</a:t>
            </a:r>
          </a:p>
          <a:p>
            <a:pPr marL="0" indent="0">
              <a:buNone/>
            </a:pP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844445493"/>
      </p:ext>
    </p:extLst>
  </p:cSld>
  <p:clrMapOvr>
    <a:masterClrMapping/>
  </p:clrMapOvr>
  <p:transition advTm="5304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PPACA</a:t>
            </a:r>
            <a:endParaRPr lang="en-US" dirty="0"/>
          </a:p>
        </p:txBody>
      </p:sp>
      <p:sp>
        <p:nvSpPr>
          <p:cNvPr id="3" name="Content Placeholder 2"/>
          <p:cNvSpPr>
            <a:spLocks noGrp="1"/>
          </p:cNvSpPr>
          <p:nvPr>
            <p:ph idx="1"/>
          </p:nvPr>
        </p:nvSpPr>
        <p:spPr>
          <a:xfrm>
            <a:off x="381000" y="1412875"/>
            <a:ext cx="8382000" cy="443198"/>
          </a:xfrm>
        </p:spPr>
        <p:txBody>
          <a:bodyPr/>
          <a:lstStyle/>
          <a:p>
            <a:r>
              <a:rPr lang="en-US" dirty="0" smtClean="0"/>
              <a:t>WHERE DOES IT FALL?  PUBLIC OR PRIVATE?  </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961568553"/>
      </p:ext>
    </p:extLst>
  </p:cSld>
  <p:clrMapOvr>
    <a:masterClrMapping/>
  </p:clrMapOvr>
  <p:transition advTm="380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a:t>
            </a:r>
            <a:endParaRPr lang="en-US" dirty="0"/>
          </a:p>
        </p:txBody>
      </p:sp>
      <p:sp>
        <p:nvSpPr>
          <p:cNvPr id="3" name="Content Placeholder 2"/>
          <p:cNvSpPr>
            <a:spLocks noGrp="1"/>
          </p:cNvSpPr>
          <p:nvPr>
            <p:ph idx="1"/>
          </p:nvPr>
        </p:nvSpPr>
        <p:spPr>
          <a:xfrm>
            <a:off x="381000" y="1412875"/>
            <a:ext cx="8382000" cy="1902059"/>
          </a:xfrm>
        </p:spPr>
        <p:txBody>
          <a:bodyPr/>
          <a:lstStyle/>
          <a:p>
            <a:pPr lvl="0"/>
            <a:r>
              <a:rPr lang="en-US" dirty="0"/>
              <a:t>Most of people are covered under public or private</a:t>
            </a:r>
          </a:p>
          <a:p>
            <a:pPr lvl="1"/>
            <a:r>
              <a:rPr lang="en-US" dirty="0"/>
              <a:t>Uninsured = 15%</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388138707"/>
      </p:ext>
    </p:extLst>
  </p:cSld>
  <p:clrMapOvr>
    <a:masterClrMapping/>
  </p:clrMapOvr>
  <p:transition advTm="11086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S010286705">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9608EE9-BC9B-48A0-9915-52B7EE8658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TS010286705</Template>
  <TotalTime>35</TotalTime>
  <Words>204</Words>
  <Application>Microsoft Office PowerPoint</Application>
  <PresentationFormat>On-screen Show (4:3)</PresentationFormat>
  <Paragraphs>44</Paragraphs>
  <Slides>9</Slides>
  <Notes>1</Notes>
  <HiddenSlides>0</HiddenSlides>
  <MMClips>9</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TS010286705</vt:lpstr>
      <vt:lpstr>White with Courier font for code slides</vt:lpstr>
      <vt:lpstr>Chapter 5:  Health Insurance</vt:lpstr>
      <vt:lpstr>Terms to know - Basic</vt:lpstr>
      <vt:lpstr>Terms to know – cost sharing</vt:lpstr>
      <vt:lpstr>Terms to know- additional</vt:lpstr>
      <vt:lpstr>Why provides insurance?   </vt:lpstr>
      <vt:lpstr>Public insurance</vt:lpstr>
      <vt:lpstr>Private Insurance</vt:lpstr>
      <vt:lpstr>PPACA</vt:lpstr>
      <vt:lpstr>Coverage***</vt:lpstr>
    </vt:vector>
  </TitlesOfParts>
  <Company>Clayton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Health Insurance</dc:title>
  <dc:creator>Jocelyn Steward</dc:creator>
  <cp:lastModifiedBy>Jocelyn Steward</cp:lastModifiedBy>
  <cp:revision>3</cp:revision>
  <dcterms:created xsi:type="dcterms:W3CDTF">2014-10-11T23:10:15Z</dcterms:created>
  <dcterms:modified xsi:type="dcterms:W3CDTF">2014-10-12T03:13:15Z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TC102867059990</vt:lpwstr>
  </property>
</Properties>
</file>