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257" r:id="rId4"/>
    <p:sldId id="270" r:id="rId5"/>
    <p:sldId id="271" r:id="rId6"/>
    <p:sldId id="272" r:id="rId7"/>
    <p:sldId id="273" r:id="rId8"/>
    <p:sldId id="274" r:id="rId9"/>
    <p:sldId id="275" r:id="rId10"/>
    <p:sldId id="276"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1" d="100"/>
          <a:sy n="91" d="100"/>
        </p:scale>
        <p:origin x="-1200" y="1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10/11/2014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dirty="0"/>
          </a:p>
        </p:txBody>
      </p:sp>
    </p:spTree>
    <p:extLst>
      <p:ext uri="{BB962C8B-B14F-4D97-AF65-F5344CB8AC3E}">
        <p14:creationId xmlns:p14="http://schemas.microsoft.com/office/powerpoint/2010/main" val="11832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10/11/2014 11:13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5 - continue</a:t>
            </a:r>
            <a:endParaRPr lang="en-US" dirty="0"/>
          </a:p>
        </p:txBody>
      </p:sp>
      <p:sp>
        <p:nvSpPr>
          <p:cNvPr id="3" name="Subtitle 2"/>
          <p:cNvSpPr>
            <a:spLocks noGrp="1"/>
          </p:cNvSpPr>
          <p:nvPr>
            <p:ph type="subTitle" idx="1"/>
          </p:nvPr>
        </p:nvSpPr>
        <p:spPr>
          <a:xfrm>
            <a:off x="730249" y="4344988"/>
            <a:ext cx="7681913" cy="1293812"/>
          </a:xfrm>
        </p:spPr>
        <p:txBody>
          <a:bodyPr>
            <a:normAutofit/>
          </a:bodyPr>
          <a:lstStyle/>
          <a:p>
            <a:r>
              <a:rPr lang="en-US" dirty="0" smtClean="0"/>
              <a:t>Economics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p:transition advTm="180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effectLst/>
              </a:rPr>
              <a:t>Medicare</a:t>
            </a:r>
            <a:endParaRPr lang="en-US" dirty="0"/>
          </a:p>
        </p:txBody>
      </p:sp>
      <p:sp>
        <p:nvSpPr>
          <p:cNvPr id="3" name="Content Placeholder 2"/>
          <p:cNvSpPr>
            <a:spLocks noGrp="1"/>
          </p:cNvSpPr>
          <p:nvPr>
            <p:ph idx="1"/>
          </p:nvPr>
        </p:nvSpPr>
        <p:spPr>
          <a:xfrm>
            <a:off x="381000" y="1412875"/>
            <a:ext cx="8382000" cy="3422475"/>
          </a:xfrm>
        </p:spPr>
        <p:txBody>
          <a:bodyPr/>
          <a:lstStyle/>
          <a:p>
            <a:pPr lvl="0"/>
            <a:r>
              <a:rPr lang="en-US" dirty="0"/>
              <a:t>Federal government</a:t>
            </a:r>
          </a:p>
          <a:p>
            <a:pPr lvl="0"/>
            <a:r>
              <a:rPr lang="en-US" dirty="0"/>
              <a:t>Who is covered? </a:t>
            </a:r>
          </a:p>
          <a:p>
            <a:pPr lvl="0"/>
            <a:r>
              <a:rPr lang="en-US" dirty="0" smtClean="0"/>
              <a:t>1965 </a:t>
            </a:r>
            <a:r>
              <a:rPr lang="en-US" dirty="0"/>
              <a:t>– M/M – Johnson</a:t>
            </a:r>
          </a:p>
          <a:p>
            <a:pPr lvl="1"/>
            <a:r>
              <a:rPr lang="en-US" dirty="0"/>
              <a:t>Part A – </a:t>
            </a:r>
            <a:r>
              <a:rPr lang="en-US" dirty="0" smtClean="0"/>
              <a:t>Hospital</a:t>
            </a:r>
            <a:endParaRPr lang="en-US" dirty="0"/>
          </a:p>
          <a:p>
            <a:pPr lvl="1"/>
            <a:r>
              <a:rPr lang="en-US" dirty="0"/>
              <a:t>Part B – Physicians </a:t>
            </a:r>
            <a:endParaRPr lang="en-US" dirty="0" smtClean="0"/>
          </a:p>
          <a:p>
            <a:pPr lvl="1"/>
            <a:r>
              <a:rPr lang="en-US" dirty="0" smtClean="0"/>
              <a:t>Part </a:t>
            </a:r>
            <a:r>
              <a:rPr lang="en-US" dirty="0"/>
              <a:t>C – Additional </a:t>
            </a:r>
            <a:r>
              <a:rPr lang="en-US" dirty="0" smtClean="0"/>
              <a:t>services</a:t>
            </a:r>
          </a:p>
          <a:p>
            <a:pPr lvl="1"/>
            <a:r>
              <a:rPr lang="en-US" dirty="0" smtClean="0"/>
              <a:t>Part </a:t>
            </a:r>
            <a:r>
              <a:rPr lang="en-US" dirty="0"/>
              <a:t>D – </a:t>
            </a:r>
            <a:r>
              <a:rPr lang="en-US" dirty="0" smtClean="0"/>
              <a:t>Rx</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244303917"/>
      </p:ext>
    </p:extLst>
  </p:cSld>
  <p:clrMapOvr>
    <a:masterClrMapping/>
  </p:clrMapOvr>
  <p:transition advTm="1472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effectLst/>
              </a:rPr>
              <a:t>ESHI</a:t>
            </a:r>
            <a:br>
              <a:rPr lang="en-US" dirty="0">
                <a:effectLst/>
              </a:rPr>
            </a:br>
            <a:endParaRPr lang="en-US" dirty="0"/>
          </a:p>
        </p:txBody>
      </p:sp>
      <p:sp>
        <p:nvSpPr>
          <p:cNvPr id="3" name="Content Placeholder 2"/>
          <p:cNvSpPr>
            <a:spLocks noGrp="1"/>
          </p:cNvSpPr>
          <p:nvPr>
            <p:ph idx="1"/>
          </p:nvPr>
        </p:nvSpPr>
        <p:spPr>
          <a:xfrm>
            <a:off x="381000" y="1412875"/>
            <a:ext cx="8382000" cy="1526572"/>
          </a:xfrm>
        </p:spPr>
        <p:txBody>
          <a:bodyPr/>
          <a:lstStyle/>
          <a:p>
            <a:pPr lvl="0"/>
            <a:r>
              <a:rPr lang="en-US" dirty="0"/>
              <a:t>Employer-sponsored health insurance</a:t>
            </a:r>
          </a:p>
          <a:p>
            <a:pPr lvl="0"/>
            <a:r>
              <a:rPr lang="en-US" dirty="0"/>
              <a:t>Pre-tax dollars</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88530342"/>
      </p:ext>
    </p:extLst>
  </p:cSld>
  <p:clrMapOvr>
    <a:masterClrMapping/>
  </p:clrMapOvr>
  <p:transition advTm="2135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effectLst/>
              </a:rPr>
              <a:t>Self-paid</a:t>
            </a:r>
            <a:br>
              <a:rPr lang="en-US" dirty="0">
                <a:effectLst/>
              </a:rPr>
            </a:br>
            <a:endParaRPr lang="en-US" dirty="0"/>
          </a:p>
        </p:txBody>
      </p:sp>
      <p:sp>
        <p:nvSpPr>
          <p:cNvPr id="3" name="Content Placeholder 2"/>
          <p:cNvSpPr>
            <a:spLocks noGrp="1"/>
          </p:cNvSpPr>
          <p:nvPr>
            <p:ph idx="1"/>
          </p:nvPr>
        </p:nvSpPr>
        <p:spPr>
          <a:xfrm>
            <a:off x="381000" y="1412875"/>
            <a:ext cx="8382000" cy="984885"/>
          </a:xfrm>
        </p:spPr>
        <p:txBody>
          <a:bodyPr/>
          <a:lstStyle/>
          <a:p>
            <a:pPr lvl="0"/>
            <a:r>
              <a:rPr lang="en-US" dirty="0"/>
              <a:t>Self-employed</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653977094"/>
      </p:ext>
    </p:extLst>
  </p:cSld>
  <p:clrMapOvr>
    <a:masterClrMapping/>
  </p:clrMapOvr>
  <p:transition advTm="223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effectLst/>
              </a:rPr>
              <a:t>Medicaid</a:t>
            </a:r>
            <a:endParaRPr lang="en-US" dirty="0"/>
          </a:p>
        </p:txBody>
      </p:sp>
      <p:sp>
        <p:nvSpPr>
          <p:cNvPr id="3" name="Content Placeholder 2"/>
          <p:cNvSpPr>
            <a:spLocks noGrp="1"/>
          </p:cNvSpPr>
          <p:nvPr>
            <p:ph idx="1"/>
          </p:nvPr>
        </p:nvSpPr>
        <p:spPr>
          <a:xfrm>
            <a:off x="381000" y="1412875"/>
            <a:ext cx="8382000" cy="3016210"/>
          </a:xfrm>
        </p:spPr>
        <p:txBody>
          <a:bodyPr/>
          <a:lstStyle/>
          <a:p>
            <a:pPr lvl="0"/>
            <a:r>
              <a:rPr lang="en-US" dirty="0"/>
              <a:t>Federal and state </a:t>
            </a:r>
            <a:r>
              <a:rPr lang="en-US" dirty="0" smtClean="0"/>
              <a:t>government</a:t>
            </a:r>
            <a:endParaRPr lang="en-US" dirty="0"/>
          </a:p>
          <a:p>
            <a:pPr lvl="0"/>
            <a:r>
              <a:rPr lang="en-US" dirty="0"/>
              <a:t>Who is covered? </a:t>
            </a:r>
          </a:p>
          <a:p>
            <a:pPr lvl="1"/>
            <a:r>
              <a:rPr lang="en-US" dirty="0"/>
              <a:t>Nursing home </a:t>
            </a:r>
            <a:r>
              <a:rPr lang="en-US" dirty="0" smtClean="0"/>
              <a:t> </a:t>
            </a:r>
            <a:endParaRPr lang="en-US" dirty="0"/>
          </a:p>
          <a:p>
            <a:pPr lvl="1"/>
            <a:r>
              <a:rPr lang="en-US" dirty="0"/>
              <a:t>Income assessment </a:t>
            </a:r>
            <a:endParaRPr lang="en-US" dirty="0" smtClean="0"/>
          </a:p>
          <a:p>
            <a:r>
              <a:rPr lang="en-US" dirty="0" smtClean="0"/>
              <a:t>Spend-down</a:t>
            </a:r>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652909003"/>
      </p:ext>
    </p:extLst>
  </p:cSld>
  <p:clrMapOvr>
    <a:masterClrMapping/>
  </p:clrMapOvr>
  <p:transition advTm="2715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effectLst/>
              </a:rPr>
              <a:t>Charity care </a:t>
            </a:r>
          </a:p>
        </p:txBody>
      </p:sp>
      <p:sp>
        <p:nvSpPr>
          <p:cNvPr id="3" name="Content Placeholder 2"/>
          <p:cNvSpPr>
            <a:spLocks noGrp="1"/>
          </p:cNvSpPr>
          <p:nvPr>
            <p:ph idx="1"/>
          </p:nvPr>
        </p:nvSpPr>
        <p:spPr>
          <a:xfrm>
            <a:off x="381000" y="1412875"/>
            <a:ext cx="8382000" cy="984885"/>
          </a:xfrm>
        </p:spPr>
        <p:txBody>
          <a:bodyPr/>
          <a:lstStyle/>
          <a:p>
            <a:pPr lvl="0"/>
            <a:r>
              <a:rPr lang="en-US" dirty="0"/>
              <a:t>Small %</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124230673"/>
      </p:ext>
    </p:extLst>
  </p:cSld>
  <p:clrMapOvr>
    <a:masterClrMapping/>
  </p:clrMapOvr>
  <p:transition advTm="325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effectLst/>
              </a:rPr>
              <a:t>Uninsured</a:t>
            </a:r>
            <a:endParaRPr lang="en-US" dirty="0"/>
          </a:p>
        </p:txBody>
      </p:sp>
      <p:sp>
        <p:nvSpPr>
          <p:cNvPr id="3" name="Content Placeholder 2"/>
          <p:cNvSpPr>
            <a:spLocks noGrp="1"/>
          </p:cNvSpPr>
          <p:nvPr>
            <p:ph idx="1"/>
          </p:nvPr>
        </p:nvSpPr>
        <p:spPr>
          <a:xfrm>
            <a:off x="381000" y="1412875"/>
            <a:ext cx="8382000" cy="2474524"/>
          </a:xfrm>
        </p:spPr>
        <p:txBody>
          <a:bodyPr/>
          <a:lstStyle/>
          <a:p>
            <a:pPr lvl="0"/>
            <a:r>
              <a:rPr lang="en-US" dirty="0"/>
              <a:t>15% of population</a:t>
            </a:r>
          </a:p>
          <a:p>
            <a:pPr lvl="0"/>
            <a:r>
              <a:rPr lang="en-US" dirty="0"/>
              <a:t>¾ are under age 35</a:t>
            </a:r>
          </a:p>
          <a:p>
            <a:pPr lvl="0"/>
            <a:r>
              <a:rPr lang="en-US" dirty="0"/>
              <a:t>Who are the uninsured? </a:t>
            </a:r>
          </a:p>
          <a:p>
            <a:pPr lvl="1"/>
            <a:r>
              <a:rPr lang="en-US" dirty="0"/>
              <a:t>A lot of money </a:t>
            </a:r>
            <a:endParaRPr lang="en-US" dirty="0" smtClean="0"/>
          </a:p>
          <a:p>
            <a:pPr lvl="1"/>
            <a:r>
              <a:rPr lang="en-US" dirty="0" smtClean="0"/>
              <a:t>Poor</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399672529"/>
      </p:ext>
    </p:extLst>
  </p:cSld>
  <p:clrMapOvr>
    <a:masterClrMapping/>
  </p:clrMapOvr>
  <p:transition advTm="1352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effectLst/>
              </a:rPr>
              <a:t>Other government </a:t>
            </a:r>
            <a:endParaRPr lang="en-US" dirty="0"/>
          </a:p>
        </p:txBody>
      </p:sp>
      <p:sp>
        <p:nvSpPr>
          <p:cNvPr id="3" name="Content Placeholder 2"/>
          <p:cNvSpPr>
            <a:spLocks noGrp="1"/>
          </p:cNvSpPr>
          <p:nvPr>
            <p:ph idx="1"/>
          </p:nvPr>
        </p:nvSpPr>
        <p:spPr>
          <a:xfrm>
            <a:off x="381000" y="1412875"/>
            <a:ext cx="8382000" cy="2609945"/>
          </a:xfrm>
        </p:spPr>
        <p:txBody>
          <a:bodyPr/>
          <a:lstStyle/>
          <a:p>
            <a:pPr lvl="0"/>
            <a:r>
              <a:rPr lang="en-US" dirty="0"/>
              <a:t>VA</a:t>
            </a:r>
          </a:p>
          <a:p>
            <a:pPr lvl="0"/>
            <a:r>
              <a:rPr lang="en-US" dirty="0" smtClean="0"/>
              <a:t>Tricare/DOD</a:t>
            </a:r>
            <a:endParaRPr lang="en-US" dirty="0"/>
          </a:p>
          <a:p>
            <a:pPr lvl="0"/>
            <a:r>
              <a:rPr lang="en-US" dirty="0"/>
              <a:t>Federal employee</a:t>
            </a:r>
          </a:p>
          <a:p>
            <a:pPr lvl="0"/>
            <a:r>
              <a:rPr lang="en-US" dirty="0"/>
              <a:t>Indian health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326849622"/>
      </p:ext>
    </p:extLst>
  </p:cSld>
  <p:clrMapOvr>
    <a:masterClrMapping/>
  </p:clrMapOvr>
  <p:transition advTm="1926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effectLst/>
              </a:rPr>
              <a:t>SCHIP***</a:t>
            </a:r>
            <a:endParaRPr lang="en-US" dirty="0"/>
          </a:p>
        </p:txBody>
      </p:sp>
      <p:sp>
        <p:nvSpPr>
          <p:cNvPr id="3" name="Content Placeholder 2"/>
          <p:cNvSpPr>
            <a:spLocks noGrp="1"/>
          </p:cNvSpPr>
          <p:nvPr>
            <p:ph idx="1"/>
          </p:nvPr>
        </p:nvSpPr>
        <p:spPr>
          <a:xfrm>
            <a:off x="381000" y="1412875"/>
            <a:ext cx="8382000" cy="984885"/>
          </a:xfrm>
        </p:spPr>
        <p:txBody>
          <a:bodyPr/>
          <a:lstStyle/>
          <a:p>
            <a:pPr lvl="0"/>
            <a:r>
              <a:rPr lang="en-US" dirty="0"/>
              <a:t>Children </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80687516"/>
      </p:ext>
    </p:extLst>
  </p:cSld>
  <p:clrMapOvr>
    <a:masterClrMapping/>
  </p:clrMapOvr>
  <p:transition advTm="2684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S01028670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TS010286706</Template>
  <TotalTime>20</TotalTime>
  <Words>193</Words>
  <Application>Microsoft Office PowerPoint</Application>
  <PresentationFormat>On-screen Show (4:3)</PresentationFormat>
  <Paragraphs>40</Paragraphs>
  <Slides>9</Slides>
  <Notes>1</Notes>
  <HiddenSlides>0</HiddenSlides>
  <MMClips>9</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TS010286706</vt:lpstr>
      <vt:lpstr>White with Courier font for code slides</vt:lpstr>
      <vt:lpstr>Chapter 5 - continue</vt:lpstr>
      <vt:lpstr>Medicare</vt:lpstr>
      <vt:lpstr>ESHI </vt:lpstr>
      <vt:lpstr>Self-paid </vt:lpstr>
      <vt:lpstr>Medicaid</vt:lpstr>
      <vt:lpstr>Charity care </vt:lpstr>
      <vt:lpstr>Uninsured</vt:lpstr>
      <vt:lpstr>Other government </vt:lpstr>
      <vt:lpstr>SCHIP***</vt:lpstr>
    </vt:vector>
  </TitlesOfParts>
  <Company>Clayton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 continue</dc:title>
  <dc:creator>Jocelyn Steward</dc:creator>
  <cp:lastModifiedBy>Jocelyn Steward</cp:lastModifiedBy>
  <cp:revision>5</cp:revision>
  <dcterms:created xsi:type="dcterms:W3CDTF">2014-10-11T23:14:57Z</dcterms:created>
  <dcterms:modified xsi:type="dcterms:W3CDTF">2014-10-12T03:31:30Z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