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4"/>
  </p:notesMasterIdLst>
  <p:sldIdLst>
    <p:sldId id="257" r:id="rId4"/>
    <p:sldId id="277" r:id="rId5"/>
    <p:sldId id="269" r:id="rId6"/>
    <p:sldId id="270" r:id="rId7"/>
    <p:sldId id="272" r:id="rId8"/>
    <p:sldId id="273" r:id="rId9"/>
    <p:sldId id="274" r:id="rId10"/>
    <p:sldId id="271" r:id="rId11"/>
    <p:sldId id="275"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00"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4FCD0-A7C3-4B83-9E7E-2708FEBDA9D2}" type="datetimeFigureOut">
              <a:rPr lang="en-US" smtClean="0"/>
              <a:t>10/11/2014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5BE0E-08EE-4083-843B-5AE5294CBF1C}" type="slidenum">
              <a:rPr lang="en-US" smtClean="0"/>
              <a:t>‹#›</a:t>
            </a:fld>
            <a:endParaRPr lang="en-US" dirty="0"/>
          </a:p>
        </p:txBody>
      </p:sp>
    </p:spTree>
    <p:extLst>
      <p:ext uri="{BB962C8B-B14F-4D97-AF65-F5344CB8AC3E}">
        <p14:creationId xmlns:p14="http://schemas.microsoft.com/office/powerpoint/2010/main" val="264270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10/11/2014 11:31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3622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5 – Part 3</a:t>
            </a:r>
            <a:endParaRPr lang="en-US" dirty="0"/>
          </a:p>
        </p:txBody>
      </p:sp>
      <p:sp>
        <p:nvSpPr>
          <p:cNvPr id="3" name="Subtitle 2"/>
          <p:cNvSpPr>
            <a:spLocks noGrp="1"/>
          </p:cNvSpPr>
          <p:nvPr>
            <p:ph type="subTitle" idx="1"/>
          </p:nvPr>
        </p:nvSpPr>
        <p:spPr>
          <a:xfrm>
            <a:off x="730249" y="4344988"/>
            <a:ext cx="7681913" cy="1293812"/>
          </a:xfrm>
        </p:spPr>
        <p:txBody>
          <a:bodyPr>
            <a:normAutofit/>
          </a:bodyPr>
          <a:lstStyle/>
          <a:p>
            <a:r>
              <a:rPr lang="en-US" dirty="0" smtClean="0"/>
              <a:t>Economics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cSld>
  <p:clrMapOvr>
    <a:masterClrMapping/>
  </p:clrMapOvr>
  <p:transition advTm="99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CDHP***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03391756"/>
              </p:ext>
            </p:extLst>
          </p:nvPr>
        </p:nvGraphicFramePr>
        <p:xfrm>
          <a:off x="533402" y="1142996"/>
          <a:ext cx="7162798" cy="4724403"/>
        </p:xfrm>
        <a:graphic>
          <a:graphicData uri="http://schemas.openxmlformats.org/drawingml/2006/table">
            <a:tbl>
              <a:tblPr firstRow="1" firstCol="1" bandRow="1">
                <a:tableStyleId>{5C22544A-7EE6-4342-B048-85BDC9FD1C3A}</a:tableStyleId>
              </a:tblPr>
              <a:tblGrid>
                <a:gridCol w="2527593"/>
                <a:gridCol w="4635205"/>
              </a:tblGrid>
              <a:tr h="300288">
                <a:tc>
                  <a:txBody>
                    <a:bodyPr/>
                    <a:lstStyle/>
                    <a:p>
                      <a:pPr marL="0" marR="0">
                        <a:lnSpc>
                          <a:spcPct val="115000"/>
                        </a:lnSpc>
                        <a:spcBef>
                          <a:spcPts val="0"/>
                        </a:spcBef>
                        <a:spcAft>
                          <a:spcPts val="0"/>
                        </a:spcAft>
                      </a:pPr>
                      <a:r>
                        <a:rPr lang="en-US" sz="800" dirty="0">
                          <a:effectLst/>
                        </a:rPr>
                        <a:t>Acronym</a:t>
                      </a:r>
                      <a:endParaRPr lang="en-US" sz="800" dirty="0">
                        <a:effectLst/>
                        <a:latin typeface="Calibri"/>
                        <a:ea typeface="Calibri"/>
                        <a:cs typeface="Times New Roman"/>
                      </a:endParaRPr>
                    </a:p>
                  </a:txBody>
                  <a:tcPr marL="49089" marR="49089" marT="0" marB="0"/>
                </a:tc>
                <a:tc>
                  <a:txBody>
                    <a:bodyPr/>
                    <a:lstStyle/>
                    <a:p>
                      <a:pPr marL="0" marR="0">
                        <a:lnSpc>
                          <a:spcPct val="115000"/>
                        </a:lnSpc>
                        <a:spcBef>
                          <a:spcPts val="0"/>
                        </a:spcBef>
                        <a:spcAft>
                          <a:spcPts val="0"/>
                        </a:spcAft>
                      </a:pPr>
                      <a:r>
                        <a:rPr lang="en-US" sz="800" dirty="0">
                          <a:effectLst/>
                        </a:rPr>
                        <a:t>Full-name</a:t>
                      </a:r>
                      <a:endParaRPr lang="en-US" sz="800" dirty="0">
                        <a:effectLst/>
                        <a:latin typeface="Calibri"/>
                        <a:ea typeface="Calibri"/>
                        <a:cs typeface="Times New Roman"/>
                      </a:endParaRPr>
                    </a:p>
                  </a:txBody>
                  <a:tcPr marL="49089" marR="49089" marT="0" marB="0"/>
                </a:tc>
              </a:tr>
              <a:tr h="1029641">
                <a:tc>
                  <a:txBody>
                    <a:bodyPr/>
                    <a:lstStyle/>
                    <a:p>
                      <a:pPr marL="0" marR="0">
                        <a:lnSpc>
                          <a:spcPct val="115000"/>
                        </a:lnSpc>
                        <a:spcBef>
                          <a:spcPts val="0"/>
                        </a:spcBef>
                        <a:spcAft>
                          <a:spcPts val="0"/>
                        </a:spcAft>
                      </a:pPr>
                      <a:r>
                        <a:rPr lang="en-US" sz="800" dirty="0">
                          <a:effectLst/>
                        </a:rPr>
                        <a:t>HDHP</a:t>
                      </a:r>
                      <a:endParaRPr lang="en-US" sz="800" dirty="0">
                        <a:effectLst/>
                        <a:latin typeface="Calibri"/>
                        <a:ea typeface="Calibri"/>
                        <a:cs typeface="Times New Roman"/>
                      </a:endParaRPr>
                    </a:p>
                  </a:txBody>
                  <a:tcPr marL="49089" marR="49089" marT="0" marB="0"/>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9089" marR="49089" marT="0" marB="0"/>
                </a:tc>
              </a:tr>
              <a:tr h="300288">
                <a:tc>
                  <a:txBody>
                    <a:bodyPr/>
                    <a:lstStyle/>
                    <a:p>
                      <a:pPr marL="0" marR="0">
                        <a:lnSpc>
                          <a:spcPct val="115000"/>
                        </a:lnSpc>
                        <a:spcBef>
                          <a:spcPts val="0"/>
                        </a:spcBef>
                        <a:spcAft>
                          <a:spcPts val="0"/>
                        </a:spcAft>
                      </a:pPr>
                      <a:r>
                        <a:rPr lang="en-US" sz="800" dirty="0">
                          <a:effectLst/>
                        </a:rPr>
                        <a:t>HSA</a:t>
                      </a:r>
                      <a:endParaRPr lang="en-US" sz="800" dirty="0">
                        <a:effectLst/>
                        <a:latin typeface="Calibri"/>
                        <a:ea typeface="Calibri"/>
                        <a:cs typeface="Times New Roman"/>
                      </a:endParaRPr>
                    </a:p>
                  </a:txBody>
                  <a:tcPr marL="49089" marR="49089" marT="0" marB="0"/>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9089" marR="49089" marT="0" marB="0"/>
                </a:tc>
              </a:tr>
              <a:tr h="600575">
                <a:tc>
                  <a:txBody>
                    <a:bodyPr/>
                    <a:lstStyle/>
                    <a:p>
                      <a:pPr marL="0" marR="0">
                        <a:lnSpc>
                          <a:spcPct val="115000"/>
                        </a:lnSpc>
                        <a:spcBef>
                          <a:spcPts val="0"/>
                        </a:spcBef>
                        <a:spcAft>
                          <a:spcPts val="0"/>
                        </a:spcAft>
                      </a:pPr>
                      <a:r>
                        <a:rPr lang="en-US" sz="800" dirty="0">
                          <a:effectLst/>
                        </a:rPr>
                        <a:t>FSA</a:t>
                      </a:r>
                      <a:endParaRPr lang="en-US" sz="800" dirty="0">
                        <a:effectLst/>
                        <a:latin typeface="Calibri"/>
                        <a:ea typeface="Calibri"/>
                        <a:cs typeface="Times New Roman"/>
                      </a:endParaRPr>
                    </a:p>
                  </a:txBody>
                  <a:tcPr marL="49089" marR="49089" marT="0" marB="0"/>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9089" marR="49089" marT="0" marB="0"/>
                </a:tc>
              </a:tr>
              <a:tr h="1300652">
                <a:tc>
                  <a:txBody>
                    <a:bodyPr/>
                    <a:lstStyle/>
                    <a:p>
                      <a:pPr marL="0" marR="0">
                        <a:lnSpc>
                          <a:spcPct val="115000"/>
                        </a:lnSpc>
                        <a:spcBef>
                          <a:spcPts val="0"/>
                        </a:spcBef>
                        <a:spcAft>
                          <a:spcPts val="0"/>
                        </a:spcAft>
                      </a:pPr>
                      <a:r>
                        <a:rPr lang="en-US" sz="800" dirty="0">
                          <a:effectLst/>
                        </a:rPr>
                        <a:t>MSA</a:t>
                      </a:r>
                      <a:endParaRPr lang="en-US" sz="800" dirty="0">
                        <a:effectLst/>
                        <a:latin typeface="Calibri"/>
                        <a:ea typeface="Calibri"/>
                        <a:cs typeface="Times New Roman"/>
                      </a:endParaRPr>
                    </a:p>
                  </a:txBody>
                  <a:tcPr marL="49089" marR="49089" marT="0" marB="0"/>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9089" marR="49089" marT="0" marB="0"/>
                </a:tc>
              </a:tr>
              <a:tr h="592384">
                <a:tc>
                  <a:txBody>
                    <a:bodyPr/>
                    <a:lstStyle/>
                    <a:p>
                      <a:pPr marL="0" marR="0">
                        <a:lnSpc>
                          <a:spcPct val="115000"/>
                        </a:lnSpc>
                        <a:spcBef>
                          <a:spcPts val="0"/>
                        </a:spcBef>
                        <a:spcAft>
                          <a:spcPts val="0"/>
                        </a:spcAft>
                      </a:pPr>
                      <a:r>
                        <a:rPr lang="en-US" sz="800" dirty="0">
                          <a:effectLst/>
                        </a:rPr>
                        <a:t>HRA</a:t>
                      </a:r>
                      <a:endParaRPr lang="en-US" sz="800" dirty="0">
                        <a:effectLst/>
                        <a:latin typeface="Calibri"/>
                        <a:ea typeface="Calibri"/>
                        <a:cs typeface="Times New Roman"/>
                      </a:endParaRPr>
                    </a:p>
                  </a:txBody>
                  <a:tcPr marL="49089" marR="49089" marT="0" marB="0"/>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9089" marR="49089" marT="0" marB="0"/>
                </a:tc>
              </a:tr>
              <a:tr h="600575">
                <a:tc>
                  <a:txBody>
                    <a:bodyPr/>
                    <a:lstStyle/>
                    <a:p>
                      <a:pPr marL="0" marR="0">
                        <a:lnSpc>
                          <a:spcPct val="115000"/>
                        </a:lnSpc>
                        <a:spcBef>
                          <a:spcPts val="0"/>
                        </a:spcBef>
                        <a:spcAft>
                          <a:spcPts val="0"/>
                        </a:spcAft>
                      </a:pPr>
                      <a:r>
                        <a:rPr lang="en-US" sz="800" dirty="0">
                          <a:effectLst/>
                        </a:rPr>
                        <a:t>N/A</a:t>
                      </a:r>
                      <a:endParaRPr lang="en-US" sz="800" dirty="0">
                        <a:effectLst/>
                        <a:latin typeface="Calibri"/>
                        <a:ea typeface="Calibri"/>
                        <a:cs typeface="Times New Roman"/>
                      </a:endParaRPr>
                    </a:p>
                  </a:txBody>
                  <a:tcPr marL="49089" marR="49089" marT="0" marB="0"/>
                </a:tc>
                <a:tc>
                  <a:txBody>
                    <a:bodyPr/>
                    <a:lstStyle/>
                    <a:p>
                      <a:pPr marL="0" marR="0">
                        <a:lnSpc>
                          <a:spcPct val="115000"/>
                        </a:lnSpc>
                        <a:spcBef>
                          <a:spcPts val="0"/>
                        </a:spcBef>
                        <a:spcAft>
                          <a:spcPts val="0"/>
                        </a:spcAft>
                      </a:pPr>
                      <a:r>
                        <a:rPr lang="en-US" sz="800" dirty="0">
                          <a:effectLst/>
                        </a:rPr>
                        <a:t>Defined contribution plan</a:t>
                      </a:r>
                      <a:endParaRPr lang="en-US" sz="800" dirty="0">
                        <a:effectLst/>
                        <a:latin typeface="Calibri"/>
                        <a:ea typeface="Calibri"/>
                        <a:cs typeface="Times New Roman"/>
                      </a:endParaRPr>
                    </a:p>
                  </a:txBody>
                  <a:tcPr marL="49089" marR="49089" marT="0" marB="0"/>
                </a:tc>
              </a:tr>
            </a:tbl>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741097286"/>
      </p:ext>
    </p:extLst>
  </p:cSld>
  <p:clrMapOvr>
    <a:masterClrMapping/>
  </p:clrMapOvr>
  <p:transition advTm="1646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994392"/>
          </a:xfrm>
        </p:spPr>
        <p:txBody>
          <a:bodyPr/>
          <a:lstStyle/>
          <a:p>
            <a:r>
              <a:rPr lang="en-US" dirty="0" smtClean="0"/>
              <a:t/>
            </a:r>
            <a:br>
              <a:rPr lang="en-US" dirty="0" smtClean="0"/>
            </a:br>
            <a:r>
              <a:rPr lang="en-US" dirty="0"/>
              <a:t/>
            </a:r>
            <a:br>
              <a:rPr lang="en-US" dirty="0"/>
            </a:br>
            <a:r>
              <a:rPr lang="en-US" dirty="0" smtClean="0"/>
              <a:t>Who regulates private insurance? </a:t>
            </a:r>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775488986"/>
      </p:ext>
    </p:extLst>
  </p:cSld>
  <p:clrMapOvr>
    <a:masterClrMapping/>
  </p:clrMapOvr>
  <p:transition advTm="3503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effectLst/>
              </a:rPr>
              <a:t>Mandated</a:t>
            </a:r>
            <a:endParaRPr lang="en-US" dirty="0"/>
          </a:p>
        </p:txBody>
      </p:sp>
      <p:sp>
        <p:nvSpPr>
          <p:cNvPr id="3" name="Text Placeholder 2"/>
          <p:cNvSpPr>
            <a:spLocks noGrp="1"/>
          </p:cNvSpPr>
          <p:nvPr>
            <p:ph type="body" sz="quarter" idx="10"/>
          </p:nvPr>
        </p:nvSpPr>
        <p:spPr>
          <a:xfrm>
            <a:off x="381000" y="1411552"/>
            <a:ext cx="8382000" cy="4302716"/>
          </a:xfrm>
        </p:spPr>
        <p:txBody>
          <a:bodyPr/>
          <a:lstStyle/>
          <a:p>
            <a:pPr lvl="0"/>
            <a:r>
              <a:rPr lang="en-US" dirty="0"/>
              <a:t>Health care services/treatments</a:t>
            </a:r>
          </a:p>
          <a:p>
            <a:pPr lvl="1"/>
            <a:r>
              <a:rPr lang="en-US" dirty="0"/>
              <a:t>Substance abuse – airline industry </a:t>
            </a:r>
          </a:p>
          <a:p>
            <a:pPr lvl="1"/>
            <a:r>
              <a:rPr lang="en-US" dirty="0"/>
              <a:t>Contraception</a:t>
            </a:r>
          </a:p>
          <a:p>
            <a:pPr lvl="1"/>
            <a:r>
              <a:rPr lang="en-US" dirty="0"/>
              <a:t>In vitro fertilization </a:t>
            </a:r>
          </a:p>
          <a:p>
            <a:pPr lvl="1"/>
            <a:r>
              <a:rPr lang="en-US" dirty="0"/>
              <a:t>Maternity</a:t>
            </a:r>
          </a:p>
          <a:p>
            <a:pPr lvl="1"/>
            <a:r>
              <a:rPr lang="en-US" dirty="0"/>
              <a:t>Rx</a:t>
            </a:r>
          </a:p>
          <a:p>
            <a:pPr lvl="1"/>
            <a:r>
              <a:rPr lang="en-US" dirty="0"/>
              <a:t>Smoking cessation</a:t>
            </a:r>
          </a:p>
          <a:p>
            <a:pPr lvl="1"/>
            <a:r>
              <a:rPr lang="en-US" dirty="0"/>
              <a:t>Mental health </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458158621"/>
      </p:ext>
    </p:extLst>
  </p:cSld>
  <p:clrMapOvr>
    <a:masterClrMapping/>
  </p:clrMapOvr>
  <p:transition advTm="562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Mandated</a:t>
            </a:r>
            <a:endParaRPr lang="en-US" dirty="0"/>
          </a:p>
        </p:txBody>
      </p:sp>
      <p:sp>
        <p:nvSpPr>
          <p:cNvPr id="3" name="Text Placeholder 2"/>
          <p:cNvSpPr>
            <a:spLocks noGrp="1"/>
          </p:cNvSpPr>
          <p:nvPr>
            <p:ph type="body" sz="quarter" idx="10"/>
          </p:nvPr>
        </p:nvSpPr>
        <p:spPr>
          <a:xfrm>
            <a:off x="381000" y="1411552"/>
            <a:ext cx="8382000" cy="3422475"/>
          </a:xfrm>
        </p:spPr>
        <p:txBody>
          <a:bodyPr/>
          <a:lstStyle/>
          <a:p>
            <a:pPr lvl="0"/>
            <a:r>
              <a:rPr lang="en-US" dirty="0"/>
              <a:t>Health care providers</a:t>
            </a:r>
          </a:p>
          <a:p>
            <a:pPr lvl="1"/>
            <a:r>
              <a:rPr lang="en-US" dirty="0"/>
              <a:t>Acupuncture</a:t>
            </a:r>
          </a:p>
          <a:p>
            <a:pPr lvl="1"/>
            <a:r>
              <a:rPr lang="en-US" dirty="0"/>
              <a:t>Chiropractors</a:t>
            </a:r>
          </a:p>
          <a:p>
            <a:pPr lvl="1"/>
            <a:r>
              <a:rPr lang="en-US" dirty="0"/>
              <a:t>Midwives</a:t>
            </a:r>
          </a:p>
          <a:p>
            <a:pPr lvl="1"/>
            <a:r>
              <a:rPr lang="en-US" dirty="0"/>
              <a:t>Social workers</a:t>
            </a:r>
          </a:p>
          <a:p>
            <a:pPr lvl="0"/>
            <a:r>
              <a:rPr lang="en-US" dirty="0"/>
              <a:t>Dependents covered</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021746252"/>
      </p:ext>
    </p:extLst>
  </p:cSld>
  <p:clrMapOvr>
    <a:masterClrMapping/>
  </p:clrMapOvr>
  <p:transition advTm="494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Mandated</a:t>
            </a:r>
            <a:endParaRPr lang="en-US" dirty="0"/>
          </a:p>
        </p:txBody>
      </p:sp>
      <p:sp>
        <p:nvSpPr>
          <p:cNvPr id="3" name="Text Placeholder 2"/>
          <p:cNvSpPr>
            <a:spLocks noGrp="1"/>
          </p:cNvSpPr>
          <p:nvPr>
            <p:ph type="body" sz="quarter" idx="10"/>
          </p:nvPr>
        </p:nvSpPr>
        <p:spPr>
          <a:xfrm>
            <a:off x="381000" y="1411552"/>
            <a:ext cx="8382000" cy="443198"/>
          </a:xfrm>
        </p:spPr>
        <p:txBody>
          <a:bodyPr/>
          <a:lstStyle/>
          <a:p>
            <a:pPr lvl="0"/>
            <a:r>
              <a:rPr lang="en-US" dirty="0"/>
              <a:t>Does it increase cost?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55656690"/>
      </p:ext>
    </p:extLst>
  </p:cSld>
  <p:clrMapOvr>
    <a:masterClrMapping/>
  </p:clrMapOvr>
  <p:transition advTm="709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effectLst/>
              </a:rPr>
              <a:t>ERISA </a:t>
            </a:r>
            <a:endParaRPr lang="en-US" dirty="0"/>
          </a:p>
        </p:txBody>
      </p:sp>
      <p:sp>
        <p:nvSpPr>
          <p:cNvPr id="3" name="Text Placeholder 2"/>
          <p:cNvSpPr>
            <a:spLocks noGrp="1"/>
          </p:cNvSpPr>
          <p:nvPr>
            <p:ph type="body" sz="quarter" idx="10"/>
          </p:nvPr>
        </p:nvSpPr>
        <p:spPr>
          <a:xfrm>
            <a:off x="381000" y="1411552"/>
            <a:ext cx="8382000" cy="2948499"/>
          </a:xfrm>
        </p:spPr>
        <p:txBody>
          <a:bodyPr/>
          <a:lstStyle/>
          <a:p>
            <a:pPr lvl="0"/>
            <a:r>
              <a:rPr lang="en-US" dirty="0"/>
              <a:t>Employee Retirement Income Security Act</a:t>
            </a:r>
          </a:p>
          <a:p>
            <a:pPr lvl="0"/>
            <a:r>
              <a:rPr lang="en-US" dirty="0"/>
              <a:t>1974</a:t>
            </a:r>
          </a:p>
          <a:p>
            <a:pPr lvl="0"/>
            <a:r>
              <a:rPr lang="en-US" dirty="0" smtClean="0"/>
              <a:t>Self-funded </a:t>
            </a:r>
            <a:endParaRPr lang="en-US" dirty="0"/>
          </a:p>
          <a:p>
            <a:pPr lvl="1"/>
            <a:r>
              <a:rPr lang="en-US" dirty="0"/>
              <a:t>Employer assumes risk</a:t>
            </a:r>
          </a:p>
          <a:p>
            <a:pPr lvl="1"/>
            <a:r>
              <a:rPr lang="en-US" dirty="0"/>
              <a:t>3</a:t>
            </a:r>
            <a:r>
              <a:rPr lang="en-US" baseline="30000" dirty="0"/>
              <a:t>rd</a:t>
            </a:r>
            <a:r>
              <a:rPr lang="en-US" dirty="0"/>
              <a:t> party to administer</a:t>
            </a:r>
          </a:p>
          <a:p>
            <a:pPr lvl="1"/>
            <a:r>
              <a:rPr lang="en-US" dirty="0"/>
              <a:t>33-50%</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459392959"/>
      </p:ext>
    </p:extLst>
  </p:cSld>
  <p:clrMapOvr>
    <a:masterClrMapping/>
  </p:clrMapOvr>
  <p:transition advTm="25444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HI</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41475999"/>
              </p:ext>
            </p:extLst>
          </p:nvPr>
        </p:nvGraphicFramePr>
        <p:xfrm>
          <a:off x="2209800" y="1600200"/>
          <a:ext cx="3982322" cy="3429000"/>
        </p:xfrm>
        <a:graphic>
          <a:graphicData uri="http://schemas.openxmlformats.org/drawingml/2006/table">
            <a:tbl>
              <a:tblPr firstRow="1" firstCol="1" bandRow="1">
                <a:tableStyleId>{5C22544A-7EE6-4342-B048-85BDC9FD1C3A}</a:tableStyleId>
              </a:tblPr>
              <a:tblGrid>
                <a:gridCol w="1196616"/>
                <a:gridCol w="2785706"/>
              </a:tblGrid>
              <a:tr h="249316">
                <a:tc>
                  <a:txBody>
                    <a:bodyPr/>
                    <a:lstStyle/>
                    <a:p>
                      <a:pPr marL="0" marR="0">
                        <a:lnSpc>
                          <a:spcPct val="115000"/>
                        </a:lnSpc>
                        <a:spcBef>
                          <a:spcPts val="0"/>
                        </a:spcBef>
                        <a:spcAft>
                          <a:spcPts val="0"/>
                        </a:spcAft>
                      </a:pPr>
                      <a:r>
                        <a:rPr lang="en-US" sz="900" dirty="0">
                          <a:effectLst/>
                        </a:rPr>
                        <a:t>Acronym</a:t>
                      </a:r>
                      <a:endParaRPr lang="en-US" sz="900" dirty="0">
                        <a:effectLst/>
                        <a:latin typeface="Calibri"/>
                        <a:ea typeface="Calibri"/>
                        <a:cs typeface="Times New Roman"/>
                      </a:endParaRPr>
                    </a:p>
                  </a:txBody>
                  <a:tcPr marL="55226" marR="55226" marT="0" marB="0"/>
                </a:tc>
                <a:tc>
                  <a:txBody>
                    <a:bodyPr/>
                    <a:lstStyle/>
                    <a:p>
                      <a:pPr marL="0" marR="0">
                        <a:lnSpc>
                          <a:spcPct val="115000"/>
                        </a:lnSpc>
                        <a:spcBef>
                          <a:spcPts val="0"/>
                        </a:spcBef>
                        <a:spcAft>
                          <a:spcPts val="0"/>
                        </a:spcAft>
                      </a:pPr>
                      <a:r>
                        <a:rPr lang="en-US" sz="900" dirty="0">
                          <a:effectLst/>
                        </a:rPr>
                        <a:t>Full name</a:t>
                      </a:r>
                      <a:endParaRPr lang="en-US" sz="900" dirty="0">
                        <a:effectLst/>
                        <a:latin typeface="Calibri"/>
                        <a:ea typeface="Calibri"/>
                        <a:cs typeface="Times New Roman"/>
                      </a:endParaRPr>
                    </a:p>
                  </a:txBody>
                  <a:tcPr marL="55226" marR="55226" marT="0" marB="0"/>
                </a:tc>
              </a:tr>
              <a:tr h="450838">
                <a:tc>
                  <a:txBody>
                    <a:bodyPr/>
                    <a:lstStyle/>
                    <a:p>
                      <a:pPr marL="0" marR="0">
                        <a:lnSpc>
                          <a:spcPct val="115000"/>
                        </a:lnSpc>
                        <a:spcBef>
                          <a:spcPts val="0"/>
                        </a:spcBef>
                        <a:spcAft>
                          <a:spcPts val="0"/>
                        </a:spcAft>
                      </a:pPr>
                      <a:r>
                        <a:rPr lang="en-US" sz="900" dirty="0">
                          <a:effectLst/>
                        </a:rPr>
                        <a:t>HMO</a:t>
                      </a:r>
                      <a:endParaRPr lang="en-US" sz="900" dirty="0">
                        <a:effectLst/>
                        <a:latin typeface="Calibri"/>
                        <a:ea typeface="Calibri"/>
                        <a:cs typeface="Times New Roman"/>
                      </a:endParaRPr>
                    </a:p>
                  </a:txBody>
                  <a:tcPr marL="55226" marR="55226" marT="0" marB="0"/>
                </a:tc>
                <a:tc>
                  <a:txBody>
                    <a:bodyPr/>
                    <a:lstStyle/>
                    <a:p>
                      <a:pPr marL="0" marR="0">
                        <a:lnSpc>
                          <a:spcPct val="115000"/>
                        </a:lnSpc>
                        <a:spcBef>
                          <a:spcPts val="0"/>
                        </a:spcBef>
                        <a:spcAft>
                          <a:spcPts val="0"/>
                        </a:spcAft>
                      </a:pPr>
                      <a:endParaRPr lang="en-US" sz="900" dirty="0">
                        <a:effectLst/>
                        <a:latin typeface="Calibri"/>
                        <a:ea typeface="Calibri"/>
                        <a:cs typeface="Times New Roman"/>
                      </a:endParaRPr>
                    </a:p>
                  </a:txBody>
                  <a:tcPr marL="55226" marR="55226" marT="0" marB="0"/>
                </a:tc>
              </a:tr>
              <a:tr h="450838">
                <a:tc>
                  <a:txBody>
                    <a:bodyPr/>
                    <a:lstStyle/>
                    <a:p>
                      <a:pPr marL="0" marR="0">
                        <a:lnSpc>
                          <a:spcPct val="115000"/>
                        </a:lnSpc>
                        <a:spcBef>
                          <a:spcPts val="0"/>
                        </a:spcBef>
                        <a:spcAft>
                          <a:spcPts val="0"/>
                        </a:spcAft>
                      </a:pPr>
                      <a:r>
                        <a:rPr lang="en-US" sz="900" dirty="0">
                          <a:effectLst/>
                        </a:rPr>
                        <a:t>PPO</a:t>
                      </a:r>
                      <a:endParaRPr lang="en-US" sz="900" dirty="0">
                        <a:effectLst/>
                        <a:latin typeface="Calibri"/>
                        <a:ea typeface="Calibri"/>
                        <a:cs typeface="Times New Roman"/>
                      </a:endParaRPr>
                    </a:p>
                  </a:txBody>
                  <a:tcPr marL="55226" marR="55226" marT="0" marB="0"/>
                </a:tc>
                <a:tc>
                  <a:txBody>
                    <a:bodyPr/>
                    <a:lstStyle/>
                    <a:p>
                      <a:pPr marL="0" marR="0">
                        <a:lnSpc>
                          <a:spcPct val="115000"/>
                        </a:lnSpc>
                        <a:spcBef>
                          <a:spcPts val="0"/>
                        </a:spcBef>
                        <a:spcAft>
                          <a:spcPts val="0"/>
                        </a:spcAft>
                      </a:pPr>
                      <a:endParaRPr lang="en-US" sz="900" dirty="0">
                        <a:effectLst/>
                        <a:latin typeface="Calibri"/>
                        <a:ea typeface="Calibri"/>
                        <a:cs typeface="Times New Roman"/>
                      </a:endParaRPr>
                    </a:p>
                  </a:txBody>
                  <a:tcPr marL="55226" marR="55226" marT="0" marB="0"/>
                </a:tc>
              </a:tr>
              <a:tr h="1139004">
                <a:tc>
                  <a:txBody>
                    <a:bodyPr/>
                    <a:lstStyle/>
                    <a:p>
                      <a:pPr marL="0" marR="0">
                        <a:lnSpc>
                          <a:spcPct val="115000"/>
                        </a:lnSpc>
                        <a:spcBef>
                          <a:spcPts val="0"/>
                        </a:spcBef>
                        <a:spcAft>
                          <a:spcPts val="0"/>
                        </a:spcAft>
                      </a:pPr>
                      <a:r>
                        <a:rPr lang="en-US" sz="900" dirty="0">
                          <a:effectLst/>
                        </a:rPr>
                        <a:t>POS</a:t>
                      </a:r>
                      <a:endParaRPr lang="en-US" sz="900" dirty="0">
                        <a:effectLst/>
                        <a:latin typeface="Calibri"/>
                        <a:ea typeface="Calibri"/>
                        <a:cs typeface="Times New Roman"/>
                      </a:endParaRPr>
                    </a:p>
                  </a:txBody>
                  <a:tcPr marL="55226" marR="55226" marT="0" marB="0"/>
                </a:tc>
                <a:tc>
                  <a:txBody>
                    <a:bodyPr/>
                    <a:lstStyle/>
                    <a:p>
                      <a:pPr marL="0" marR="0">
                        <a:lnSpc>
                          <a:spcPct val="115000"/>
                        </a:lnSpc>
                        <a:spcBef>
                          <a:spcPts val="0"/>
                        </a:spcBef>
                        <a:spcAft>
                          <a:spcPts val="0"/>
                        </a:spcAft>
                      </a:pPr>
                      <a:endParaRPr lang="en-US" sz="900" dirty="0">
                        <a:effectLst/>
                        <a:latin typeface="Calibri"/>
                        <a:ea typeface="Calibri"/>
                        <a:cs typeface="Times New Roman"/>
                      </a:endParaRPr>
                    </a:p>
                  </a:txBody>
                  <a:tcPr marL="55226" marR="55226" marT="0" marB="0"/>
                </a:tc>
              </a:tr>
              <a:tr h="1139004">
                <a:tc>
                  <a:txBody>
                    <a:bodyPr/>
                    <a:lstStyle/>
                    <a:p>
                      <a:pPr marL="0" marR="0">
                        <a:lnSpc>
                          <a:spcPct val="115000"/>
                        </a:lnSpc>
                        <a:spcBef>
                          <a:spcPts val="0"/>
                        </a:spcBef>
                        <a:spcAft>
                          <a:spcPts val="0"/>
                        </a:spcAft>
                      </a:pPr>
                      <a:r>
                        <a:rPr lang="en-US" sz="900" dirty="0">
                          <a:effectLst/>
                        </a:rPr>
                        <a:t>--</a:t>
                      </a:r>
                      <a:endParaRPr lang="en-US" sz="900" dirty="0">
                        <a:effectLst/>
                        <a:latin typeface="Calibri"/>
                        <a:ea typeface="Calibri"/>
                        <a:cs typeface="Times New Roman"/>
                      </a:endParaRPr>
                    </a:p>
                  </a:txBody>
                  <a:tcPr marL="55226" marR="55226" marT="0" marB="0"/>
                </a:tc>
                <a:tc>
                  <a:txBody>
                    <a:bodyPr/>
                    <a:lstStyle/>
                    <a:p>
                      <a:pPr marL="0" marR="0">
                        <a:lnSpc>
                          <a:spcPct val="115000"/>
                        </a:lnSpc>
                        <a:spcBef>
                          <a:spcPts val="0"/>
                        </a:spcBef>
                        <a:spcAft>
                          <a:spcPts val="0"/>
                        </a:spcAft>
                      </a:pPr>
                      <a:r>
                        <a:rPr lang="en-US" sz="900" dirty="0">
                          <a:effectLst/>
                        </a:rPr>
                        <a:t>Indemnity plan</a:t>
                      </a:r>
                      <a:endParaRPr lang="en-US" sz="900" dirty="0">
                        <a:effectLst/>
                        <a:latin typeface="Calibri"/>
                        <a:ea typeface="Calibri"/>
                        <a:cs typeface="Times New Roman"/>
                      </a:endParaRPr>
                    </a:p>
                  </a:txBody>
                  <a:tcPr marL="55226" marR="55226" marT="0" marB="0"/>
                </a:tc>
              </a:tr>
            </a:tbl>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56951836"/>
      </p:ext>
    </p:extLst>
  </p:cSld>
  <p:clrMapOvr>
    <a:masterClrMapping/>
  </p:clrMapOvr>
  <p:transition advTm="494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HI</a:t>
            </a:r>
            <a:endParaRPr lang="en-US" dirty="0"/>
          </a:p>
        </p:txBody>
      </p:sp>
      <p:sp>
        <p:nvSpPr>
          <p:cNvPr id="3" name="Text Placeholder 2"/>
          <p:cNvSpPr>
            <a:spLocks noGrp="1"/>
          </p:cNvSpPr>
          <p:nvPr>
            <p:ph type="body" sz="quarter" idx="10"/>
          </p:nvPr>
        </p:nvSpPr>
        <p:spPr>
          <a:xfrm>
            <a:off x="381000" y="1411552"/>
            <a:ext cx="8382000" cy="3274743"/>
          </a:xfrm>
        </p:spPr>
        <p:txBody>
          <a:bodyPr/>
          <a:lstStyle/>
          <a:p>
            <a:r>
              <a:rPr lang="en-US" dirty="0"/>
              <a:t>Managed Care = reduce cost by using the managed care plans to dictate and contract services and pricing</a:t>
            </a:r>
          </a:p>
          <a:p>
            <a:r>
              <a:rPr lang="en-US" dirty="0" smtClean="0"/>
              <a:t>Indemnity </a:t>
            </a:r>
            <a:r>
              <a:rPr lang="en-US" dirty="0" smtClean="0"/>
              <a:t>Plans</a:t>
            </a:r>
          </a:p>
          <a:p>
            <a:pPr lvl="1"/>
            <a:r>
              <a:rPr lang="en-US" dirty="0" smtClean="0"/>
              <a:t>Fee-for-service </a:t>
            </a:r>
            <a:r>
              <a:rPr lang="en-US" dirty="0"/>
              <a:t>= Paid for each service provided, no management, UCR</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493818119"/>
      </p:ext>
    </p:extLst>
  </p:cSld>
  <p:clrMapOvr>
    <a:masterClrMapping/>
  </p:clrMapOvr>
  <p:transition advTm="6455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Cutting costs!</a:t>
            </a:r>
            <a:endParaRPr lang="en-US" dirty="0"/>
          </a:p>
        </p:txBody>
      </p:sp>
      <p:sp>
        <p:nvSpPr>
          <p:cNvPr id="3" name="Text Placeholder 2"/>
          <p:cNvSpPr>
            <a:spLocks noGrp="1"/>
          </p:cNvSpPr>
          <p:nvPr>
            <p:ph type="body" sz="quarter" idx="10"/>
          </p:nvPr>
        </p:nvSpPr>
        <p:spPr>
          <a:xfrm>
            <a:off x="381000" y="1411552"/>
            <a:ext cx="8382000" cy="3354765"/>
          </a:xfrm>
        </p:spPr>
        <p:txBody>
          <a:bodyPr/>
          <a:lstStyle/>
          <a:p>
            <a:r>
              <a:rPr lang="en-US" dirty="0"/>
              <a:t>How does managed care cut costs? </a:t>
            </a:r>
          </a:p>
          <a:p>
            <a:pPr lvl="1"/>
            <a:r>
              <a:rPr lang="en-US" dirty="0"/>
              <a:t>Price </a:t>
            </a:r>
          </a:p>
          <a:p>
            <a:pPr lvl="1"/>
            <a:r>
              <a:rPr lang="en-US" dirty="0" smtClean="0"/>
              <a:t>Quantity</a:t>
            </a:r>
            <a:endParaRPr lang="en-US" dirty="0"/>
          </a:p>
          <a:p>
            <a:pPr lvl="1"/>
            <a:r>
              <a:rPr lang="en-US" dirty="0" smtClean="0"/>
              <a:t>Cheaper</a:t>
            </a:r>
            <a:endParaRPr lang="en-US" dirty="0"/>
          </a:p>
          <a:p>
            <a:pPr lvl="1"/>
            <a:r>
              <a:rPr lang="en-US" dirty="0"/>
              <a:t>Single entity </a:t>
            </a:r>
          </a:p>
          <a:p>
            <a:pPr lvl="1"/>
            <a:r>
              <a:rPr lang="en-US" dirty="0"/>
              <a:t>Utilization review </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494774250"/>
      </p:ext>
    </p:extLst>
  </p:cSld>
  <p:clrMapOvr>
    <a:masterClrMapping/>
  </p:clrMapOvr>
  <p:transition advTm="883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S0102867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D0B258-D147-424B-B8AF-C11BAD1E29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TS010286707</Template>
  <TotalTime>23</TotalTime>
  <Words>240</Words>
  <Application>Microsoft Office PowerPoint</Application>
  <PresentationFormat>On-screen Show (4:3)</PresentationFormat>
  <Paragraphs>61</Paragraphs>
  <Slides>10</Slides>
  <Notes>1</Notes>
  <HiddenSlides>0</HiddenSlides>
  <MMClips>10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TS010286707</vt:lpstr>
      <vt:lpstr>White with Courier font for code slides</vt:lpstr>
      <vt:lpstr>Chapter 5 – Part 3</vt:lpstr>
      <vt:lpstr>  Who regulates private insurance? </vt:lpstr>
      <vt:lpstr>Mandated</vt:lpstr>
      <vt:lpstr>Mandated</vt:lpstr>
      <vt:lpstr>Mandated</vt:lpstr>
      <vt:lpstr>ERISA </vt:lpstr>
      <vt:lpstr>Types of HI</vt:lpstr>
      <vt:lpstr>Types of HI</vt:lpstr>
      <vt:lpstr>Cutting costs!</vt:lpstr>
      <vt:lpstr>Types of CDHP***</vt:lpstr>
    </vt:vector>
  </TitlesOfParts>
  <Company>Clayton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 Part 3</dc:title>
  <dc:creator>Jocelyn Steward</dc:creator>
  <cp:lastModifiedBy>Jocelyn Steward</cp:lastModifiedBy>
  <cp:revision>5</cp:revision>
  <dcterms:created xsi:type="dcterms:W3CDTF">2014-10-11T23:17:54Z</dcterms:created>
  <dcterms:modified xsi:type="dcterms:W3CDTF">2014-10-12T03:50:35Z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TC102867079990</vt:lpwstr>
  </property>
</Properties>
</file>