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0"/>
  </p:notesMasterIdLst>
  <p:handoutMasterIdLst>
    <p:handoutMasterId r:id="rId21"/>
  </p:handoutMasterIdLst>
  <p:sldIdLst>
    <p:sldId id="257" r:id="rId3"/>
    <p:sldId id="26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6" autoAdjust="0"/>
    <p:restoredTop sz="94660"/>
  </p:normalViewPr>
  <p:slideViewPr>
    <p:cSldViewPr>
      <p:cViewPr>
        <p:scale>
          <a:sx n="92" d="100"/>
          <a:sy n="92" d="100"/>
        </p:scale>
        <p:origin x="-96" y="-1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6/13/2014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6/13/2014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914400"/>
            <a:ext cx="9144000" cy="350520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4958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9012" y="6280151"/>
            <a:ext cx="1320059" cy="273049"/>
          </a:xfrm>
        </p:spPr>
        <p:txBody>
          <a:bodyPr/>
          <a:lstStyle/>
          <a:p>
            <a:fld id="{83829175-527E-46A3-863C-1BB1F163B84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7950" y="6280151"/>
            <a:ext cx="6862462" cy="27304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3012" y="6280151"/>
            <a:ext cx="990601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8210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67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1260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21260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611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990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0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3246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3246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3246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4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671" userDrawn="1">
          <p15:clr>
            <a:srgbClr val="F26B43"/>
          </p15:clr>
        </p15:guide>
        <p15:guide id="3" pos="6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time value of money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178">
        <p:fade/>
      </p:transition>
    </mc:Choice>
    <mc:Fallback>
      <p:transition spd="med" advTm="111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Future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FUTURE VALUE:  </a:t>
            </a:r>
            <a:r>
              <a:rPr lang="en-US" dirty="0"/>
              <a:t>The value of cash at a specified date in the future that is equivalent in value to a </a:t>
            </a:r>
            <a:r>
              <a:rPr lang="en-US" dirty="0" smtClean="0"/>
              <a:t>specific sum today</a:t>
            </a:r>
          </a:p>
          <a:p>
            <a:endParaRPr lang="en-US" dirty="0"/>
          </a:p>
          <a:p>
            <a:r>
              <a:rPr lang="en-US" b="1" dirty="0"/>
              <a:t>Formula</a:t>
            </a:r>
            <a:endParaRPr lang="en-US" dirty="0"/>
          </a:p>
          <a:p>
            <a:r>
              <a:rPr lang="en-US" dirty="0"/>
              <a:t>Future value (FV) = Present value (PV) x Future Value Factor (FVF) </a:t>
            </a:r>
          </a:p>
          <a:p>
            <a:pPr lvl="1"/>
            <a:r>
              <a:rPr lang="en-US" dirty="0"/>
              <a:t>FV = PV x FVF</a:t>
            </a:r>
          </a:p>
          <a:p>
            <a:pPr lvl="1"/>
            <a:r>
              <a:rPr lang="en-US" dirty="0"/>
              <a:t>FVF = (1 +</a:t>
            </a:r>
            <a:r>
              <a:rPr lang="en-US" dirty="0" err="1"/>
              <a:t>i</a:t>
            </a:r>
            <a:r>
              <a:rPr lang="en-US" dirty="0"/>
              <a:t>)</a:t>
            </a:r>
            <a:r>
              <a:rPr lang="en-US" baseline="30000" dirty="0"/>
              <a:t>n</a:t>
            </a:r>
            <a:endParaRPr lang="en-US" dirty="0"/>
          </a:p>
          <a:p>
            <a:r>
              <a:rPr lang="en-US" dirty="0"/>
              <a:t>I = Interest rate; n = number of periods</a:t>
            </a:r>
          </a:p>
          <a:p>
            <a:r>
              <a:rPr lang="en-US" b="1" dirty="0"/>
              <a:t>SEE TABLE 5-1</a:t>
            </a:r>
            <a:endParaRPr lang="en-US" dirty="0"/>
          </a:p>
          <a:p>
            <a:r>
              <a:rPr lang="en-US" b="1" dirty="0"/>
              <a:t>Financial function:  FV</a:t>
            </a:r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6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096">
        <p:fade/>
      </p:transition>
    </mc:Choice>
    <mc:Fallback>
      <p:transition spd="med" advTm="380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 value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PRESENT VALUE</a:t>
            </a:r>
            <a:r>
              <a:rPr lang="en-US" dirty="0"/>
              <a:t>:  How much is MY MONEY received xxx years from now, worth today?  </a:t>
            </a:r>
          </a:p>
          <a:p>
            <a:r>
              <a:rPr lang="en-US" dirty="0"/>
              <a:t>Lets’ start with </a:t>
            </a:r>
            <a:r>
              <a:rPr lang="en-US" b="1" dirty="0"/>
              <a:t>Present Value</a:t>
            </a:r>
            <a:r>
              <a:rPr lang="en-US" dirty="0"/>
              <a:t>: Assume you are presented with the following choices:</a:t>
            </a:r>
          </a:p>
          <a:p>
            <a:pPr lvl="1"/>
            <a:r>
              <a:rPr lang="en-US" dirty="0"/>
              <a:t>Someone offers you to give you $</a:t>
            </a:r>
            <a:r>
              <a:rPr lang="en-US" b="1" dirty="0"/>
              <a:t>100 </a:t>
            </a:r>
            <a:r>
              <a:rPr lang="en-US" dirty="0"/>
              <a:t>today.</a:t>
            </a:r>
          </a:p>
          <a:p>
            <a:pPr lvl="1"/>
            <a:r>
              <a:rPr lang="en-US" dirty="0"/>
              <a:t>Someone offers you to give you $</a:t>
            </a:r>
            <a:r>
              <a:rPr lang="en-US" b="1" dirty="0"/>
              <a:t>100 </a:t>
            </a:r>
            <a:r>
              <a:rPr lang="en-US" dirty="0"/>
              <a:t>one year from today.</a:t>
            </a:r>
          </a:p>
          <a:p>
            <a:r>
              <a:rPr lang="en-US" dirty="0"/>
              <a:t>Now, let’s make it a bit harder. How about this choice:</a:t>
            </a:r>
          </a:p>
          <a:p>
            <a:pPr lvl="1"/>
            <a:r>
              <a:rPr lang="en-US" dirty="0"/>
              <a:t>Someone offers you to give you $</a:t>
            </a:r>
            <a:r>
              <a:rPr lang="en-US" b="1" dirty="0"/>
              <a:t>100 </a:t>
            </a:r>
            <a:r>
              <a:rPr lang="en-US" dirty="0"/>
              <a:t>today.</a:t>
            </a:r>
          </a:p>
          <a:p>
            <a:pPr lvl="1"/>
            <a:r>
              <a:rPr lang="en-US" dirty="0"/>
              <a:t>Someone offers you to give you $</a:t>
            </a:r>
            <a:r>
              <a:rPr lang="en-US" b="1" dirty="0"/>
              <a:t>105 </a:t>
            </a:r>
            <a:r>
              <a:rPr lang="en-US" dirty="0"/>
              <a:t>one year from today.</a:t>
            </a:r>
          </a:p>
          <a:p>
            <a:r>
              <a:rPr lang="en-US" dirty="0"/>
              <a:t>Is $ in the future, equivalent to some set value today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5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7371">
        <p:fade/>
      </p:transition>
    </mc:Choice>
    <mc:Fallback>
      <p:transition spd="med" advTm="873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 value formula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FORMULA</a:t>
            </a:r>
            <a:endParaRPr lang="en-US" dirty="0"/>
          </a:p>
          <a:p>
            <a:r>
              <a:rPr lang="en-US" dirty="0"/>
              <a:t>PV = FV x  1/(1+I)</a:t>
            </a:r>
            <a:r>
              <a:rPr lang="en-US" baseline="30000" dirty="0"/>
              <a:t>N</a:t>
            </a:r>
            <a:endParaRPr lang="en-US" dirty="0"/>
          </a:p>
          <a:p>
            <a:r>
              <a:rPr lang="en-US" b="1" dirty="0"/>
              <a:t>TABLE 5-3</a:t>
            </a:r>
            <a:endParaRPr lang="en-US" dirty="0"/>
          </a:p>
          <a:p>
            <a:r>
              <a:rPr lang="en-US" b="1" dirty="0"/>
              <a:t>FINANCIAL FUNCTION:  PV</a:t>
            </a:r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6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321">
        <p:fade/>
      </p:transition>
    </mc:Choice>
    <mc:Fallback>
      <p:transition spd="med" advTm="93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Annuities – </a:t>
            </a:r>
            <a:r>
              <a:rPr lang="en-US" dirty="0"/>
              <a:t>series of equal payments made or received at regular time intervals</a:t>
            </a:r>
          </a:p>
          <a:p>
            <a:pPr lvl="0"/>
            <a:r>
              <a:rPr lang="en-US" b="1" dirty="0" smtClean="0"/>
              <a:t>Ordinary </a:t>
            </a:r>
            <a:r>
              <a:rPr lang="en-US" dirty="0"/>
              <a:t>annuities – payments are required at the end of each period </a:t>
            </a:r>
            <a:endParaRPr lang="en-US" dirty="0" smtClean="0"/>
          </a:p>
          <a:p>
            <a:pPr lvl="0"/>
            <a:r>
              <a:rPr lang="en-US" b="1" dirty="0" smtClean="0"/>
              <a:t>Annuity</a:t>
            </a:r>
            <a:r>
              <a:rPr lang="en-US" dirty="0" smtClean="0"/>
              <a:t> </a:t>
            </a:r>
            <a:r>
              <a:rPr lang="en-US" dirty="0"/>
              <a:t>due – payments are the beginning of each pay period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2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8517">
        <p:fade/>
      </p:transition>
    </mc:Choice>
    <mc:Fallback>
      <p:transition spd="med" advTm="585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 VALUE OF AN ORDINARY ANNUITY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If you know how much you can invest per period, for a certain time period the OA is useful for finding out how much you would in the future by investing at your given interest rate. </a:t>
            </a:r>
            <a:endParaRPr lang="en-US" dirty="0" smtClean="0"/>
          </a:p>
          <a:p>
            <a:pPr lvl="0"/>
            <a:r>
              <a:rPr lang="en-US" b="1" dirty="0" smtClean="0"/>
              <a:t>FORMULA</a:t>
            </a:r>
            <a:endParaRPr lang="en-US" dirty="0"/>
          </a:p>
          <a:p>
            <a:r>
              <a:rPr lang="en-US" dirty="0"/>
              <a:t>FV = ANNUITY x FVFA (TABLE ONLY) = FUTURE VALUE FACTOR OF AN ANNUITY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4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959">
        <p:fade/>
      </p:transition>
    </mc:Choice>
    <mc:Fallback>
      <p:transition spd="med" advTm="119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 value of an ordinary annuity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PRESENT VALUE OF AN ORDINARY ANNUITY </a:t>
            </a:r>
            <a:endParaRPr lang="en-US" dirty="0"/>
          </a:p>
          <a:p>
            <a:pPr lvl="0"/>
            <a:r>
              <a:rPr lang="en-US" dirty="0"/>
              <a:t>Same principle as applies to present </a:t>
            </a:r>
            <a:r>
              <a:rPr lang="en-US" dirty="0" smtClean="0"/>
              <a:t>value ordinary </a:t>
            </a:r>
            <a:r>
              <a:rPr lang="en-US" dirty="0"/>
              <a:t>annuities</a:t>
            </a:r>
          </a:p>
          <a:p>
            <a:r>
              <a:rPr lang="en-US" dirty="0"/>
              <a:t> </a:t>
            </a:r>
            <a:r>
              <a:rPr lang="en-US" b="1" dirty="0" smtClean="0"/>
              <a:t>FORMULA</a:t>
            </a:r>
            <a:endParaRPr lang="en-US" dirty="0"/>
          </a:p>
          <a:p>
            <a:r>
              <a:rPr lang="en-US" dirty="0"/>
              <a:t>PV = ANNUITY X FVFA (TABLE ONLY)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5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61">
        <p:fade/>
      </p:transition>
    </mc:Choice>
    <mc:Fallback>
      <p:transition spd="med" advTm="5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 value of an annuity due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FORMULA</a:t>
            </a:r>
            <a:endParaRPr lang="en-US" dirty="0"/>
          </a:p>
          <a:p>
            <a:r>
              <a:rPr lang="en-US" dirty="0"/>
              <a:t>PV ANNUITY DUE = </a:t>
            </a:r>
            <a:r>
              <a:rPr lang="en-US" dirty="0" smtClean="0"/>
              <a:t>PVFA </a:t>
            </a:r>
            <a:r>
              <a:rPr lang="en-US" baseline="-25000" dirty="0" smtClean="0"/>
              <a:t>(N-1) </a:t>
            </a:r>
            <a:r>
              <a:rPr lang="en-US" dirty="0" smtClean="0"/>
              <a:t>+ 1 * ANNUITY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2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75">
        <p:fade/>
      </p:transition>
    </mc:Choice>
    <mc:Fallback>
      <p:transition spd="med" advTm="11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LOAN AMORITIZATION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understand how much interest we are paying, you will use an amortization schedule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25433" y="3731514"/>
          <a:ext cx="6080760" cy="567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3460"/>
                <a:gridCol w="1013460"/>
                <a:gridCol w="1013460"/>
                <a:gridCol w="1013460"/>
                <a:gridCol w="1013460"/>
                <a:gridCol w="101346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BEGINNING AMOUNT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PAYMENT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INTEREST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REPAYMENT OF PRINCIPLE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REMAINING BALANCE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3351212" y="4800600"/>
            <a:ext cx="5311140" cy="105918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9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039">
        <p:fade/>
      </p:transition>
    </mc:Choice>
    <mc:Fallback>
      <p:transition spd="med" advTm="16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4343400"/>
          </a:xfrm>
        </p:spPr>
        <p:txBody>
          <a:bodyPr/>
          <a:lstStyle/>
          <a:p>
            <a:r>
              <a:rPr lang="en-US" b="1" dirty="0"/>
              <a:t>Time value of money – essential component for making long-term decisions 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993">
        <p:fade/>
      </p:transition>
    </mc:Choice>
    <mc:Fallback>
      <p:transition spd="med" advTm="239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a dollar today worth more than a dollar in the future?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Certainty</a:t>
            </a:r>
          </a:p>
          <a:p>
            <a:pPr lvl="0"/>
            <a:r>
              <a:rPr lang="en-US" dirty="0"/>
              <a:t>Inflation </a:t>
            </a:r>
          </a:p>
          <a:p>
            <a:pPr lvl="0"/>
            <a:r>
              <a:rPr lang="en-US" dirty="0"/>
              <a:t>Opportunity cost </a:t>
            </a:r>
          </a:p>
          <a:p>
            <a:pPr lvl="1"/>
            <a:r>
              <a:rPr lang="en-US" dirty="0"/>
              <a:t>Tax refunds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5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26410">
        <p:fade/>
      </p:transition>
    </mc:Choice>
    <mc:Fallback>
      <p:transition spd="med" advTm="2264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Look at concepts to help us to </a:t>
            </a:r>
            <a:r>
              <a:rPr lang="en-US" dirty="0" smtClean="0"/>
              <a:t>determine </a:t>
            </a:r>
            <a:r>
              <a:rPr lang="en-US" dirty="0"/>
              <a:t>how much an amount of money invested today will be worth in the </a:t>
            </a:r>
            <a:r>
              <a:rPr lang="en-US" dirty="0" smtClean="0"/>
              <a:t>future</a:t>
            </a:r>
          </a:p>
          <a:p>
            <a:pPr lvl="0"/>
            <a:r>
              <a:rPr lang="en-US" dirty="0" smtClean="0"/>
              <a:t>Then </a:t>
            </a:r>
            <a:r>
              <a:rPr lang="en-US" dirty="0"/>
              <a:t>we will determine how much a dollar received some time in the future is worth </a:t>
            </a:r>
            <a:r>
              <a:rPr lang="en-US" dirty="0" smtClean="0"/>
              <a:t>today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5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6093">
        <p:fade/>
      </p:transition>
    </mc:Choice>
    <mc:Fallback>
      <p:transition spd="med" advTm="660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 value of a dollar invested 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a dollar invested today will be worth in the future depends on the amount of time the money is invested, the method to calculate interest, and the interest rate.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5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6505">
        <p:fade/>
      </p:transition>
    </mc:Choice>
    <mc:Fallback>
      <p:transition spd="med" advTm="265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FIXED</a:t>
            </a:r>
            <a:endParaRPr lang="en-US" dirty="0"/>
          </a:p>
          <a:p>
            <a:pPr lvl="0"/>
            <a:r>
              <a:rPr lang="en-US" dirty="0"/>
              <a:t>VARIABLE</a:t>
            </a:r>
          </a:p>
          <a:p>
            <a:pPr lvl="0"/>
            <a:r>
              <a:rPr lang="en-US" dirty="0"/>
              <a:t>EVALUATE INTEREST RATES &amp; YOUR MONEY </a:t>
            </a:r>
          </a:p>
          <a:p>
            <a:pPr lvl="1"/>
            <a:r>
              <a:rPr lang="en-US" dirty="0"/>
              <a:t>LOW </a:t>
            </a:r>
            <a:r>
              <a:rPr lang="en-US" dirty="0" smtClean="0"/>
              <a:t>vs. HIGH</a:t>
            </a:r>
          </a:p>
          <a:p>
            <a:pPr marL="279082" lvl="1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9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9891">
        <p:fade/>
      </p:transition>
    </mc:Choice>
    <mc:Fallback>
      <p:transition spd="med" advTm="298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 methods for calculating </a:t>
            </a:r>
            <a:r>
              <a:rPr lang="en-US" b="1" dirty="0" smtClean="0"/>
              <a:t>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</a:t>
            </a:r>
          </a:p>
          <a:p>
            <a:r>
              <a:rPr lang="en-US" dirty="0" smtClean="0"/>
              <a:t>Compound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3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677">
        <p:fade/>
      </p:transition>
    </mc:Choice>
    <mc:Fallback>
      <p:transition spd="med" advTm="166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Simple interest</a:t>
            </a:r>
            <a:r>
              <a:rPr lang="en-US" dirty="0"/>
              <a:t> = interest is calculated only on the principle</a:t>
            </a:r>
          </a:p>
          <a:p>
            <a:r>
              <a:rPr lang="en-US" b="1" dirty="0"/>
              <a:t>FORMULA:  Simple Interest = p * </a:t>
            </a:r>
            <a:r>
              <a:rPr lang="en-US" b="1" dirty="0" err="1"/>
              <a:t>i</a:t>
            </a:r>
            <a:r>
              <a:rPr lang="en-US" b="1" dirty="0"/>
              <a:t> * n</a:t>
            </a:r>
            <a:endParaRPr lang="en-US" dirty="0"/>
          </a:p>
          <a:p>
            <a:r>
              <a:rPr lang="en-US" dirty="0"/>
              <a:t>   p = principal (original amount borrowed or loaned)</a:t>
            </a:r>
            <a:br>
              <a:rPr lang="en-US" dirty="0"/>
            </a:br>
            <a:r>
              <a:rPr lang="en-US" dirty="0"/>
              <a:t>    </a:t>
            </a:r>
            <a:r>
              <a:rPr lang="en-US" dirty="0" err="1"/>
              <a:t>i</a:t>
            </a:r>
            <a:r>
              <a:rPr lang="en-US" dirty="0"/>
              <a:t> = interest rate for one period</a:t>
            </a:r>
            <a:br>
              <a:rPr lang="en-US" dirty="0"/>
            </a:br>
            <a:r>
              <a:rPr lang="en-US" dirty="0"/>
              <a:t>    n = number of periods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9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802">
        <p:fade/>
      </p:transition>
    </mc:Choice>
    <mc:Fallback>
      <p:transition spd="med" advTm="248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Compound interest</a:t>
            </a:r>
            <a:r>
              <a:rPr lang="en-US" dirty="0"/>
              <a:t> = Interest is calculated on the principle and all previous interest earned.  </a:t>
            </a:r>
          </a:p>
          <a:p>
            <a:r>
              <a:rPr lang="en-US" dirty="0"/>
              <a:t> </a:t>
            </a:r>
            <a:r>
              <a:rPr lang="en-US" b="1" dirty="0" smtClean="0"/>
              <a:t>FORMULA </a:t>
            </a:r>
            <a:r>
              <a:rPr lang="en-US" b="1" dirty="0"/>
              <a:t>= COMPOUND INTEREST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Regular Compound Interest Formul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640" y="3005772"/>
            <a:ext cx="2201545" cy="846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4037012" y="4419600"/>
            <a:ext cx="3848100" cy="118872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3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7747">
        <p:fade/>
      </p:transition>
    </mc:Choice>
    <mc:Fallback>
      <p:transition spd="med" advTm="1277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S103460518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Geometric design template" id="{0EA9C561-8BAB-4742-9280-AC6973BB6853}" vid="{8CC59F31-5649-4433-9D0A-F449DC7A095A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42F84C-51DE-4DC6-9649-9A70494832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TS103460518</Template>
  <TotalTime>0</TotalTime>
  <Words>456</Words>
  <Application>Microsoft Office PowerPoint</Application>
  <PresentationFormat>Custom</PresentationFormat>
  <Paragraphs>76</Paragraphs>
  <Slides>17</Slides>
  <Notes>0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TS103460518</vt:lpstr>
      <vt:lpstr>Chapter 5</vt:lpstr>
      <vt:lpstr>Time value of money – essential component for making long-term decisions </vt:lpstr>
      <vt:lpstr>Why is a dollar today worth more than a dollar in the future? </vt:lpstr>
      <vt:lpstr>Concepts</vt:lpstr>
      <vt:lpstr>Future value of a dollar invested today </vt:lpstr>
      <vt:lpstr>INTEREST</vt:lpstr>
      <vt:lpstr>2 methods for calculating interest</vt:lpstr>
      <vt:lpstr>Simple interest</vt:lpstr>
      <vt:lpstr>Compound interest</vt:lpstr>
      <vt:lpstr>Future value</vt:lpstr>
      <vt:lpstr>Present value</vt:lpstr>
      <vt:lpstr>Present value formula</vt:lpstr>
      <vt:lpstr>Annuities</vt:lpstr>
      <vt:lpstr>FUTURE VALUE OF AN ORDINARY ANNUITY </vt:lpstr>
      <vt:lpstr>Present value of an ordinary annuity </vt:lpstr>
      <vt:lpstr>Present value of an annuity due</vt:lpstr>
      <vt:lpstr>LOAN AMORITIZATION 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2014-06-13T20:18:55Z</dcterms:created>
  <dcterms:modified xsi:type="dcterms:W3CDTF">2014-06-13T23:56:04Z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TC034605189991</vt:lpwstr>
  </property>
</Properties>
</file>