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6" r:id="rId9"/>
    <p:sldId id="263" r:id="rId10"/>
    <p:sldId id="267" r:id="rId11"/>
    <p:sldId id="268" r:id="rId12"/>
    <p:sldId id="264" r:id="rId13"/>
    <p:sldId id="265" r:id="rId14"/>
    <p:sldId id="269" r:id="rId15"/>
    <p:sldId id="272" r:id="rId16"/>
    <p:sldId id="270" r:id="rId17"/>
  </p:sldIdLst>
  <p:sldSz cx="12192000" cy="6858000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2900" autoAdjust="0"/>
  </p:normalViewPr>
  <p:slideViewPr>
    <p:cSldViewPr snapToGrid="0">
      <p:cViewPr varScale="1">
        <p:scale>
          <a:sx n="72" d="100"/>
          <a:sy n="72" d="100"/>
        </p:scale>
        <p:origin x="110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70665-2FAB-431B-A0C7-0F63279430B0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52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89952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B4707-4AAC-4379-8307-833FCDD1A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32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0098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0098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r">
              <a:defRPr sz="1200"/>
            </a:lvl1pPr>
          </a:lstStyle>
          <a:p>
            <a:fld id="{163D2ED4-AB05-4DB4-ACA5-8E4E958EA651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9775" y="1171575"/>
            <a:ext cx="5622925" cy="3162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9" tIns="47060" rIns="94119" bIns="470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09036"/>
            <a:ext cx="5681980" cy="3689211"/>
          </a:xfrm>
          <a:prstGeom prst="rect">
            <a:avLst/>
          </a:prstGeom>
        </p:spPr>
        <p:txBody>
          <a:bodyPr vert="horz" lIns="94119" tIns="47060" rIns="94119" bIns="4706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328"/>
            <a:ext cx="3077739" cy="470097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899328"/>
            <a:ext cx="3077739" cy="470097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r">
              <a:defRPr sz="1200"/>
            </a:lvl1pPr>
          </a:lstStyle>
          <a:p>
            <a:fld id="{9AA0D8CC-EFB0-47FB-8E19-98D6BC7C1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55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0D8CC-EFB0-47FB-8E19-98D6BC7C1E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063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Total population = 324 million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0D8CC-EFB0-47FB-8E19-98D6BC7C1E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253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0D8CC-EFB0-47FB-8E19-98D6BC7C1E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780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0D8CC-EFB0-47FB-8E19-98D6BC7C1E4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782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8B85-23E2-405B-A9AA-108D155CCB1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7A940-2543-4247-9E8F-0AE66CE7A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763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8B85-23E2-405B-A9AA-108D155CCB1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7A940-2543-4247-9E8F-0AE66CE7A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70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8B85-23E2-405B-A9AA-108D155CCB1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7A940-2543-4247-9E8F-0AE66CE7A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1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8B85-23E2-405B-A9AA-108D155CCB1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7A940-2543-4247-9E8F-0AE66CE7A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07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8B85-23E2-405B-A9AA-108D155CCB1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7A940-2543-4247-9E8F-0AE66CE7A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52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8B85-23E2-405B-A9AA-108D155CCB1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7A940-2543-4247-9E8F-0AE66CE7A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95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8B85-23E2-405B-A9AA-108D155CCB1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7A940-2543-4247-9E8F-0AE66CE7A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93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8B85-23E2-405B-A9AA-108D155CCB1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7A940-2543-4247-9E8F-0AE66CE7A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3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8B85-23E2-405B-A9AA-108D155CCB1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7A940-2543-4247-9E8F-0AE66CE7A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42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8B85-23E2-405B-A9AA-108D155CCB1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7A940-2543-4247-9E8F-0AE66CE7A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29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8B85-23E2-405B-A9AA-108D155CCB1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7A940-2543-4247-9E8F-0AE66CE7A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27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A8B85-23E2-405B-A9AA-108D155CCB1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7A940-2543-4247-9E8F-0AE66CE7A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561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Module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HC Economics</a:t>
            </a:r>
          </a:p>
          <a:p>
            <a:r>
              <a:rPr lang="en-US" dirty="0"/>
              <a:t>Students</a:t>
            </a:r>
          </a:p>
        </p:txBody>
      </p:sp>
    </p:spTree>
    <p:extLst>
      <p:ext uri="{BB962C8B-B14F-4D97-AF65-F5344CB8AC3E}">
        <p14:creationId xmlns:p14="http://schemas.microsoft.com/office/powerpoint/2010/main" val="404222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Federal government</a:t>
            </a:r>
          </a:p>
          <a:p>
            <a:r>
              <a:rPr lang="en-US" dirty="0"/>
              <a:t>Who is covered? </a:t>
            </a:r>
          </a:p>
          <a:p>
            <a:r>
              <a:rPr lang="en-US" dirty="0"/>
              <a:t>1965 </a:t>
            </a:r>
          </a:p>
          <a:p>
            <a:pPr lvl="1"/>
            <a:r>
              <a:rPr lang="en-US" dirty="0"/>
              <a:t>M/M Johnson </a:t>
            </a:r>
          </a:p>
          <a:p>
            <a:pPr lvl="2"/>
            <a:r>
              <a:rPr lang="en-US" dirty="0"/>
              <a:t>A = Hospitals</a:t>
            </a:r>
          </a:p>
          <a:p>
            <a:pPr lvl="2"/>
            <a:r>
              <a:rPr lang="en-US" dirty="0"/>
              <a:t>B = Physicians </a:t>
            </a:r>
          </a:p>
          <a:p>
            <a:pPr lvl="2"/>
            <a:r>
              <a:rPr lang="en-US" dirty="0"/>
              <a:t>C = Additional services</a:t>
            </a:r>
          </a:p>
          <a:p>
            <a:pPr lvl="2"/>
            <a:r>
              <a:rPr lang="en-US" dirty="0"/>
              <a:t>D = Rx </a:t>
            </a:r>
          </a:p>
        </p:txBody>
      </p:sp>
    </p:spTree>
    <p:extLst>
      <p:ext uri="{BB962C8B-B14F-4D97-AF65-F5344CB8AC3E}">
        <p14:creationId xmlns:p14="http://schemas.microsoft.com/office/powerpoint/2010/main" val="1111575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Federal and state government </a:t>
            </a:r>
          </a:p>
          <a:p>
            <a:r>
              <a:rPr lang="en-US" dirty="0"/>
              <a:t>Who is covered? </a:t>
            </a:r>
          </a:p>
          <a:p>
            <a:pPr lvl="1"/>
            <a:r>
              <a:rPr lang="en-US" dirty="0"/>
              <a:t>Income assessment = Children, pregnant women, families, certain disabilities</a:t>
            </a:r>
          </a:p>
          <a:p>
            <a:pPr lvl="1"/>
            <a:r>
              <a:rPr lang="en-US" dirty="0"/>
              <a:t>Nursing home = highest payouts</a:t>
            </a:r>
          </a:p>
        </p:txBody>
      </p:sp>
    </p:spTree>
    <p:extLst>
      <p:ext uri="{BB962C8B-B14F-4D97-AF65-F5344CB8AC3E}">
        <p14:creationId xmlns:p14="http://schemas.microsoft.com/office/powerpoint/2010/main" val="3778305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Private insurance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ESHI</a:t>
            </a:r>
            <a:endParaRPr lang="en-US" dirty="0"/>
          </a:p>
          <a:p>
            <a:pPr lvl="1"/>
            <a:r>
              <a:rPr lang="en-US" dirty="0"/>
              <a:t>Most common way that people are insured </a:t>
            </a:r>
          </a:p>
          <a:p>
            <a:pPr lvl="1"/>
            <a:r>
              <a:rPr lang="en-US" dirty="0"/>
              <a:t>Major flaw of </a:t>
            </a:r>
            <a:r>
              <a:rPr lang="en-US" dirty="0" err="1"/>
              <a:t>ESHI</a:t>
            </a:r>
            <a:r>
              <a:rPr lang="en-US" dirty="0"/>
              <a:t> </a:t>
            </a:r>
          </a:p>
          <a:p>
            <a:r>
              <a:rPr lang="en-US" dirty="0"/>
              <a:t>Group</a:t>
            </a:r>
          </a:p>
          <a:p>
            <a:r>
              <a:rPr lang="en-US" dirty="0"/>
              <a:t>Individual</a:t>
            </a:r>
          </a:p>
        </p:txBody>
      </p:sp>
    </p:spTree>
    <p:extLst>
      <p:ext uri="{BB962C8B-B14F-4D97-AF65-F5344CB8AC3E}">
        <p14:creationId xmlns:p14="http://schemas.microsoft.com/office/powerpoint/2010/main" val="3978888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Premiums= cost you pay for HI coverage</a:t>
            </a:r>
          </a:p>
          <a:p>
            <a:pPr lvl="1"/>
            <a:r>
              <a:rPr lang="en-US" dirty="0"/>
              <a:t>Monthly; annually </a:t>
            </a:r>
          </a:p>
          <a:p>
            <a:r>
              <a:rPr lang="en-US" dirty="0"/>
              <a:t>Cost-sharing</a:t>
            </a:r>
          </a:p>
          <a:p>
            <a:pPr lvl="1"/>
            <a:r>
              <a:rPr lang="en-US" dirty="0"/>
              <a:t>Deductible = amount that must be paid before insurance covers the costs</a:t>
            </a:r>
          </a:p>
          <a:p>
            <a:pPr lvl="1"/>
            <a:r>
              <a:rPr lang="en-US" dirty="0"/>
              <a:t>Co-pay = flat fee that a person pays for services</a:t>
            </a:r>
          </a:p>
          <a:p>
            <a:pPr lvl="1"/>
            <a:r>
              <a:rPr lang="en-US" dirty="0"/>
              <a:t>Co-insurance = your share of health services calculated as a percentage after</a:t>
            </a:r>
          </a:p>
          <a:p>
            <a:pPr lvl="1"/>
            <a:endParaRPr lang="en-US" dirty="0"/>
          </a:p>
          <a:p>
            <a:r>
              <a:rPr lang="en-US" dirty="0"/>
              <a:t>Gatekeeper = primary care provider that refers patients as needed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484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Reimbursement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Retrospective payment = Retrospective payment plans pay healthcare providers based on their actual charges</a:t>
            </a:r>
          </a:p>
          <a:p>
            <a:r>
              <a:rPr lang="en-US" dirty="0"/>
              <a:t>Prospective payment = Prospective payment plans work by assigning a fixed payment rate to specific treatments. </a:t>
            </a:r>
          </a:p>
          <a:p>
            <a:r>
              <a:rPr lang="en-US" dirty="0"/>
              <a:t>Capitation = based on a payment per person, rather than a payment per service provided.</a:t>
            </a:r>
          </a:p>
          <a:p>
            <a:r>
              <a:rPr lang="en-US" dirty="0"/>
              <a:t>Pay for performance = describes health-care payment systems that offer financial rewards to providers who achieve, improve, or exceed their performance on specified quality and cost measures, as well as other benchmarks</a:t>
            </a:r>
          </a:p>
        </p:txBody>
      </p:sp>
    </p:spTree>
    <p:extLst>
      <p:ext uri="{BB962C8B-B14F-4D97-AF65-F5344CB8AC3E}">
        <p14:creationId xmlns:p14="http://schemas.microsoft.com/office/powerpoint/2010/main" val="115535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xplanation of Benefits (EOB)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3467" y="640081"/>
            <a:ext cx="8977188" cy="5780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340502" y="640081"/>
            <a:ext cx="1245366" cy="5574451"/>
          </a:xfrm>
        </p:spPr>
        <p:txBody>
          <a:bodyPr>
            <a:normAutofit/>
          </a:bodyPr>
          <a:lstStyle/>
          <a:p>
            <a:r>
              <a:rPr lang="en-US" dirty="0"/>
              <a:t>EOB </a:t>
            </a:r>
          </a:p>
        </p:txBody>
      </p:sp>
    </p:spTree>
    <p:extLst>
      <p:ext uri="{BB962C8B-B14F-4D97-AF65-F5344CB8AC3E}">
        <p14:creationId xmlns:p14="http://schemas.microsoft.com/office/powerpoint/2010/main" val="3272075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important information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Insurance is regulated at the state level </a:t>
            </a:r>
          </a:p>
          <a:p>
            <a:r>
              <a:rPr lang="en-US" dirty="0"/>
              <a:t>Insurance is typically required to access health care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701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insurance 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Characteristics of insurance</a:t>
            </a:r>
          </a:p>
          <a:p>
            <a:pPr lvl="1"/>
            <a:r>
              <a:rPr lang="en-US" dirty="0"/>
              <a:t>Risk pooling</a:t>
            </a:r>
          </a:p>
          <a:p>
            <a:pPr lvl="1"/>
            <a:r>
              <a:rPr lang="en-US" dirty="0"/>
              <a:t>Payment only for random losses</a:t>
            </a:r>
          </a:p>
          <a:p>
            <a:pPr lvl="1"/>
            <a:r>
              <a:rPr lang="en-US" dirty="0"/>
              <a:t>Risk transfer </a:t>
            </a:r>
          </a:p>
          <a:p>
            <a:pPr lvl="1"/>
            <a:r>
              <a:rPr lang="en-US" dirty="0"/>
              <a:t>Indemnification </a:t>
            </a:r>
          </a:p>
        </p:txBody>
      </p:sp>
    </p:spTree>
    <p:extLst>
      <p:ext uri="{BB962C8B-B14F-4D97-AF65-F5344CB8AC3E}">
        <p14:creationId xmlns:p14="http://schemas.microsoft.com/office/powerpoint/2010/main" val="2312012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is insurance called third party payer</a:t>
            </a:r>
          </a:p>
          <a:p>
            <a:r>
              <a:rPr lang="en-US" dirty="0"/>
              <a:t>Risk aversion = extent to which an individual is willing to pay to reduce variation in losses or income due to random events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564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with health insurance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Adverse selection = People who choose to purchase insurance are likely to be a group who needs the insurance</a:t>
            </a:r>
          </a:p>
          <a:p>
            <a:r>
              <a:rPr lang="en-US" dirty="0"/>
              <a:t>Moral hazard = Use of medical services because the service is covered by insurance </a:t>
            </a:r>
          </a:p>
          <a:p>
            <a:r>
              <a:rPr lang="en-US" dirty="0"/>
              <a:t>Problem is that it drives up cost</a:t>
            </a:r>
          </a:p>
        </p:txBody>
      </p:sp>
    </p:spTree>
    <p:extLst>
      <p:ext uri="{BB962C8B-B14F-4D97-AF65-F5344CB8AC3E}">
        <p14:creationId xmlns:p14="http://schemas.microsoft.com/office/powerpoint/2010/main" val="4294533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insurance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Social insurance = form of insurance sponsored by the government to help those in need</a:t>
            </a:r>
          </a:p>
          <a:p>
            <a:r>
              <a:rPr lang="en-US" dirty="0"/>
              <a:t>Indemnity = pay for all (or a defined part) of the medical bills</a:t>
            </a:r>
          </a:p>
          <a:p>
            <a:r>
              <a:rPr lang="en-US" dirty="0"/>
              <a:t>Managed care = a system of health care in which patients agree to visit only certain doctors and hospitals, and in which the cost of treatment is monitored by a managing company.</a:t>
            </a:r>
          </a:p>
          <a:p>
            <a:r>
              <a:rPr lang="en-US" dirty="0"/>
              <a:t>Consumer-driven health plans = focus on consumer searching for </a:t>
            </a:r>
            <a:r>
              <a:rPr lang="en-US" dirty="0" err="1"/>
              <a:t>hc</a:t>
            </a:r>
            <a:r>
              <a:rPr lang="en-US" dirty="0"/>
              <a:t> with high quality and lower costs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238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concept = tax exempt status of HI</a:t>
            </a:r>
          </a:p>
        </p:txBody>
      </p:sp>
    </p:spTree>
    <p:extLst>
      <p:ext uri="{BB962C8B-B14F-4D97-AF65-F5344CB8AC3E}">
        <p14:creationId xmlns:p14="http://schemas.microsoft.com/office/powerpoint/2010/main" val="2536627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provides health insurance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groups</a:t>
            </a:r>
          </a:p>
          <a:p>
            <a:pPr lvl="1"/>
            <a:r>
              <a:rPr lang="en-US" dirty="0"/>
              <a:t>Public </a:t>
            </a:r>
          </a:p>
          <a:p>
            <a:pPr lvl="1"/>
            <a:r>
              <a:rPr lang="en-US" dirty="0"/>
              <a:t>Private </a:t>
            </a:r>
          </a:p>
          <a:p>
            <a:r>
              <a:rPr lang="en-US" dirty="0"/>
              <a:t>Small percentage also covers = charity care </a:t>
            </a:r>
          </a:p>
        </p:txBody>
      </p:sp>
    </p:spTree>
    <p:extLst>
      <p:ext uri="{BB962C8B-B14F-4D97-AF65-F5344CB8AC3E}">
        <p14:creationId xmlns:p14="http://schemas.microsoft.com/office/powerpoint/2010/main" val="1499233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Uninsured and underinsured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Uninsured = people who do not have health insurance</a:t>
            </a:r>
          </a:p>
          <a:p>
            <a:r>
              <a:rPr lang="en-US" dirty="0"/>
              <a:t>Underinsured = people who have health insurance but do not have enough coverage </a:t>
            </a:r>
          </a:p>
        </p:txBody>
      </p:sp>
    </p:spTree>
    <p:extLst>
      <p:ext uri="{BB962C8B-B14F-4D97-AF65-F5344CB8AC3E}">
        <p14:creationId xmlns:p14="http://schemas.microsoft.com/office/powerpoint/2010/main" val="3877858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insurance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Entitlement</a:t>
            </a:r>
          </a:p>
          <a:p>
            <a:r>
              <a:rPr lang="en-US" dirty="0"/>
              <a:t>Budget</a:t>
            </a:r>
          </a:p>
          <a:p>
            <a:r>
              <a:rPr lang="en-US" dirty="0"/>
              <a:t>Global budget</a:t>
            </a:r>
          </a:p>
          <a:p>
            <a:r>
              <a:rPr lang="en-US" dirty="0" err="1"/>
              <a:t>ESHI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2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420</Words>
  <Application>Microsoft Office PowerPoint</Application>
  <PresentationFormat>Widescreen</PresentationFormat>
  <Paragraphs>78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Module 5</vt:lpstr>
      <vt:lpstr>How does insurance work </vt:lpstr>
      <vt:lpstr>Key concepts</vt:lpstr>
      <vt:lpstr>Issues with health insurance </vt:lpstr>
      <vt:lpstr>Types of insurance</vt:lpstr>
      <vt:lpstr>Important concept = tax exempt status of HI</vt:lpstr>
      <vt:lpstr>Who provides health insurance</vt:lpstr>
      <vt:lpstr>Uninsured and underinsured</vt:lpstr>
      <vt:lpstr>Public insurance</vt:lpstr>
      <vt:lpstr>Medicare</vt:lpstr>
      <vt:lpstr>Medicaid</vt:lpstr>
      <vt:lpstr>Private insurance</vt:lpstr>
      <vt:lpstr>Key terms</vt:lpstr>
      <vt:lpstr>Reimbursement methods</vt:lpstr>
      <vt:lpstr>EOB </vt:lpstr>
      <vt:lpstr>Other important information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5</dc:title>
  <dc:creator>Jocelyn Steward</dc:creator>
  <cp:lastModifiedBy>Jocelyn Steward</cp:lastModifiedBy>
  <cp:revision>12</cp:revision>
  <cp:lastPrinted>2016-10-17T13:55:01Z</cp:lastPrinted>
  <dcterms:created xsi:type="dcterms:W3CDTF">2016-10-15T22:26:21Z</dcterms:created>
  <dcterms:modified xsi:type="dcterms:W3CDTF">2016-10-17T15:00:59Z</dcterms:modified>
</cp:coreProperties>
</file>