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2A511-B7B5-4D28-A388-CE8050D71A83}" type="datetimeFigureOut">
              <a:rPr lang="en-US" smtClean="0"/>
              <a:t>10/24/2016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C7F8B6-0B80-47CF-AD5D-E3DC69CE6715}" type="slidenum">
              <a:rPr lang="en-US" smtClean="0"/>
              <a:t>‹#›</a:t>
            </a:fld>
            <a:endParaRPr lang="en-US"/>
          </a:p>
        </p:txBody>
      </p:sp>
    </p:spTree>
    <p:extLst>
      <p:ext uri="{BB962C8B-B14F-4D97-AF65-F5344CB8AC3E}">
        <p14:creationId xmlns:p14="http://schemas.microsoft.com/office/powerpoint/2010/main" val="96159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21193-58DA-433C-93CC-80119CFEA504}" type="slidenum">
              <a:rPr lang="en-US" smtClean="0"/>
              <a:t>2</a:t>
            </a:fld>
            <a:endParaRPr lang="en-US"/>
          </a:p>
        </p:txBody>
      </p:sp>
    </p:spTree>
    <p:extLst>
      <p:ext uri="{BB962C8B-B14F-4D97-AF65-F5344CB8AC3E}">
        <p14:creationId xmlns:p14="http://schemas.microsoft.com/office/powerpoint/2010/main" val="2782292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10"/>
          </p:nvPr>
        </p:nvSpPr>
        <p:spPr/>
        <p:txBody>
          <a:bodyPr/>
          <a:lstStyle/>
          <a:p>
            <a:fld id="{620CA5D5-EFA7-4175-BF21-8F743A57C036}" type="slidenum">
              <a:rPr lang="en-US" smtClean="0"/>
              <a:t>14</a:t>
            </a:fld>
            <a:endParaRPr lang="en-US"/>
          </a:p>
        </p:txBody>
      </p:sp>
    </p:spTree>
    <p:extLst>
      <p:ext uri="{BB962C8B-B14F-4D97-AF65-F5344CB8AC3E}">
        <p14:creationId xmlns:p14="http://schemas.microsoft.com/office/powerpoint/2010/main" val="109392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0CA5D5-EFA7-4175-BF21-8F743A57C036}" type="slidenum">
              <a:rPr lang="en-US" smtClean="0"/>
              <a:t>15</a:t>
            </a:fld>
            <a:endParaRPr lang="en-US"/>
          </a:p>
        </p:txBody>
      </p:sp>
    </p:spTree>
    <p:extLst>
      <p:ext uri="{BB962C8B-B14F-4D97-AF65-F5344CB8AC3E}">
        <p14:creationId xmlns:p14="http://schemas.microsoft.com/office/powerpoint/2010/main" val="4237221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0CA5D5-EFA7-4175-BF21-8F743A57C036}" type="slidenum">
              <a:rPr lang="en-US" smtClean="0"/>
              <a:t>16</a:t>
            </a:fld>
            <a:endParaRPr lang="en-US"/>
          </a:p>
        </p:txBody>
      </p:sp>
    </p:spTree>
    <p:extLst>
      <p:ext uri="{BB962C8B-B14F-4D97-AF65-F5344CB8AC3E}">
        <p14:creationId xmlns:p14="http://schemas.microsoft.com/office/powerpoint/2010/main" val="119857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721193-58DA-433C-93CC-80119CFEA504}" type="slidenum">
              <a:rPr lang="en-US" smtClean="0"/>
              <a:t>3</a:t>
            </a:fld>
            <a:endParaRPr lang="en-US"/>
          </a:p>
        </p:txBody>
      </p:sp>
    </p:spTree>
    <p:extLst>
      <p:ext uri="{BB962C8B-B14F-4D97-AF65-F5344CB8AC3E}">
        <p14:creationId xmlns:p14="http://schemas.microsoft.com/office/powerpoint/2010/main" val="1999605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721193-58DA-433C-93CC-80119CFEA504}" type="slidenum">
              <a:rPr lang="en-US" smtClean="0"/>
              <a:t>4</a:t>
            </a:fld>
            <a:endParaRPr lang="en-US"/>
          </a:p>
        </p:txBody>
      </p:sp>
    </p:spTree>
    <p:extLst>
      <p:ext uri="{BB962C8B-B14F-4D97-AF65-F5344CB8AC3E}">
        <p14:creationId xmlns:p14="http://schemas.microsoft.com/office/powerpoint/2010/main" val="199960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721193-58DA-433C-93CC-80119CFEA504}" type="slidenum">
              <a:rPr lang="en-US" smtClean="0"/>
              <a:t>5</a:t>
            </a:fld>
            <a:endParaRPr lang="en-US"/>
          </a:p>
        </p:txBody>
      </p:sp>
    </p:spTree>
    <p:extLst>
      <p:ext uri="{BB962C8B-B14F-4D97-AF65-F5344CB8AC3E}">
        <p14:creationId xmlns:p14="http://schemas.microsoft.com/office/powerpoint/2010/main" val="556725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21193-58DA-433C-93CC-80119CFEA504}" type="slidenum">
              <a:rPr lang="en-US" smtClean="0"/>
              <a:t>6</a:t>
            </a:fld>
            <a:endParaRPr lang="en-US"/>
          </a:p>
        </p:txBody>
      </p:sp>
    </p:spTree>
    <p:extLst>
      <p:ext uri="{BB962C8B-B14F-4D97-AF65-F5344CB8AC3E}">
        <p14:creationId xmlns:p14="http://schemas.microsoft.com/office/powerpoint/2010/main" val="13544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21193-58DA-433C-93CC-80119CFEA504}" type="slidenum">
              <a:rPr lang="en-US" smtClean="0"/>
              <a:t>8</a:t>
            </a:fld>
            <a:endParaRPr lang="en-US"/>
          </a:p>
        </p:txBody>
      </p:sp>
    </p:spTree>
    <p:extLst>
      <p:ext uri="{BB962C8B-B14F-4D97-AF65-F5344CB8AC3E}">
        <p14:creationId xmlns:p14="http://schemas.microsoft.com/office/powerpoint/2010/main" val="813349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21193-58DA-433C-93CC-80119CFEA504}" type="slidenum">
              <a:rPr lang="en-US" smtClean="0"/>
              <a:t>10</a:t>
            </a:fld>
            <a:endParaRPr lang="en-US"/>
          </a:p>
        </p:txBody>
      </p:sp>
    </p:spTree>
    <p:extLst>
      <p:ext uri="{BB962C8B-B14F-4D97-AF65-F5344CB8AC3E}">
        <p14:creationId xmlns:p14="http://schemas.microsoft.com/office/powerpoint/2010/main" val="1644636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21193-58DA-433C-93CC-80119CFEA504}" type="slidenum">
              <a:rPr lang="en-US" smtClean="0"/>
              <a:t>11</a:t>
            </a:fld>
            <a:endParaRPr lang="en-US"/>
          </a:p>
        </p:txBody>
      </p:sp>
    </p:spTree>
    <p:extLst>
      <p:ext uri="{BB962C8B-B14F-4D97-AF65-F5344CB8AC3E}">
        <p14:creationId xmlns:p14="http://schemas.microsoft.com/office/powerpoint/2010/main" val="571635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seems to be the problem? </a:t>
            </a:r>
          </a:p>
          <a:p>
            <a:r>
              <a:rPr lang="en-US" dirty="0"/>
              <a:t>- </a:t>
            </a:r>
          </a:p>
        </p:txBody>
      </p:sp>
      <p:sp>
        <p:nvSpPr>
          <p:cNvPr id="4" name="Slide Number Placeholder 3"/>
          <p:cNvSpPr>
            <a:spLocks noGrp="1"/>
          </p:cNvSpPr>
          <p:nvPr>
            <p:ph type="sldNum" sz="quarter" idx="10"/>
          </p:nvPr>
        </p:nvSpPr>
        <p:spPr/>
        <p:txBody>
          <a:bodyPr/>
          <a:lstStyle/>
          <a:p>
            <a:fld id="{620CA5D5-EFA7-4175-BF21-8F743A57C036}" type="slidenum">
              <a:rPr lang="en-US" smtClean="0"/>
              <a:t>13</a:t>
            </a:fld>
            <a:endParaRPr lang="en-US"/>
          </a:p>
        </p:txBody>
      </p:sp>
    </p:spTree>
    <p:extLst>
      <p:ext uri="{BB962C8B-B14F-4D97-AF65-F5344CB8AC3E}">
        <p14:creationId xmlns:p14="http://schemas.microsoft.com/office/powerpoint/2010/main" val="428387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0810BC-489A-4859-A636-0D443679016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226860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0810BC-489A-4859-A636-0D443679016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406070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0810BC-489A-4859-A636-0D443679016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161569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0810BC-489A-4859-A636-0D443679016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10794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0810BC-489A-4859-A636-0D4436790162}"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255305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0810BC-489A-4859-A636-0D4436790162}"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8415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0810BC-489A-4859-A636-0D4436790162}"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4248943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0810BC-489A-4859-A636-0D4436790162}"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321991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810BC-489A-4859-A636-0D4436790162}"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128688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0810BC-489A-4859-A636-0D4436790162}"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70119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0810BC-489A-4859-A636-0D4436790162}"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41362-D769-426C-84B8-D90B298C4139}" type="slidenum">
              <a:rPr lang="en-US" smtClean="0"/>
              <a:t>‹#›</a:t>
            </a:fld>
            <a:endParaRPr lang="en-US"/>
          </a:p>
        </p:txBody>
      </p:sp>
    </p:spTree>
    <p:extLst>
      <p:ext uri="{BB962C8B-B14F-4D97-AF65-F5344CB8AC3E}">
        <p14:creationId xmlns:p14="http://schemas.microsoft.com/office/powerpoint/2010/main" val="127029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810BC-489A-4859-A636-0D4436790162}" type="datetimeFigureOut">
              <a:rPr lang="en-US" smtClean="0"/>
              <a:t>10/24/2016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41362-D769-426C-84B8-D90B298C4139}" type="slidenum">
              <a:rPr lang="en-US" smtClean="0"/>
              <a:t>‹#›</a:t>
            </a:fld>
            <a:endParaRPr lang="en-US"/>
          </a:p>
        </p:txBody>
      </p:sp>
    </p:spTree>
    <p:extLst>
      <p:ext uri="{BB962C8B-B14F-4D97-AF65-F5344CB8AC3E}">
        <p14:creationId xmlns:p14="http://schemas.microsoft.com/office/powerpoint/2010/main" val="4136393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kff.org/interactive/subsidy-calculato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orbes.com/special-report/2013/what-will-obamacare-cost-you-map.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aliforniahealthline.org/articles/2013/7/3/officials-say-employer-mandate-delay-will-not-hinder-aca-in-cali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ealthcare.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 Reform</a:t>
            </a:r>
          </a:p>
        </p:txBody>
      </p:sp>
      <p:sp>
        <p:nvSpPr>
          <p:cNvPr id="3" name="Subtitle 2"/>
          <p:cNvSpPr>
            <a:spLocks noGrp="1"/>
          </p:cNvSpPr>
          <p:nvPr>
            <p:ph type="subTitle" idx="1"/>
          </p:nvPr>
        </p:nvSpPr>
        <p:spPr/>
        <p:txBody>
          <a:bodyPr/>
          <a:lstStyle/>
          <a:p>
            <a:r>
              <a:rPr lang="en-US" dirty="0" err="1"/>
              <a:t>PPACA</a:t>
            </a:r>
            <a:endParaRPr lang="en-US" dirty="0"/>
          </a:p>
        </p:txBody>
      </p:sp>
    </p:spTree>
    <p:extLst>
      <p:ext uri="{BB962C8B-B14F-4D97-AF65-F5344CB8AC3E}">
        <p14:creationId xmlns:p14="http://schemas.microsoft.com/office/powerpoint/2010/main" val="76287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will the tax be? </a:t>
            </a:r>
          </a:p>
        </p:txBody>
      </p:sp>
      <p:sp>
        <p:nvSpPr>
          <p:cNvPr id="3" name="Content Placeholder 2"/>
          <p:cNvSpPr>
            <a:spLocks noGrp="1"/>
          </p:cNvSpPr>
          <p:nvPr>
            <p:ph idx="1"/>
          </p:nvPr>
        </p:nvSpPr>
        <p:spPr/>
        <p:txBody>
          <a:bodyPr>
            <a:normAutofit fontScale="92500" lnSpcReduction="20000"/>
          </a:bodyPr>
          <a:lstStyle/>
          <a:p>
            <a:r>
              <a:rPr lang="en-US" dirty="0"/>
              <a:t>Higher of the 2</a:t>
            </a:r>
          </a:p>
          <a:p>
            <a:r>
              <a:rPr lang="en-US" dirty="0"/>
              <a:t>2014</a:t>
            </a:r>
          </a:p>
          <a:p>
            <a:pPr lvl="1"/>
            <a:r>
              <a:rPr lang="en-US" dirty="0"/>
              <a:t>$95/person (up to 3) or 1% of taxable income</a:t>
            </a:r>
          </a:p>
          <a:p>
            <a:pPr lvl="2"/>
            <a:r>
              <a:rPr lang="en-US" dirty="0"/>
              <a:t>Example</a:t>
            </a:r>
          </a:p>
          <a:p>
            <a:pPr lvl="3"/>
            <a:r>
              <a:rPr lang="en-US" dirty="0"/>
              <a:t>Family of 3 earning 35,000 taxable income</a:t>
            </a:r>
          </a:p>
          <a:p>
            <a:pPr lvl="4"/>
            <a:r>
              <a:rPr lang="en-US" dirty="0"/>
              <a:t>$285</a:t>
            </a:r>
          </a:p>
          <a:p>
            <a:pPr lvl="4"/>
            <a:r>
              <a:rPr lang="en-US" dirty="0"/>
              <a:t>$350</a:t>
            </a:r>
          </a:p>
          <a:p>
            <a:r>
              <a:rPr lang="en-US" dirty="0"/>
              <a:t>2015</a:t>
            </a:r>
          </a:p>
          <a:p>
            <a:pPr lvl="1"/>
            <a:r>
              <a:rPr lang="en-US" dirty="0"/>
              <a:t>$325/person (up to 3) or 2% of taxable income</a:t>
            </a:r>
          </a:p>
          <a:p>
            <a:r>
              <a:rPr lang="en-US" dirty="0"/>
              <a:t>2016</a:t>
            </a:r>
          </a:p>
          <a:p>
            <a:pPr lvl="1"/>
            <a:r>
              <a:rPr lang="en-US" dirty="0"/>
              <a:t>$695/person (up to 3) or 2.5% of taxable income</a:t>
            </a:r>
          </a:p>
        </p:txBody>
      </p:sp>
    </p:spTree>
    <p:extLst>
      <p:ext uri="{BB962C8B-B14F-4D97-AF65-F5344CB8AC3E}">
        <p14:creationId xmlns:p14="http://schemas.microsoft.com/office/powerpoint/2010/main" val="3816218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tax credit will work </a:t>
            </a:r>
          </a:p>
        </p:txBody>
      </p:sp>
      <p:sp>
        <p:nvSpPr>
          <p:cNvPr id="3" name="Content Placeholder 2"/>
          <p:cNvSpPr>
            <a:spLocks noGrp="1"/>
          </p:cNvSpPr>
          <p:nvPr>
            <p:ph idx="1"/>
          </p:nvPr>
        </p:nvSpPr>
        <p:spPr/>
        <p:txBody>
          <a:bodyPr/>
          <a:lstStyle/>
          <a:p>
            <a:r>
              <a:rPr lang="en-US" dirty="0"/>
              <a:t>You’ll go to market and be able to use tax credit to help pay for premiums (vs. credit at time of taxes)</a:t>
            </a:r>
          </a:p>
          <a:p>
            <a:pPr lvl="1"/>
            <a:r>
              <a:rPr lang="en-US" dirty="0"/>
              <a:t>You’ll get a statement </a:t>
            </a:r>
          </a:p>
          <a:p>
            <a:r>
              <a:rPr lang="en-US" dirty="0"/>
              <a:t>Tax credit = sliding scale</a:t>
            </a:r>
          </a:p>
          <a:p>
            <a:pPr lvl="1"/>
            <a:r>
              <a:rPr lang="en-US" dirty="0" err="1"/>
              <a:t>Avg</a:t>
            </a:r>
            <a:r>
              <a:rPr lang="en-US" dirty="0"/>
              <a:t> = 5K/year</a:t>
            </a:r>
          </a:p>
          <a:p>
            <a:pPr lvl="2"/>
            <a:r>
              <a:rPr lang="en-US" dirty="0"/>
              <a:t>No premiums = $416 month</a:t>
            </a:r>
          </a:p>
          <a:p>
            <a:pPr lvl="2"/>
            <a:endParaRPr lang="en-US" dirty="0"/>
          </a:p>
          <a:p>
            <a:pPr lvl="1"/>
            <a:endParaRPr lang="en-US" dirty="0"/>
          </a:p>
        </p:txBody>
      </p:sp>
    </p:spTree>
    <p:extLst>
      <p:ext uri="{BB962C8B-B14F-4D97-AF65-F5344CB8AC3E}">
        <p14:creationId xmlns:p14="http://schemas.microsoft.com/office/powerpoint/2010/main" val="29229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I get a tax credit (subsidy)</a:t>
            </a:r>
          </a:p>
        </p:txBody>
      </p:sp>
      <p:sp>
        <p:nvSpPr>
          <p:cNvPr id="3" name="Content Placeholder 2"/>
          <p:cNvSpPr>
            <a:spLocks noGrp="1"/>
          </p:cNvSpPr>
          <p:nvPr>
            <p:ph idx="1"/>
          </p:nvPr>
        </p:nvSpPr>
        <p:spPr/>
        <p:txBody>
          <a:bodyPr/>
          <a:lstStyle/>
          <a:p>
            <a:r>
              <a:rPr lang="en-US" dirty="0">
                <a:hlinkClick r:id="rId2"/>
              </a:rPr>
              <a:t>http://kff.org/interactive/subsidy-calculator/</a:t>
            </a:r>
            <a:endParaRPr lang="en-US" dirty="0"/>
          </a:p>
        </p:txBody>
      </p:sp>
    </p:spTree>
    <p:extLst>
      <p:ext uri="{BB962C8B-B14F-4D97-AF65-F5344CB8AC3E}">
        <p14:creationId xmlns:p14="http://schemas.microsoft.com/office/powerpoint/2010/main" val="4718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i.forbesimg.com/theapothecary/files/2013/11/Rate-chart-3-27-y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5382" y="451757"/>
            <a:ext cx="7165181" cy="611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64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2564" y="1168179"/>
            <a:ext cx="4572000" cy="923330"/>
          </a:xfrm>
          <a:prstGeom prst="rect">
            <a:avLst/>
          </a:prstGeom>
        </p:spPr>
        <p:txBody>
          <a:bodyPr>
            <a:spAutoFit/>
          </a:bodyPr>
          <a:lstStyle/>
          <a:p>
            <a:r>
              <a:rPr lang="en-US" dirty="0">
                <a:hlinkClick r:id="rId3"/>
              </a:rPr>
              <a:t>http://www.forbes.com/special-report/2013/what-will-obamacare-cost-you-map.html</a:t>
            </a:r>
            <a:endParaRPr lang="en-US" dirty="0"/>
          </a:p>
        </p:txBody>
      </p:sp>
    </p:spTree>
    <p:extLst>
      <p:ext uri="{BB962C8B-B14F-4D97-AF65-F5344CB8AC3E}">
        <p14:creationId xmlns:p14="http://schemas.microsoft.com/office/powerpoint/2010/main" val="1629626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Those that are losing coverage</a:t>
            </a:r>
          </a:p>
        </p:txBody>
      </p:sp>
      <p:sp>
        <p:nvSpPr>
          <p:cNvPr id="3" name="Content Placeholder 2"/>
          <p:cNvSpPr>
            <a:spLocks noGrp="1"/>
          </p:cNvSpPr>
          <p:nvPr>
            <p:ph idx="1"/>
          </p:nvPr>
        </p:nvSpPr>
        <p:spPr/>
        <p:txBody>
          <a:bodyPr>
            <a:normAutofit fontScale="85000" lnSpcReduction="20000"/>
          </a:bodyPr>
          <a:lstStyle/>
          <a:p>
            <a:r>
              <a:rPr lang="en-US" dirty="0"/>
              <a:t>Ambulatory care</a:t>
            </a:r>
          </a:p>
          <a:p>
            <a:r>
              <a:rPr lang="en-US" dirty="0"/>
              <a:t>Hospitalization</a:t>
            </a:r>
          </a:p>
          <a:p>
            <a:r>
              <a:rPr lang="en-US" dirty="0"/>
              <a:t>Mental health and substance abuse treatment</a:t>
            </a:r>
          </a:p>
          <a:p>
            <a:r>
              <a:rPr lang="en-US" dirty="0"/>
              <a:t>Rehabilitative and </a:t>
            </a:r>
            <a:r>
              <a:rPr lang="en-US" dirty="0" err="1"/>
              <a:t>Habilitative</a:t>
            </a:r>
            <a:r>
              <a:rPr lang="en-US" dirty="0"/>
              <a:t> Services</a:t>
            </a:r>
          </a:p>
          <a:p>
            <a:r>
              <a:rPr lang="en-US" dirty="0"/>
              <a:t>Preventative and chronic disease management</a:t>
            </a:r>
          </a:p>
          <a:p>
            <a:r>
              <a:rPr lang="en-US" dirty="0"/>
              <a:t>Emergency Care</a:t>
            </a:r>
          </a:p>
          <a:p>
            <a:r>
              <a:rPr lang="en-US" dirty="0"/>
              <a:t>Maternity Care</a:t>
            </a:r>
          </a:p>
          <a:p>
            <a:r>
              <a:rPr lang="en-US" dirty="0"/>
              <a:t>Prescription drugs</a:t>
            </a:r>
          </a:p>
          <a:p>
            <a:r>
              <a:rPr lang="en-US" dirty="0"/>
              <a:t>Laboratory services</a:t>
            </a:r>
          </a:p>
          <a:p>
            <a:r>
              <a:rPr lang="en-US" dirty="0"/>
              <a:t>Children’s dental and vision care</a:t>
            </a:r>
          </a:p>
          <a:p>
            <a:endParaRPr lang="en-US" dirty="0"/>
          </a:p>
        </p:txBody>
      </p:sp>
    </p:spTree>
    <p:extLst>
      <p:ext uri="{BB962C8B-B14F-4D97-AF65-F5344CB8AC3E}">
        <p14:creationId xmlns:p14="http://schemas.microsoft.com/office/powerpoint/2010/main" val="42588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Employer mandate delay</a:t>
            </a:r>
          </a:p>
        </p:txBody>
      </p:sp>
      <p:sp>
        <p:nvSpPr>
          <p:cNvPr id="3" name="Content Placeholder 2"/>
          <p:cNvSpPr>
            <a:spLocks noGrp="1"/>
          </p:cNvSpPr>
          <p:nvPr>
            <p:ph idx="1"/>
          </p:nvPr>
        </p:nvSpPr>
        <p:spPr/>
        <p:txBody>
          <a:bodyPr>
            <a:normAutofit fontScale="92500" lnSpcReduction="10000"/>
          </a:bodyPr>
          <a:lstStyle/>
          <a:p>
            <a:r>
              <a:rPr lang="en-US" dirty="0"/>
              <a:t>Under the requirement, employers with at least 50 full-time workers must provide affordable health coverage or face a $2,000 fine per worker after the first 30 employees. In separate announcements posted July 2 on the White House blog and Treasury Department's blog, officials said the employer coverage mandate will be delayed until 2015 to provide businesses with more time to comply with its reporting requirements (</a:t>
            </a:r>
            <a:r>
              <a:rPr lang="en-US" i="1" dirty="0">
                <a:hlinkClick r:id="rId3"/>
              </a:rPr>
              <a:t>California </a:t>
            </a:r>
            <a:r>
              <a:rPr lang="en-US" i="1" dirty="0" err="1">
                <a:hlinkClick r:id="rId3"/>
              </a:rPr>
              <a:t>Healthline</a:t>
            </a:r>
            <a:r>
              <a:rPr lang="en-US" dirty="0"/>
              <a:t>, 7/3).</a:t>
            </a:r>
          </a:p>
          <a:p>
            <a:pPr marL="0" indent="0">
              <a:buNone/>
            </a:pPr>
            <a:endParaRPr lang="en-US" dirty="0"/>
          </a:p>
        </p:txBody>
      </p:sp>
    </p:spTree>
    <p:extLst>
      <p:ext uri="{BB962C8B-B14F-4D97-AF65-F5344CB8AC3E}">
        <p14:creationId xmlns:p14="http://schemas.microsoft.com/office/powerpoint/2010/main" val="247036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news</a:t>
            </a:r>
          </a:p>
        </p:txBody>
      </p:sp>
      <p:pic>
        <p:nvPicPr>
          <p:cNvPr id="1026" name="Picture 2" descr="http://a57.foxnews.com/global.fncstatic.com/static/managed/img/fn2/video/876/493/hn_healthcare_102213.jpg?v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953" y="1703615"/>
            <a:ext cx="6257925" cy="4695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i.forbesimg.com/theapothecary/files/2013/10/healthcare.gov-crash-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2011" y="445048"/>
            <a:ext cx="5108462" cy="3608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i.cbsi.com/cnwk.1d/i/tim2/2013/10/27/AP568761888738_620x3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1244" y="2384651"/>
            <a:ext cx="4429125"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54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31, 2014</a:t>
            </a:r>
          </a:p>
        </p:txBody>
      </p:sp>
      <p:sp>
        <p:nvSpPr>
          <p:cNvPr id="3" name="Content Placeholder 2"/>
          <p:cNvSpPr>
            <a:spLocks noGrp="1"/>
          </p:cNvSpPr>
          <p:nvPr>
            <p:ph idx="1"/>
          </p:nvPr>
        </p:nvSpPr>
        <p:spPr/>
        <p:txBody>
          <a:bodyPr/>
          <a:lstStyle/>
          <a:p>
            <a:r>
              <a:rPr lang="en-US" dirty="0"/>
              <a:t>OPEN ENROLLMENT CLOSES</a:t>
            </a:r>
          </a:p>
        </p:txBody>
      </p:sp>
    </p:spTree>
    <p:extLst>
      <p:ext uri="{BB962C8B-B14F-4D97-AF65-F5344CB8AC3E}">
        <p14:creationId xmlns:p14="http://schemas.microsoft.com/office/powerpoint/2010/main" val="4132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905000"/>
            <a:ext cx="8229600" cy="4572000"/>
          </a:xfrm>
        </p:spPr>
        <p:txBody>
          <a:bodyPr>
            <a:normAutofit fontScale="62500" lnSpcReduction="20000"/>
          </a:bodyPr>
          <a:lstStyle/>
          <a:p>
            <a:r>
              <a:rPr lang="en-US" dirty="0"/>
              <a:t>PPACA = Patient Protection and Affordable Care Act</a:t>
            </a:r>
          </a:p>
          <a:p>
            <a:pPr marL="342900" lvl="1" indent="-342900">
              <a:buFont typeface="Arial" pitchFamily="34" charset="0"/>
              <a:buChar char="•"/>
            </a:pPr>
            <a:r>
              <a:rPr lang="en-US" dirty="0"/>
              <a:t>March 23, 2010</a:t>
            </a:r>
          </a:p>
          <a:p>
            <a:pPr lvl="1"/>
            <a:r>
              <a:rPr lang="en-US" dirty="0"/>
              <a:t>President Barack Obama</a:t>
            </a:r>
          </a:p>
          <a:p>
            <a:r>
              <a:rPr lang="en-US" dirty="0"/>
              <a:t>June 27, 2012</a:t>
            </a:r>
          </a:p>
          <a:p>
            <a:pPr lvl="1"/>
            <a:r>
              <a:rPr lang="en-US" dirty="0"/>
              <a:t>Ruled 5-4</a:t>
            </a:r>
          </a:p>
          <a:p>
            <a:pPr lvl="2"/>
            <a:r>
              <a:rPr lang="en-US" dirty="0"/>
              <a:t>Clarence Thomas</a:t>
            </a:r>
          </a:p>
          <a:p>
            <a:pPr lvl="2"/>
            <a:r>
              <a:rPr lang="en-US" dirty="0"/>
              <a:t>Antonin Scalia</a:t>
            </a:r>
          </a:p>
          <a:p>
            <a:pPr lvl="2"/>
            <a:r>
              <a:rPr lang="en-US" dirty="0"/>
              <a:t>Samuel Alito</a:t>
            </a:r>
          </a:p>
          <a:p>
            <a:pPr lvl="2"/>
            <a:r>
              <a:rPr lang="en-US" dirty="0"/>
              <a:t>Anthony Kennedy</a:t>
            </a:r>
          </a:p>
          <a:p>
            <a:pPr lvl="1"/>
            <a:r>
              <a:rPr lang="en-US" i="1" dirty="0"/>
              <a:t>Congress does not have authority </a:t>
            </a:r>
            <a:r>
              <a:rPr lang="en-US" dirty="0"/>
              <a:t>under the Commerce Clause of the U.S. Constitution to require individuals to own a minimum level of insurance (</a:t>
            </a:r>
            <a:r>
              <a:rPr lang="en-US" b="1" u="sng" dirty="0"/>
              <a:t>penalty</a:t>
            </a:r>
            <a:r>
              <a:rPr lang="en-US" b="1" dirty="0"/>
              <a:t>) </a:t>
            </a:r>
            <a:r>
              <a:rPr lang="en-US" dirty="0"/>
              <a:t>but does have the authority to use its </a:t>
            </a:r>
            <a:r>
              <a:rPr lang="en-US" b="1" u="sng" dirty="0"/>
              <a:t>taxation</a:t>
            </a:r>
            <a:r>
              <a:rPr lang="en-US" dirty="0"/>
              <a:t> authority to impose a coverage mandate</a:t>
            </a:r>
          </a:p>
          <a:p>
            <a:r>
              <a:rPr lang="en-US" dirty="0"/>
              <a:t>Goals:  Aimed primarily at decreasing the number of </a:t>
            </a:r>
            <a:r>
              <a:rPr lang="en-US" i="1" dirty="0"/>
              <a:t>uninsured</a:t>
            </a:r>
            <a:r>
              <a:rPr lang="en-US" dirty="0"/>
              <a:t> Americans and reducing the overall cost of health care</a:t>
            </a:r>
          </a:p>
          <a:p>
            <a:r>
              <a:rPr lang="en-US" dirty="0">
                <a:hlinkClick r:id="rId3"/>
              </a:rPr>
              <a:t>http://www.healthcare.gov/</a:t>
            </a: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227812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INSURANCE MARKETPLACE</a:t>
            </a:r>
          </a:p>
        </p:txBody>
      </p:sp>
      <p:cxnSp>
        <p:nvCxnSpPr>
          <p:cNvPr id="5" name="Straight Connector 4"/>
          <p:cNvCxnSpPr/>
          <p:nvPr/>
        </p:nvCxnSpPr>
        <p:spPr>
          <a:xfrm>
            <a:off x="457200" y="2362200"/>
            <a:ext cx="7924800"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V="1">
            <a:off x="1142552" y="2438400"/>
            <a:ext cx="609600" cy="762000"/>
          </a:xfrm>
          <a:prstGeom prst="straightConnector1">
            <a:avLst/>
          </a:prstGeom>
          <a:ln>
            <a:solidFill>
              <a:schemeClr val="tx1"/>
            </a:solidFill>
            <a:tailEnd type="arrow"/>
          </a:ln>
          <a:effectLst>
            <a:glow rad="101600">
              <a:srgbClr val="F913C8">
                <a:alpha val="60000"/>
              </a:srgbClr>
            </a:glow>
          </a:effectLst>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6479690" y="3333634"/>
            <a:ext cx="2102224" cy="3116757"/>
          </a:xfrm>
          <a:prstGeom prst="roundRect">
            <a:avLst/>
          </a:prstGeom>
          <a:solidFill>
            <a:srgbClr val="41C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Run at state level</a:t>
            </a:r>
          </a:p>
          <a:p>
            <a:endParaRPr lang="en-US" dirty="0"/>
          </a:p>
          <a:p>
            <a:r>
              <a:rPr lang="en-US" dirty="0"/>
              <a:t>- Run their own </a:t>
            </a:r>
          </a:p>
          <a:p>
            <a:endParaRPr lang="en-US" dirty="0"/>
          </a:p>
          <a:p>
            <a:r>
              <a:rPr lang="en-US" dirty="0"/>
              <a:t>- Partner with government</a:t>
            </a:r>
          </a:p>
        </p:txBody>
      </p:sp>
      <p:sp>
        <p:nvSpPr>
          <p:cNvPr id="17" name="Rounded Rectangle 16"/>
          <p:cNvSpPr/>
          <p:nvPr/>
        </p:nvSpPr>
        <p:spPr>
          <a:xfrm>
            <a:off x="435684" y="3333635"/>
            <a:ext cx="2383716" cy="3116757"/>
          </a:xfrm>
          <a:prstGeom prst="roundRect">
            <a:avLst/>
          </a:prstGeom>
          <a:solidFill>
            <a:srgbClr val="F913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Open enrollment in health insurance market begins</a:t>
            </a:r>
            <a:br>
              <a:rPr lang="en-US" dirty="0"/>
            </a:br>
            <a:endParaRPr lang="en-US" dirty="0"/>
          </a:p>
        </p:txBody>
      </p:sp>
      <p:sp>
        <p:nvSpPr>
          <p:cNvPr id="20" name="Rounded Rectangle 19"/>
          <p:cNvSpPr/>
          <p:nvPr/>
        </p:nvSpPr>
        <p:spPr>
          <a:xfrm>
            <a:off x="435684" y="1785464"/>
            <a:ext cx="2383716" cy="571500"/>
          </a:xfrm>
          <a:prstGeom prst="roundRect">
            <a:avLst/>
          </a:prstGeom>
          <a:solidFill>
            <a:srgbClr val="F913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Oct 1 2013</a:t>
            </a:r>
          </a:p>
        </p:txBody>
      </p:sp>
      <p:sp>
        <p:nvSpPr>
          <p:cNvPr id="27" name="Rounded Rectangle 26"/>
          <p:cNvSpPr/>
          <p:nvPr/>
        </p:nvSpPr>
        <p:spPr>
          <a:xfrm>
            <a:off x="3351192" y="3333635"/>
            <a:ext cx="2516209" cy="3116757"/>
          </a:xfrm>
          <a:prstGeom prst="roundRect">
            <a:avLst/>
          </a:prstGeom>
          <a:solidFill>
            <a:srgbClr val="2C2C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Must live in US</a:t>
            </a:r>
          </a:p>
          <a:p>
            <a:endParaRPr lang="en-US" sz="1600" dirty="0"/>
          </a:p>
          <a:p>
            <a:r>
              <a:rPr lang="en-US" sz="1600" dirty="0"/>
              <a:t>US citizen or national</a:t>
            </a:r>
          </a:p>
          <a:p>
            <a:endParaRPr lang="en-US" sz="1600" dirty="0"/>
          </a:p>
          <a:p>
            <a:r>
              <a:rPr lang="en-US" sz="1600" dirty="0"/>
              <a:t>Not incarcerated</a:t>
            </a:r>
          </a:p>
        </p:txBody>
      </p:sp>
    </p:spTree>
    <p:extLst>
      <p:ext uri="{BB962C8B-B14F-4D97-AF65-F5344CB8AC3E}">
        <p14:creationId xmlns:p14="http://schemas.microsoft.com/office/powerpoint/2010/main" val="347795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57200" y="2362200"/>
            <a:ext cx="7924800" cy="0"/>
          </a:xfrm>
          <a:prstGeom prst="line">
            <a:avLst/>
          </a:prstGeom>
        </p:spPr>
        <p:style>
          <a:lnRef idx="3">
            <a:schemeClr val="dk1"/>
          </a:lnRef>
          <a:fillRef idx="0">
            <a:schemeClr val="dk1"/>
          </a:fillRef>
          <a:effectRef idx="2">
            <a:schemeClr val="dk1"/>
          </a:effectRef>
          <a:fontRef idx="minor">
            <a:schemeClr val="tx1"/>
          </a:fontRef>
        </p:style>
      </p:cxnSp>
      <p:sp>
        <p:nvSpPr>
          <p:cNvPr id="13" name="Rounded Rectangle 12"/>
          <p:cNvSpPr/>
          <p:nvPr/>
        </p:nvSpPr>
        <p:spPr>
          <a:xfrm>
            <a:off x="1447800" y="1780839"/>
            <a:ext cx="6248400" cy="571500"/>
          </a:xfrm>
          <a:prstGeom prst="roundRect">
            <a:avLst/>
          </a:prstGeom>
          <a:solidFill>
            <a:srgbClr val="26D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 2014</a:t>
            </a:r>
          </a:p>
        </p:txBody>
      </p:sp>
      <p:cxnSp>
        <p:nvCxnSpPr>
          <p:cNvPr id="14" name="Straight Arrow Connector 13"/>
          <p:cNvCxnSpPr/>
          <p:nvPr/>
        </p:nvCxnSpPr>
        <p:spPr>
          <a:xfrm flipV="1">
            <a:off x="4017980" y="2429436"/>
            <a:ext cx="609600" cy="762000"/>
          </a:xfrm>
          <a:prstGeom prst="straightConnector1">
            <a:avLst/>
          </a:prstGeom>
          <a:ln>
            <a:tailEnd type="arrow"/>
          </a:ln>
          <a:effectLst>
            <a:glow rad="101600">
              <a:srgbClr val="26D4E6">
                <a:alpha val="60000"/>
              </a:srgbClr>
            </a:glow>
          </a:effectLst>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1447800" y="3357498"/>
            <a:ext cx="6248400" cy="3104207"/>
          </a:xfrm>
          <a:prstGeom prst="roundRect">
            <a:avLst/>
          </a:prstGeom>
          <a:solidFill>
            <a:srgbClr val="26D4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Americans who earn less than 133% of the poverty level (approximately $14,000 for an individual and $29,000 for a family of four) will be eligible to enroll in Medicaid. States will receive 100% federal funding for the first three years to support this expanded coverage, phasing to 90% federal funding in subsequent years.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2933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57200" y="2362200"/>
            <a:ext cx="7924800" cy="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3886200" y="2451847"/>
            <a:ext cx="609600" cy="762000"/>
          </a:xfrm>
          <a:prstGeom prst="straightConnector1">
            <a:avLst/>
          </a:prstGeom>
          <a:ln>
            <a:solidFill>
              <a:schemeClr val="tx1"/>
            </a:solidFill>
            <a:tailEnd type="arrow"/>
          </a:ln>
          <a:effectLst>
            <a:glow rad="101600">
              <a:srgbClr val="D13B49">
                <a:alpha val="60000"/>
              </a:srgbClr>
            </a:glow>
          </a:effectLst>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1350981" y="3429001"/>
            <a:ext cx="6096000" cy="3104207"/>
          </a:xfrm>
          <a:prstGeom prst="roundRect">
            <a:avLst/>
          </a:prstGeom>
          <a:solidFill>
            <a:srgbClr val="D13B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Tax credits to help the middle class afford insurance will become available for those with income between 100% and 400% of the poverty line who are not eligible for other affordable coverage. </a:t>
            </a:r>
          </a:p>
          <a:p>
            <a:endParaRPr lang="en-US" sz="1600" dirty="0"/>
          </a:p>
          <a:p>
            <a:r>
              <a:rPr lang="en-US" sz="1600" dirty="0"/>
              <a:t>Single person = 14,000 – 43,320 </a:t>
            </a:r>
          </a:p>
          <a:p>
            <a:r>
              <a:rPr lang="en-US" sz="1600" dirty="0"/>
              <a:t>Family (4) = 25,000 – 88,200 </a:t>
            </a:r>
          </a:p>
        </p:txBody>
      </p:sp>
      <p:sp>
        <p:nvSpPr>
          <p:cNvPr id="20" name="Rounded Rectangle 19"/>
          <p:cNvSpPr/>
          <p:nvPr/>
        </p:nvSpPr>
        <p:spPr>
          <a:xfrm>
            <a:off x="1524000" y="1943100"/>
            <a:ext cx="5867400" cy="419100"/>
          </a:xfrm>
          <a:prstGeom prst="roundRect">
            <a:avLst/>
          </a:prstGeom>
          <a:solidFill>
            <a:srgbClr val="D13B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 2014</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2083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TO COME? </a:t>
            </a:r>
          </a:p>
        </p:txBody>
      </p:sp>
      <p:cxnSp>
        <p:nvCxnSpPr>
          <p:cNvPr id="5" name="Straight Connector 4"/>
          <p:cNvCxnSpPr/>
          <p:nvPr/>
        </p:nvCxnSpPr>
        <p:spPr>
          <a:xfrm>
            <a:off x="457200" y="2362200"/>
            <a:ext cx="792480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V="1">
            <a:off x="6427960" y="2463501"/>
            <a:ext cx="609600" cy="762000"/>
          </a:xfrm>
          <a:prstGeom prst="straightConnector1">
            <a:avLst/>
          </a:prstGeom>
          <a:ln>
            <a:tailEnd type="arrow"/>
          </a:ln>
          <a:effectLst>
            <a:glow rad="101600">
              <a:srgbClr val="80FA12">
                <a:alpha val="60000"/>
              </a:srgbClr>
            </a:glow>
          </a:effectLst>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1447800" y="1841350"/>
            <a:ext cx="7087762" cy="5039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Jan 2014</a:t>
            </a:r>
          </a:p>
        </p:txBody>
      </p:sp>
      <p:sp>
        <p:nvSpPr>
          <p:cNvPr id="19" name="Rounded Rectangle 18"/>
          <p:cNvSpPr/>
          <p:nvPr/>
        </p:nvSpPr>
        <p:spPr>
          <a:xfrm>
            <a:off x="1447800" y="3300809"/>
            <a:ext cx="7113760" cy="310420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Most individuals who can afford it will be required to obtain basic health insurance coverage or pay a fee to help offset the costs of caring for uninsured Americans.  If affordable coverage is not available to an individual, he or she will be eligible for an exemption.</a:t>
            </a:r>
          </a:p>
        </p:txBody>
      </p:sp>
    </p:spTree>
    <p:extLst>
      <p:ext uri="{BB962C8B-B14F-4D97-AF65-F5344CB8AC3E}">
        <p14:creationId xmlns:p14="http://schemas.microsoft.com/office/powerpoint/2010/main" val="63923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we pay for it? </a:t>
            </a:r>
            <a:br>
              <a:rPr lang="en-US" dirty="0"/>
            </a:br>
            <a:r>
              <a:rPr lang="en-US" dirty="0"/>
              <a:t>WHAT PROVISIONS AFFECT YOU?</a:t>
            </a:r>
          </a:p>
        </p:txBody>
      </p:sp>
      <p:sp>
        <p:nvSpPr>
          <p:cNvPr id="3" name="Content Placeholder 2"/>
          <p:cNvSpPr>
            <a:spLocks noGrp="1"/>
          </p:cNvSpPr>
          <p:nvPr>
            <p:ph idx="1"/>
          </p:nvPr>
        </p:nvSpPr>
        <p:spPr/>
        <p:txBody>
          <a:bodyPr>
            <a:normAutofit fontScale="70000" lnSpcReduction="20000"/>
          </a:bodyPr>
          <a:lstStyle/>
          <a:p>
            <a:r>
              <a:rPr lang="en-US" dirty="0"/>
              <a:t>Individual mandate = “shared responsibility payment” </a:t>
            </a:r>
          </a:p>
          <a:p>
            <a:r>
              <a:rPr lang="en-US" dirty="0"/>
              <a:t>Medicare surtax = only 200K (additional 0.9% on top of 1.45%)</a:t>
            </a:r>
          </a:p>
          <a:p>
            <a:r>
              <a:rPr lang="en-US" dirty="0"/>
              <a:t>Tax filers now may only deduct medical expenses that exceed 10% of their adjusted gross income. Previously, the threshold was 7.5% of </a:t>
            </a:r>
            <a:r>
              <a:rPr lang="en-US" dirty="0" err="1"/>
              <a:t>AGI</a:t>
            </a:r>
            <a:r>
              <a:rPr lang="en-US" dirty="0"/>
              <a:t>.</a:t>
            </a:r>
          </a:p>
          <a:p>
            <a:pPr lvl="1"/>
            <a:r>
              <a:rPr lang="en-US" dirty="0"/>
              <a:t>20,000 = 2000 (10%)</a:t>
            </a:r>
          </a:p>
          <a:p>
            <a:pPr lvl="1"/>
            <a:r>
              <a:rPr lang="en-US" dirty="0"/>
              <a:t>20,000 = 1500 (7.5%)</a:t>
            </a:r>
          </a:p>
          <a:p>
            <a:pPr fontAlgn="base"/>
            <a:r>
              <a:rPr lang="en-US" dirty="0"/>
              <a:t> Higher penalty, on nonqualified </a:t>
            </a:r>
            <a:r>
              <a:rPr lang="en-US" dirty="0" err="1"/>
              <a:t>HSA</a:t>
            </a:r>
            <a:r>
              <a:rPr lang="en-US" dirty="0"/>
              <a:t> distribution </a:t>
            </a:r>
          </a:p>
          <a:p>
            <a:pPr lvl="1" fontAlgn="base"/>
            <a:r>
              <a:rPr lang="en-US" dirty="0"/>
              <a:t>Previously 10% now 20%</a:t>
            </a:r>
          </a:p>
          <a:p>
            <a:r>
              <a:rPr lang="en-US" dirty="0"/>
              <a:t>Tanning tax = 10% </a:t>
            </a:r>
          </a:p>
          <a:p>
            <a:r>
              <a:rPr lang="en-US" dirty="0"/>
              <a:t>Lower limit on FSA </a:t>
            </a:r>
          </a:p>
          <a:p>
            <a:pPr lvl="1"/>
            <a:r>
              <a:rPr lang="en-US" dirty="0"/>
              <a:t>5000 (416) to 2500 (208)</a:t>
            </a:r>
          </a:p>
          <a:p>
            <a:pPr lvl="2"/>
            <a:r>
              <a:rPr lang="en-US" dirty="0"/>
              <a:t>20,000 – 416</a:t>
            </a:r>
          </a:p>
          <a:p>
            <a:pPr lvl="2"/>
            <a:r>
              <a:rPr lang="en-US" dirty="0"/>
              <a:t>20,000 – 208 </a:t>
            </a:r>
            <a:br>
              <a:rPr lang="en-US" dirty="0"/>
            </a:br>
            <a:endParaRPr lang="en-US" dirty="0"/>
          </a:p>
        </p:txBody>
      </p:sp>
    </p:spTree>
    <p:extLst>
      <p:ext uri="{BB962C8B-B14F-4D97-AF65-F5344CB8AC3E}">
        <p14:creationId xmlns:p14="http://schemas.microsoft.com/office/powerpoint/2010/main" val="305905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Exempt from tax</a:t>
            </a:r>
          </a:p>
        </p:txBody>
      </p:sp>
      <p:sp>
        <p:nvSpPr>
          <p:cNvPr id="5" name="Content Placeholder 4"/>
          <p:cNvSpPr>
            <a:spLocks noGrp="1"/>
          </p:cNvSpPr>
          <p:nvPr>
            <p:ph idx="1"/>
          </p:nvPr>
        </p:nvSpPr>
        <p:spPr/>
        <p:txBody>
          <a:bodyPr>
            <a:normAutofit fontScale="77500" lnSpcReduction="20000"/>
          </a:bodyPr>
          <a:lstStyle/>
          <a:p>
            <a:pPr fontAlgn="base"/>
            <a:endParaRPr lang="en-US" dirty="0"/>
          </a:p>
          <a:p>
            <a:pPr fontAlgn="base"/>
            <a:r>
              <a:rPr lang="en-US" dirty="0"/>
              <a:t>You’re uninsured for less than 3 months of the year</a:t>
            </a:r>
          </a:p>
          <a:p>
            <a:r>
              <a:rPr lang="en-US" dirty="0"/>
              <a:t>People with religious objections</a:t>
            </a:r>
          </a:p>
          <a:p>
            <a:pPr lvl="1"/>
            <a:r>
              <a:rPr lang="en-US" dirty="0"/>
              <a:t>Part of a healthcare sharing ministry</a:t>
            </a:r>
          </a:p>
          <a:p>
            <a:r>
              <a:rPr lang="en-US" dirty="0"/>
              <a:t>Native Americans with coverage through </a:t>
            </a:r>
            <a:r>
              <a:rPr lang="en-US" dirty="0" err="1"/>
              <a:t>IHS</a:t>
            </a:r>
            <a:endParaRPr lang="en-US" dirty="0"/>
          </a:p>
          <a:p>
            <a:r>
              <a:rPr lang="en-US" dirty="0"/>
              <a:t>Undocumented immigrants</a:t>
            </a:r>
          </a:p>
          <a:p>
            <a:r>
              <a:rPr lang="en-US" dirty="0"/>
              <a:t>Those in prison</a:t>
            </a:r>
          </a:p>
          <a:p>
            <a:r>
              <a:rPr lang="en-US" dirty="0"/>
              <a:t>Lowest-cost plan exceeds 8% of annual income</a:t>
            </a:r>
          </a:p>
          <a:p>
            <a:pPr lvl="1"/>
            <a:r>
              <a:rPr lang="en-US" dirty="0"/>
              <a:t>10K = 801/YEAR</a:t>
            </a:r>
          </a:p>
          <a:p>
            <a:r>
              <a:rPr lang="en-US" dirty="0"/>
              <a:t>Incomes below tax filing thresholds</a:t>
            </a:r>
          </a:p>
          <a:p>
            <a:pPr lvl="1"/>
            <a:r>
              <a:rPr lang="en-US" dirty="0"/>
              <a:t>9K singles</a:t>
            </a:r>
          </a:p>
          <a:p>
            <a:pPr lvl="1"/>
            <a:r>
              <a:rPr lang="en-US" dirty="0"/>
              <a:t>19K couples &lt; 65</a:t>
            </a:r>
          </a:p>
        </p:txBody>
      </p:sp>
    </p:spTree>
    <p:extLst>
      <p:ext uri="{BB962C8B-B14F-4D97-AF65-F5344CB8AC3E}">
        <p14:creationId xmlns:p14="http://schemas.microsoft.com/office/powerpoint/2010/main" val="332662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Exempt</a:t>
            </a:r>
          </a:p>
        </p:txBody>
      </p:sp>
      <p:sp>
        <p:nvSpPr>
          <p:cNvPr id="3" name="Content Placeholder 2"/>
          <p:cNvSpPr>
            <a:spLocks noGrp="1"/>
          </p:cNvSpPr>
          <p:nvPr>
            <p:ph idx="1"/>
          </p:nvPr>
        </p:nvSpPr>
        <p:spPr/>
        <p:txBody>
          <a:bodyPr/>
          <a:lstStyle/>
          <a:p>
            <a:r>
              <a:rPr lang="en-US" dirty="0"/>
              <a:t>Hardship </a:t>
            </a:r>
          </a:p>
          <a:p>
            <a:pPr lvl="1"/>
            <a:r>
              <a:rPr lang="en-US" dirty="0"/>
              <a:t>Homeless</a:t>
            </a:r>
          </a:p>
          <a:p>
            <a:pPr lvl="1"/>
            <a:r>
              <a:rPr lang="en-US" dirty="0"/>
              <a:t>Evicted/foreclosure</a:t>
            </a:r>
          </a:p>
          <a:p>
            <a:pPr lvl="1"/>
            <a:r>
              <a:rPr lang="en-US" dirty="0"/>
              <a:t>Shut-off from utility </a:t>
            </a:r>
          </a:p>
          <a:p>
            <a:pPr lvl="1"/>
            <a:r>
              <a:rPr lang="en-US" dirty="0"/>
              <a:t>Death of a close family member</a:t>
            </a:r>
          </a:p>
          <a:p>
            <a:pPr lvl="1"/>
            <a:endParaRPr lang="en-US" dirty="0"/>
          </a:p>
        </p:txBody>
      </p:sp>
    </p:spTree>
    <p:extLst>
      <p:ext uri="{BB962C8B-B14F-4D97-AF65-F5344CB8AC3E}">
        <p14:creationId xmlns:p14="http://schemas.microsoft.com/office/powerpoint/2010/main" val="2657264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735</Words>
  <Application>Microsoft Office PowerPoint</Application>
  <PresentationFormat>On-screen Show (4:3)</PresentationFormat>
  <Paragraphs>122</Paragraphs>
  <Slides>18</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Health Reform</vt:lpstr>
      <vt:lpstr>BACKGROUND</vt:lpstr>
      <vt:lpstr>HEALTH INSURANCE MARKETPLACE</vt:lpstr>
      <vt:lpstr>PowerPoint Presentation</vt:lpstr>
      <vt:lpstr>PowerPoint Presentation</vt:lpstr>
      <vt:lpstr>WHAT IS TO COME? </vt:lpstr>
      <vt:lpstr>How do we pay for it?  WHAT PROVISIONS AFFECT YOU?</vt:lpstr>
      <vt:lpstr>Exempt from tax</vt:lpstr>
      <vt:lpstr>Exempt</vt:lpstr>
      <vt:lpstr>How much will the tax be? </vt:lpstr>
      <vt:lpstr>How tax credit will work </vt:lpstr>
      <vt:lpstr>Will I get a tax credit (subsidy)</vt:lpstr>
      <vt:lpstr>PowerPoint Presentation</vt:lpstr>
      <vt:lpstr>PowerPoint Presentation</vt:lpstr>
      <vt:lpstr>Those that are losing coverage</vt:lpstr>
      <vt:lpstr>Employer mandate delay</vt:lpstr>
      <vt:lpstr>In the news</vt:lpstr>
      <vt:lpstr>MARCH 31, 2014</vt:lpstr>
    </vt:vector>
  </TitlesOfParts>
  <Company>Clayton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Reform</dc:title>
  <dc:creator>Jocelyn Steward</dc:creator>
  <cp:lastModifiedBy>Jocelyn Steward</cp:lastModifiedBy>
  <cp:revision>1</cp:revision>
  <dcterms:created xsi:type="dcterms:W3CDTF">2014-04-06T22:46:07Z</dcterms:created>
  <dcterms:modified xsi:type="dcterms:W3CDTF">2016-10-24T17:30:41Z</dcterms:modified>
</cp:coreProperties>
</file>