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8"/>
  </p:notesMasterIdLst>
  <p:handoutMasterIdLst>
    <p:handoutMasterId r:id="rId19"/>
  </p:handoutMasterIdLst>
  <p:sldIdLst>
    <p:sldId id="265" r:id="rId3"/>
    <p:sldId id="270" r:id="rId4"/>
    <p:sldId id="271" r:id="rId5"/>
    <p:sldId id="272" r:id="rId6"/>
    <p:sldId id="273" r:id="rId7"/>
    <p:sldId id="276" r:id="rId8"/>
    <p:sldId id="274" r:id="rId9"/>
    <p:sldId id="275" r:id="rId10"/>
    <p:sldId id="277" r:id="rId11"/>
    <p:sldId id="280" r:id="rId12"/>
    <p:sldId id="278" r:id="rId13"/>
    <p:sldId id="279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77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30" y="2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9BDA-BD19-4064-BF2C-14D89FF3C190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8E8E-C91D-44A0-93D6-1E4294D2C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F147-A9B1-468D-860B-052CCDB90DB6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310F-3F7A-4A9C-892D-242CD6C3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3B0C-DDAB-42F4-8C24-B1FE6CABC65D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8C6A-E15D-42F1-AAF6-839123805FBB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DB9-A473-442C-B086-D1F93506A4BE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991-E95B-472C-BB57-B5B9032A924B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7AFD-ABC7-4364-90EF-95B15C8A323B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589463"/>
            <a:ext cx="101282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9738"/>
            <a:ext cx="1012825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E068-E05A-439C-97F8-45AC8119FCD5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111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296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25" y="365125"/>
            <a:ext cx="10134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C9F-8B7D-49D2-9820-A92EA66BAD43}" type="datetime1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59C-4DF7-43AB-9953-A9E9C32BDFAB}" type="datetime1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EC7-B7A8-467B-A043-A6BA6621D453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619" y="987425"/>
            <a:ext cx="5943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13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EBB-3674-4C80-A7FF-3B979F5315DA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6249" y="987425"/>
            <a:ext cx="5943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767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6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9F0484A-F300-4B64-A3A1-4509DE43DA60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7644" y="6356350"/>
            <a:ext cx="592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938" y="6356350"/>
            <a:ext cx="76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2562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>
            <a:solidFill>
              <a:schemeClr val="accent1">
                <a:lumMod val="75000"/>
              </a:schemeClr>
            </a:solidFill>
          </a:ln>
          <a:solidFill>
            <a:schemeClr val="accent6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0" pos="768" userDrawn="1">
          <p15:clr>
            <a:srgbClr val="F26B43"/>
          </p15:clr>
        </p15:guide>
        <p15:guide id="0" pos="7152" userDrawn="1">
          <p15:clr>
            <a:srgbClr val="F26B43"/>
          </p15:clr>
        </p15:guide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1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97">
        <p:fade/>
      </p:transition>
    </mc:Choice>
    <mc:Fallback>
      <p:transition spd="med" advTm="48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16396"/>
              </p:ext>
            </p:extLst>
          </p:nvPr>
        </p:nvGraphicFramePr>
        <p:xfrm>
          <a:off x="1219200" y="1887523"/>
          <a:ext cx="10134601" cy="3036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305"/>
                <a:gridCol w="1905305"/>
                <a:gridCol w="1905305"/>
                <a:gridCol w="1905305"/>
                <a:gridCol w="2513381"/>
              </a:tblGrid>
              <a:tr h="80980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DEPARTMENT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COST OF RUNNING DEPARTMENT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$ OWED BY DEPT – 4 ACCOUNTING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$ OWED BY DEPT – 4 INFORMATION SYSTEMS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TOTAL MONEY OWED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</a:tr>
              <a:tr h="39005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ACCOUNTING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5,000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</a:tr>
              <a:tr h="602894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INFORMATION SYSTEMS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8,000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</a:tr>
              <a:tr h="611804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EMERGENCY DEPARTMENT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15,000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2,500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4,000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15K +2.5k + 4k 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</a:tr>
              <a:tr h="621705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PHYSICAL THERAPY 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9,000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2,500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4,000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9K +2.5k +4K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4968" marR="64968" marT="0" marB="0"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2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757">
        <p:fade/>
      </p:transition>
    </mc:Choice>
    <mc:Fallback>
      <p:transition spd="med" advTm="14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Start by arranging things as a hierarchy – where the entity that provides services to the most gets put on top and then once it is allocated the entity is closed</a:t>
            </a:r>
          </a:p>
          <a:p>
            <a:pPr lvl="0"/>
            <a:r>
              <a:rPr lang="en-US" dirty="0"/>
              <a:t>Bill that everyone needs to pay into </a:t>
            </a:r>
          </a:p>
          <a:p>
            <a:pPr lvl="1"/>
            <a:r>
              <a:rPr lang="en-US" dirty="0"/>
              <a:t>RENT AND UTILITIES</a:t>
            </a:r>
          </a:p>
          <a:p>
            <a:pPr lvl="0"/>
            <a:r>
              <a:rPr lang="en-US" dirty="0"/>
              <a:t>Department that provides support to everyone</a:t>
            </a:r>
          </a:p>
          <a:p>
            <a:pPr lvl="1"/>
            <a:r>
              <a:rPr lang="en-US" dirty="0"/>
              <a:t>EXECUTIVE OFFICE</a:t>
            </a:r>
          </a:p>
          <a:p>
            <a:pPr lvl="1"/>
            <a:r>
              <a:rPr lang="en-US" dirty="0"/>
              <a:t>FINANCIAL AFFAIRS</a:t>
            </a:r>
          </a:p>
          <a:p>
            <a:pPr lvl="0"/>
            <a:r>
              <a:rPr lang="en-US" dirty="0"/>
              <a:t>Department that clinics uses that multiple entity will use </a:t>
            </a:r>
          </a:p>
          <a:p>
            <a:pPr lvl="1"/>
            <a:r>
              <a:rPr lang="en-US" dirty="0"/>
              <a:t>IMAGING</a:t>
            </a:r>
          </a:p>
          <a:p>
            <a:pPr lvl="1"/>
            <a:r>
              <a:rPr lang="en-US" dirty="0"/>
              <a:t>NURSING</a:t>
            </a:r>
          </a:p>
          <a:p>
            <a:pPr lvl="1"/>
            <a:r>
              <a:rPr lang="en-US" dirty="0"/>
              <a:t>LABORATORY</a:t>
            </a:r>
          </a:p>
          <a:p>
            <a:pPr lvl="0"/>
            <a:r>
              <a:rPr lang="en-US" dirty="0"/>
              <a:t>Clinics that receive most $$</a:t>
            </a:r>
          </a:p>
          <a:p>
            <a:pPr lvl="1"/>
            <a:r>
              <a:rPr lang="en-US" dirty="0"/>
              <a:t>PEDIATRICS</a:t>
            </a:r>
          </a:p>
          <a:p>
            <a:pPr lvl="1"/>
            <a:r>
              <a:rPr lang="en-US" dirty="0"/>
              <a:t>ADULT MEDICINE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2</a:t>
            </a:r>
            <a:r>
              <a:rPr lang="en-US" b="1" baseline="30000" dirty="0">
                <a:effectLst/>
              </a:rPr>
              <a:t>nd</a:t>
            </a:r>
            <a:r>
              <a:rPr lang="en-US" b="1" dirty="0">
                <a:effectLst/>
              </a:rPr>
              <a:t> way is step-down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5067">
        <p:fade/>
      </p:transition>
    </mc:Choice>
    <mc:Fallback>
      <p:transition spd="med" advTm="1150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55706"/>
              </p:ext>
            </p:extLst>
          </p:nvPr>
        </p:nvGraphicFramePr>
        <p:xfrm>
          <a:off x="2441193" y="1543572"/>
          <a:ext cx="7566872" cy="3719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429"/>
                <a:gridCol w="1247157"/>
                <a:gridCol w="751681"/>
                <a:gridCol w="686157"/>
                <a:gridCol w="715606"/>
                <a:gridCol w="755362"/>
                <a:gridCol w="754626"/>
                <a:gridCol w="706035"/>
                <a:gridCol w="653764"/>
                <a:gridCol w="558055"/>
              </a:tblGrid>
              <a:tr h="371721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DIRECT COST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EXE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FA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IM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NUR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LAB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PED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AM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TOT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001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R/U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15,000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15k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001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EXE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12,000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12k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001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FA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4,500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4.5k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001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IM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12,500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12.5k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001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NU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16,000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16k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001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LAB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22,000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22k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001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PED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45,000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?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001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AM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52,000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?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001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179,000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179K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9138">
        <p:fade/>
      </p:transition>
    </mc:Choice>
    <mc:Fallback>
      <p:transition spd="med" advTm="1891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Activity-based costing (ABC) :</a:t>
            </a:r>
            <a:r>
              <a:rPr lang="en-US" dirty="0"/>
              <a:t> Assigns cost by looking at how much of the resources are used and assigns cost</a:t>
            </a:r>
          </a:p>
          <a:p>
            <a:pPr lvl="1"/>
            <a:r>
              <a:rPr lang="en-US" dirty="0"/>
              <a:t>Environmental services – square foot</a:t>
            </a:r>
          </a:p>
          <a:p>
            <a:pPr lvl="1"/>
            <a:r>
              <a:rPr lang="en-US" dirty="0"/>
              <a:t>Maintenance – number of equipment </a:t>
            </a:r>
          </a:p>
          <a:p>
            <a:pPr lvl="1"/>
            <a:r>
              <a:rPr lang="en-US" dirty="0"/>
              <a:t>Accounting – volume of services</a:t>
            </a:r>
          </a:p>
          <a:p>
            <a:pPr lvl="1"/>
            <a:r>
              <a:rPr lang="en-US" dirty="0"/>
              <a:t>Human resources – number of personal in the department</a:t>
            </a:r>
          </a:p>
          <a:p>
            <a:pPr lvl="1"/>
            <a:r>
              <a:rPr lang="en-US" dirty="0"/>
              <a:t>Information systems – number of equipment that is maintained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480">
        <p:fade/>
      </p:transition>
    </mc:Choice>
    <mc:Fallback>
      <p:transition spd="med" advTm="264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29756"/>
              </p:ext>
            </p:extLst>
          </p:nvPr>
        </p:nvGraphicFramePr>
        <p:xfrm>
          <a:off x="1219200" y="2539206"/>
          <a:ext cx="10134599" cy="2924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462"/>
                <a:gridCol w="1992462"/>
                <a:gridCol w="1992462"/>
                <a:gridCol w="2162724"/>
                <a:gridCol w="1994489"/>
              </a:tblGrid>
              <a:tr h="64770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COST POOL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COST DRIVERS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RATE 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TOTAL ACROSS ORGANIZATION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COST TO RUN DEPARTMENT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ES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SQ FOOTAGE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$6.00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5000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$30,000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1965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MAIN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NUMBER OF EQUIPMENT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$12.00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$12,000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895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ACCT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VOLUME OF SERVICES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$10.00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10,000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$100,000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7205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HR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NUMBER OF EMPLOYEES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$20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500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$10,000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7205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IS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NUMBER OF EQUIPEMNT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$30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$</a:t>
                      </a:r>
                      <a:r>
                        <a:rPr lang="en-US" sz="1100" dirty="0" smtClean="0">
                          <a:effectLst/>
                        </a:rPr>
                        <a:t>3,000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2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7020">
        <p:fade/>
      </p:transition>
    </mc:Choice>
    <mc:Fallback>
      <p:transition spd="med" advTm="770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6952" y="1781695"/>
          <a:ext cx="9039095" cy="4423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457"/>
                <a:gridCol w="1771663"/>
                <a:gridCol w="1701158"/>
                <a:gridCol w="1326939"/>
                <a:gridCol w="1326939"/>
                <a:gridCol w="1326939"/>
              </a:tblGrid>
              <a:tr h="72494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DEPARTMENT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ES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5000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$6.00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MAIN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$12.00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ACCT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10,000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$10.00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HR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500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$20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IS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$30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</a:tr>
              <a:tr h="792903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EMERGENCY DEPT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2500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5000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300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</a:tr>
              <a:tr h="792903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GIFT SHOP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500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</a:tr>
              <a:tr h="792903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PHYSICAL THERAPY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1000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2000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</a:tr>
              <a:tr h="792903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PC - CLINIC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1000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3000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</a:tr>
              <a:tr h="454786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TOTAL 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$30,000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$12,000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$100,000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$10,000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48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$30,000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167" marR="61167" marT="0" marB="0"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2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4261">
        <p:fade/>
      </p:transition>
    </mc:Choice>
    <mc:Fallback>
      <p:transition spd="med" advTm="1042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pricing process with the organization whereby managers allocate the costs of one department to another department.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allocation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0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414">
        <p:fade/>
      </p:transition>
    </mc:Choice>
    <mc:Fallback>
      <p:transition spd="med" advTm="344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 organizational unit for which a manager is made responsible </a:t>
            </a:r>
          </a:p>
          <a:p>
            <a:pPr lvl="1"/>
            <a:r>
              <a:rPr lang="en-US" dirty="0"/>
              <a:t>An organizational unit for which a manager is made responsible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Responsibility centers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6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495">
        <p:fade/>
      </p:transition>
    </mc:Choice>
    <mc:Fallback>
      <p:transition spd="med" advTm="494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Revenue centers – manager is responsible for generating revenue  </a:t>
            </a:r>
            <a:endParaRPr lang="en-US" sz="4000" dirty="0"/>
          </a:p>
          <a:p>
            <a:pPr lvl="0"/>
            <a:r>
              <a:rPr lang="en-US" dirty="0" smtClean="0"/>
              <a:t>Cost </a:t>
            </a:r>
            <a:r>
              <a:rPr lang="en-US" dirty="0"/>
              <a:t>centers – manager responsible for costs only.  Has no control over sales or generates revenue.  Performing measured by comparing actual and budget costs</a:t>
            </a:r>
            <a:endParaRPr lang="en-US" sz="4000" dirty="0"/>
          </a:p>
          <a:p>
            <a:pPr lvl="0"/>
            <a:r>
              <a:rPr lang="en-US" dirty="0" smtClean="0"/>
              <a:t>Profit </a:t>
            </a:r>
            <a:r>
              <a:rPr lang="en-US" dirty="0"/>
              <a:t>centers – manager responsible for revenue and costs, generating profit </a:t>
            </a:r>
            <a:endParaRPr lang="en-US" sz="4000" dirty="0"/>
          </a:p>
          <a:p>
            <a:pPr lvl="0"/>
            <a:r>
              <a:rPr lang="en-US" dirty="0" smtClean="0"/>
              <a:t>Investment </a:t>
            </a:r>
            <a:r>
              <a:rPr lang="en-US" dirty="0"/>
              <a:t>centers – manager is responsible for revenue, costs, and investments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responsibility centers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2860">
        <p:fade/>
      </p:transition>
    </mc:Choice>
    <mc:Fallback>
      <p:transition spd="med" advTm="2428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SIMPLIFIED VERSION = YOU AND YOUR FRIEND ARE ROOMATES. 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costs that have to be shared between you are your roommate</a:t>
            </a:r>
            <a:r>
              <a:rPr lang="en-US" dirty="0" smtClean="0"/>
              <a:t>?</a:t>
            </a:r>
          </a:p>
          <a:p>
            <a:r>
              <a:rPr lang="en-US" dirty="0"/>
              <a:t>Now how do you divide up the cost?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allocation continued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0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2691">
        <p:fade/>
      </p:transition>
    </mc:Choice>
    <mc:Fallback>
      <p:transition spd="med" advTm="92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here comes the problem</a:t>
            </a:r>
          </a:p>
          <a:p>
            <a:pPr lvl="0"/>
            <a:r>
              <a:rPr lang="en-US" dirty="0"/>
              <a:t>Rent – your roommate has the bigger bedroom</a:t>
            </a:r>
          </a:p>
          <a:p>
            <a:pPr lvl="0"/>
            <a:r>
              <a:rPr lang="en-US" dirty="0"/>
              <a:t>Power – Your roommate needs it to be cold all the time – power bill goes up and she goes to class on-line and spends all day at home</a:t>
            </a:r>
          </a:p>
          <a:p>
            <a:pPr lvl="0"/>
            <a:r>
              <a:rPr lang="en-US" dirty="0"/>
              <a:t>Food – She has to have organic food and only name brand items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allocation cont.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7712">
        <p:fade/>
      </p:transition>
    </mc:Choice>
    <mc:Fallback>
      <p:transition spd="med" advTm="1377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Cost pool</a:t>
            </a:r>
            <a:r>
              <a:rPr lang="en-US" dirty="0"/>
              <a:t> = all of the entities that have to have cost allocated towards them – but don’t earn money</a:t>
            </a:r>
          </a:p>
          <a:p>
            <a:pPr lvl="1"/>
            <a:r>
              <a:rPr lang="en-US" dirty="0"/>
              <a:t>Environmental services</a:t>
            </a:r>
          </a:p>
          <a:p>
            <a:pPr lvl="1"/>
            <a:r>
              <a:rPr lang="en-US" dirty="0"/>
              <a:t>Maintenance </a:t>
            </a:r>
          </a:p>
          <a:p>
            <a:pPr lvl="1"/>
            <a:r>
              <a:rPr lang="en-US" dirty="0"/>
              <a:t>Accounting</a:t>
            </a:r>
          </a:p>
          <a:p>
            <a:pPr lvl="1"/>
            <a:r>
              <a:rPr lang="en-US" dirty="0"/>
              <a:t>Human resources</a:t>
            </a:r>
          </a:p>
          <a:p>
            <a:pPr lvl="1"/>
            <a:r>
              <a:rPr lang="en-US" dirty="0"/>
              <a:t>Information systems</a:t>
            </a:r>
          </a:p>
          <a:p>
            <a:r>
              <a:rPr lang="en-US" b="1" dirty="0"/>
              <a:t>Cost drivers</a:t>
            </a:r>
            <a:r>
              <a:rPr lang="en-US" dirty="0"/>
              <a:t> = how do they drive up cost (measure the cost)</a:t>
            </a:r>
          </a:p>
          <a:p>
            <a:pPr lvl="1"/>
            <a:r>
              <a:rPr lang="en-US" dirty="0"/>
              <a:t>Environmental services – square foot</a:t>
            </a:r>
          </a:p>
          <a:p>
            <a:pPr lvl="1"/>
            <a:r>
              <a:rPr lang="en-US" dirty="0"/>
              <a:t>Maintenance – number of equipment </a:t>
            </a:r>
          </a:p>
          <a:p>
            <a:pPr lvl="1"/>
            <a:r>
              <a:rPr lang="en-US" dirty="0"/>
              <a:t>Accounting – volume of services</a:t>
            </a:r>
          </a:p>
          <a:p>
            <a:pPr lvl="1"/>
            <a:r>
              <a:rPr lang="en-US" dirty="0"/>
              <a:t>Human resources – number of personal in the department</a:t>
            </a:r>
          </a:p>
          <a:p>
            <a:pPr lvl="1"/>
            <a:r>
              <a:rPr lang="en-US" dirty="0"/>
              <a:t>Information systems – number of equipment that is maintained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Pool and Drivers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2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6699">
        <p:fade/>
      </p:transition>
    </mc:Choice>
    <mc:Fallback>
      <p:transition spd="med" advTm="116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4458545"/>
          </a:xfrm>
        </p:spPr>
        <p:txBody>
          <a:bodyPr/>
          <a:lstStyle/>
          <a:p>
            <a:r>
              <a:rPr lang="en-US" b="1" dirty="0">
                <a:effectLst/>
              </a:rPr>
              <a:t>HOW TO ALLOCATE </a:t>
            </a:r>
            <a:endParaRPr lang="en-US" dirty="0">
              <a:effectLst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0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82">
        <p:fade/>
      </p:transition>
    </mc:Choice>
    <mc:Fallback>
      <p:transition spd="med" advTm="41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Allocates support costs only to operating department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Direct allocation </a:t>
            </a:r>
            <a:r>
              <a:rPr lang="en-US" b="1" dirty="0" smtClean="0">
                <a:effectLst/>
              </a:rPr>
              <a:t>method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271499" y="2726421"/>
            <a:ext cx="3614152" cy="322976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1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576">
        <p:fade/>
      </p:transition>
    </mc:Choice>
    <mc:Fallback>
      <p:transition spd="med" advTm="905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3460616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  <a:txDef>
      <a:spPr>
        <a:noFill/>
        <a:ln>
          <a:solidFill>
            <a:schemeClr val="accent4">
              <a:lumMod val="5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hirligig design template" id="{C20C433A-93F8-478B-AC4D-DD4E52A28B92}" vid="{C901235C-D99E-4DA4-B3B6-5E8DC515C8A8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9C49E1-11F2-4EB9-9390-F2D155C1A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TS103460616</Template>
  <TotalTime>0</TotalTime>
  <Words>698</Words>
  <Application>Microsoft Office PowerPoint</Application>
  <PresentationFormat>Custom</PresentationFormat>
  <Paragraphs>263</Paragraphs>
  <Slides>15</Slides>
  <Notes>1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TS103460616</vt:lpstr>
      <vt:lpstr>Chapter 7</vt:lpstr>
      <vt:lpstr>Cost allocation</vt:lpstr>
      <vt:lpstr>Responsibility centers </vt:lpstr>
      <vt:lpstr>Types of responsibility centers</vt:lpstr>
      <vt:lpstr>Cost allocation continued</vt:lpstr>
      <vt:lpstr>Cost allocation cont. </vt:lpstr>
      <vt:lpstr>Cool Pool and Drivers</vt:lpstr>
      <vt:lpstr>HOW TO ALLOCATE </vt:lpstr>
      <vt:lpstr>Direct allocation method</vt:lpstr>
      <vt:lpstr>PowerPoint Presentation</vt:lpstr>
      <vt:lpstr>2nd way is step-down </vt:lpstr>
      <vt:lpstr>PowerPoint Presentation</vt:lpstr>
      <vt:lpstr>ABC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2014-06-09T14:01:41Z</dcterms:created>
  <dcterms:modified xsi:type="dcterms:W3CDTF">2014-06-09T14:54:25Z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TC034606169991</vt:lpwstr>
  </property>
</Properties>
</file>