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  <a:srgbClr val="FFE173"/>
    <a:srgbClr val="FFFF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90" autoAdjust="0"/>
  </p:normalViewPr>
  <p:slideViewPr>
    <p:cSldViewPr>
      <p:cViewPr>
        <p:scale>
          <a:sx n="80" d="100"/>
          <a:sy n="80" d="100"/>
        </p:scale>
        <p:origin x="-151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429000"/>
            <a:ext cx="4267200" cy="1066800"/>
          </a:xfrm>
        </p:spPr>
        <p:txBody>
          <a:bodyPr/>
          <a:lstStyle>
            <a:lvl1pPr>
              <a:defRPr sz="48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495800"/>
            <a:ext cx="52578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3F7B7F-F2AF-416C-A6E8-AE28E5A7F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49D15-4646-457E-9D5F-C4BB4FAAB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9184-AB4C-43FF-B63E-E580FA570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E0660-C074-433D-9C30-04765C01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2B7E8-D0A5-4644-944B-6459C3785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9CE3D-19E8-4822-898F-D5097DDBA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CBCE-C3F1-400A-847F-0A0315146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CD583-02D7-4C18-A7E2-EB1D268F6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3AE58-B85D-4E13-848D-5ADA730CC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245BA-F623-4941-ABF2-8C13DEACD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603C4-8C1F-427E-8978-45397A6EF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4E579F-FF0D-420B-9463-DA56FA9B6D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5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– Part 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economics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10200"/>
          </a:xfrm>
        </p:spPr>
        <p:txBody>
          <a:bodyPr/>
          <a:lstStyle/>
          <a:p>
            <a:r>
              <a:rPr lang="en-US" dirty="0" smtClean="0"/>
              <a:t>Medical education, organization, and business practice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need to get in?  </a:t>
            </a:r>
          </a:p>
          <a:p>
            <a:pPr lvl="1"/>
            <a:r>
              <a:rPr lang="en-US" dirty="0" smtClean="0"/>
              <a:t>High GPA</a:t>
            </a:r>
            <a:endParaRPr lang="en-US" dirty="0"/>
          </a:p>
          <a:p>
            <a:pPr lvl="1"/>
            <a:r>
              <a:rPr lang="en-US" dirty="0" smtClean="0"/>
              <a:t>High </a:t>
            </a:r>
            <a:r>
              <a:rPr lang="en-US" dirty="0" err="1" smtClean="0"/>
              <a:t>MCAT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cores</a:t>
            </a:r>
            <a:endParaRPr lang="en-US" dirty="0"/>
          </a:p>
          <a:p>
            <a:pPr lvl="1"/>
            <a:r>
              <a:rPr lang="en-US" dirty="0" smtClean="0"/>
              <a:t>4-year degree</a:t>
            </a:r>
            <a:endParaRPr lang="en-US" dirty="0"/>
          </a:p>
          <a:p>
            <a:pPr lvl="1"/>
            <a:r>
              <a:rPr lang="en-US" dirty="0" smtClean="0"/>
              <a:t>Accredited college</a:t>
            </a:r>
            <a:endParaRPr lang="en-US" dirty="0"/>
          </a:p>
          <a:p>
            <a:pPr lvl="1"/>
            <a:r>
              <a:rPr lang="en-US" dirty="0"/>
              <a:t>In-state or out of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1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64601"/>
              </p:ext>
            </p:extLst>
          </p:nvPr>
        </p:nvGraphicFramePr>
        <p:xfrm>
          <a:off x="533401" y="1397000"/>
          <a:ext cx="7543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524000"/>
                <a:gridCol w="15240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MCG-</a:t>
                      </a:r>
                      <a:r>
                        <a:rPr lang="en-US" dirty="0" err="1" smtClean="0"/>
                        <a:t>GRU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HARVARD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MIDWESTERN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applicants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5,435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Acceptance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~10%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GPA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 GP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22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MCG</a:t>
            </a:r>
          </a:p>
          <a:p>
            <a:pPr lvl="1"/>
            <a:r>
              <a:rPr lang="en-US" sz="2000" dirty="0" smtClean="0"/>
              <a:t>69% science degrees**</a:t>
            </a:r>
          </a:p>
          <a:p>
            <a:pPr lvl="1"/>
            <a:r>
              <a:rPr lang="en-US" sz="2000" dirty="0" smtClean="0"/>
              <a:t>37% women</a:t>
            </a:r>
          </a:p>
          <a:p>
            <a:pPr lvl="1"/>
            <a:r>
              <a:rPr lang="en-US" sz="2000" dirty="0" smtClean="0"/>
              <a:t>95% in-state</a:t>
            </a:r>
          </a:p>
          <a:p>
            <a:r>
              <a:rPr lang="en-US" sz="2400" dirty="0" smtClean="0"/>
              <a:t>Harvard</a:t>
            </a:r>
          </a:p>
          <a:p>
            <a:pPr lvl="1"/>
            <a:r>
              <a:rPr lang="en-US" sz="2000" dirty="0" smtClean="0"/>
              <a:t>9.7% advanced degrees**</a:t>
            </a:r>
          </a:p>
          <a:p>
            <a:pPr lvl="1"/>
            <a:r>
              <a:rPr lang="en-US" sz="2000" dirty="0" smtClean="0"/>
              <a:t>47% women</a:t>
            </a:r>
          </a:p>
          <a:p>
            <a:pPr lvl="1"/>
            <a:r>
              <a:rPr lang="en-US" sz="2000" dirty="0" smtClean="0"/>
              <a:t>18% minority</a:t>
            </a:r>
          </a:p>
          <a:p>
            <a:r>
              <a:rPr lang="en-US" sz="2400" dirty="0" smtClean="0"/>
              <a:t>Midwestern</a:t>
            </a:r>
          </a:p>
          <a:p>
            <a:pPr lvl="1"/>
            <a:r>
              <a:rPr lang="en-US" sz="2000" dirty="0" smtClean="0"/>
              <a:t>33% female</a:t>
            </a:r>
          </a:p>
          <a:p>
            <a:pPr lvl="1"/>
            <a:r>
              <a:rPr lang="en-US" sz="2000" dirty="0" smtClean="0"/>
              <a:t>24 = average 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526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into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= $160 + $32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 = transcripts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 = interview </a:t>
            </a:r>
          </a:p>
          <a:p>
            <a:pPr lvl="1"/>
            <a:r>
              <a:rPr lang="en-US" dirty="0" smtClean="0"/>
              <a:t>Pay/Fit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schools?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141 MD</a:t>
            </a:r>
          </a:p>
          <a:p>
            <a:r>
              <a:rPr lang="en-US" dirty="0" smtClean="0"/>
              <a:t>30 DO </a:t>
            </a:r>
          </a:p>
          <a:p>
            <a:r>
              <a:rPr lang="en-US" dirty="0" smtClean="0"/>
              <a:t>Best schools? </a:t>
            </a:r>
          </a:p>
          <a:p>
            <a:pPr lvl="1"/>
            <a:r>
              <a:rPr lang="en-US" dirty="0" smtClean="0"/>
              <a:t>Harvard University </a:t>
            </a:r>
          </a:p>
          <a:p>
            <a:pPr lvl="1"/>
            <a:r>
              <a:rPr lang="en-US" dirty="0" smtClean="0"/>
              <a:t>Stanford University </a:t>
            </a:r>
          </a:p>
          <a:p>
            <a:pPr lvl="1"/>
            <a:r>
              <a:rPr lang="en-US" dirty="0" smtClean="0"/>
              <a:t>Johns Hopkins University </a:t>
            </a:r>
          </a:p>
          <a:p>
            <a:pPr lvl="1"/>
            <a:r>
              <a:rPr lang="en-US" dirty="0" smtClean="0"/>
              <a:t>U of Cali – San Francisco</a:t>
            </a:r>
          </a:p>
          <a:p>
            <a:pPr lvl="1"/>
            <a:r>
              <a:rPr lang="en-US" dirty="0" smtClean="0"/>
              <a:t>University of Pennsylvania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4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Education/Training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Medical school </a:t>
            </a:r>
          </a:p>
          <a:p>
            <a:pPr lvl="1"/>
            <a:r>
              <a:rPr lang="en-US" sz="2000" dirty="0" smtClean="0"/>
              <a:t>Medical student = 3 years</a:t>
            </a:r>
          </a:p>
          <a:p>
            <a:pPr lvl="1"/>
            <a:r>
              <a:rPr lang="en-US" sz="2000" dirty="0" smtClean="0"/>
              <a:t>Intern = 1 year</a:t>
            </a:r>
          </a:p>
          <a:p>
            <a:r>
              <a:rPr lang="en-US" sz="2400" dirty="0" smtClean="0"/>
              <a:t>Resident (</a:t>
            </a:r>
            <a:r>
              <a:rPr lang="en-US" sz="2400" dirty="0" err="1" smtClean="0"/>
              <a:t>50K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3 years = internal medicine</a:t>
            </a:r>
          </a:p>
          <a:p>
            <a:pPr lvl="1"/>
            <a:r>
              <a:rPr lang="en-US" sz="2000" dirty="0" smtClean="0"/>
              <a:t>5 years = surgery </a:t>
            </a:r>
          </a:p>
          <a:p>
            <a:pPr lvl="1"/>
            <a:r>
              <a:rPr lang="en-US" sz="2000" dirty="0" smtClean="0"/>
              <a:t>8 years = neurosurgery</a:t>
            </a:r>
          </a:p>
          <a:p>
            <a:r>
              <a:rPr lang="en-US" sz="2400" dirty="0" smtClean="0"/>
              <a:t>Fellowship </a:t>
            </a:r>
          </a:p>
          <a:p>
            <a:pPr lvl="1"/>
            <a:r>
              <a:rPr lang="en-US" sz="2000" dirty="0" smtClean="0"/>
              <a:t>1-3 years</a:t>
            </a:r>
          </a:p>
          <a:p>
            <a:r>
              <a:rPr lang="en-US" sz="2400" dirty="0" smtClean="0"/>
              <a:t>Cost of medical school</a:t>
            </a:r>
          </a:p>
          <a:p>
            <a:pPr lvl="1"/>
            <a:r>
              <a:rPr lang="en-US" sz="2000" dirty="0" smtClean="0"/>
              <a:t>Debt = </a:t>
            </a:r>
            <a:r>
              <a:rPr lang="en-US" sz="2000" dirty="0" err="1" smtClean="0"/>
              <a:t>175K</a:t>
            </a:r>
            <a:r>
              <a:rPr lang="en-US" sz="2000" dirty="0" smtClean="0"/>
              <a:t> 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579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your license/certificate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from school </a:t>
            </a:r>
          </a:p>
          <a:p>
            <a:r>
              <a:rPr lang="en-US" dirty="0" smtClean="0"/>
              <a:t>Complete your residency</a:t>
            </a:r>
          </a:p>
          <a:p>
            <a:r>
              <a:rPr lang="en-US" dirty="0" smtClean="0"/>
              <a:t>Get your license</a:t>
            </a:r>
          </a:p>
          <a:p>
            <a:r>
              <a:rPr lang="en-US" dirty="0" smtClean="0"/>
              <a:t>Medical license (state/government)</a:t>
            </a:r>
          </a:p>
          <a:p>
            <a:pPr lvl="1"/>
            <a:r>
              <a:rPr lang="en-US" dirty="0" smtClean="0"/>
              <a:t>Examination = $275</a:t>
            </a:r>
          </a:p>
          <a:p>
            <a:pPr lvl="1"/>
            <a:r>
              <a:rPr lang="en-US" dirty="0" smtClean="0"/>
              <a:t>Transcripts</a:t>
            </a:r>
          </a:p>
          <a:p>
            <a:pPr lvl="1"/>
            <a:r>
              <a:rPr lang="en-US" dirty="0" smtClean="0"/>
              <a:t>Postgraduate training</a:t>
            </a:r>
          </a:p>
          <a:p>
            <a:r>
              <a:rPr lang="en-US" dirty="0" smtClean="0"/>
              <a:t>Board certification </a:t>
            </a:r>
          </a:p>
          <a:p>
            <a:pPr lvl="1"/>
            <a:r>
              <a:rPr lang="en-US" dirty="0" smtClean="0"/>
              <a:t>Examination</a:t>
            </a:r>
          </a:p>
          <a:p>
            <a:pPr lvl="2"/>
            <a:r>
              <a:rPr lang="en-US" dirty="0" smtClean="0"/>
              <a:t>$1,365+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64910"/>
      </p:ext>
    </p:extLst>
  </p:cSld>
  <p:clrMapOvr>
    <a:masterClrMapping/>
  </p:clrMapOvr>
</p:sld>
</file>

<file path=ppt/theme/theme1.xml><?xml version="1.0" encoding="utf-8"?>
<a:theme xmlns:a="http://schemas.openxmlformats.org/drawingml/2006/main" name="TS01033678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BE7B9FC-7302-47D2-8382-0A0BD913D0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TS010336788</Template>
  <TotalTime>79</TotalTime>
  <Words>221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TS010336788</vt:lpstr>
      <vt:lpstr>Chapter 7 – Part 1</vt:lpstr>
      <vt:lpstr>Medical education, organization, and business practice</vt:lpstr>
      <vt:lpstr>Medical Education</vt:lpstr>
      <vt:lpstr>PowerPoint Presentation</vt:lpstr>
      <vt:lpstr>Additional statistics</vt:lpstr>
      <vt:lpstr>Getting into school </vt:lpstr>
      <vt:lpstr>How many schools?  </vt:lpstr>
      <vt:lpstr>Education/Training</vt:lpstr>
      <vt:lpstr>Getting to your license/certificate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Part 1</dc:title>
  <dc:creator>Jocelyn Steward</dc:creator>
  <cp:lastModifiedBy>Jocelyn Steward</cp:lastModifiedBy>
  <cp:revision>6</cp:revision>
  <dcterms:created xsi:type="dcterms:W3CDTF">2014-10-19T02:25:36Z</dcterms:created>
  <dcterms:modified xsi:type="dcterms:W3CDTF">2014-10-19T03:45:12Z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TC103367889990</vt:lpwstr>
  </property>
</Properties>
</file>