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777777"/>
    <a:srgbClr val="FFE173"/>
    <a:srgbClr val="FFFF66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429000"/>
            <a:ext cx="4267200" cy="1066800"/>
          </a:xfrm>
        </p:spPr>
        <p:txBody>
          <a:bodyPr/>
          <a:lstStyle>
            <a:lvl1pPr>
              <a:defRPr sz="48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495800"/>
            <a:ext cx="5257800" cy="685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43F7B7F-F2AF-416C-A6E8-AE28E5A7F2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49D15-4646-457E-9D5F-C4BB4FAABF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E9184-AB4C-43FF-B63E-E580FA570F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E0660-C074-433D-9C30-04765C019E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2B7E8-D0A5-4644-944B-6459C37856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9CE3D-19E8-4822-898F-D5097DDBAE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3CBCE-C3F1-400A-847F-0A03151465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CD583-02D7-4C18-A7E2-EB1D268F6B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3AE58-B85D-4E13-848D-5ADA730CCE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245BA-F623-4941-ABF2-8C13DEACD4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603C4-8C1F-427E-8978-45397A6EF3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4E579F-FF0D-420B-9463-DA56FA9B6D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6">
              <a:lumMod val="5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6699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6699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6699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6699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6699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6699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6699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6699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accent5">
              <a:lumMod val="75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accent5">
              <a:lumMod val="75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accent5">
              <a:lumMod val="75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5">
              <a:lumMod val="75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3366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3366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3366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3366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Chapter 7: Part 2</a:t>
            </a:r>
            <a:endParaRPr lang="en-US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Health Economics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to the modern physician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845293"/>
              </p:ext>
            </p:extLst>
          </p:nvPr>
        </p:nvGraphicFramePr>
        <p:xfrm>
          <a:off x="1524000" y="1397000"/>
          <a:ext cx="6096000" cy="385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 Revolution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2.5M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308 M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physicians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3,500 (0.14%)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850,058 (0.27%)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93% MD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7% 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Formal training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11%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75% US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25% = International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100%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License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r>
                        <a:rPr lang="en-US" baseline="0" dirty="0" smtClean="0"/>
                        <a:t> (all did same)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baseline="0" dirty="0" smtClean="0"/>
                        <a:t>Required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you become a physician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Apprenticeship – most common </a:t>
            </a:r>
          </a:p>
          <a:p>
            <a:r>
              <a:rPr lang="en-US" dirty="0" smtClean="0"/>
              <a:t>School – no </a:t>
            </a:r>
            <a:r>
              <a:rPr lang="en-US" dirty="0" err="1" smtClean="0"/>
              <a:t>hs</a:t>
            </a:r>
            <a:r>
              <a:rPr lang="en-US" dirty="0" smtClean="0"/>
              <a:t> </a:t>
            </a:r>
          </a:p>
          <a:p>
            <a:r>
              <a:rPr lang="en-US" dirty="0" smtClean="0"/>
              <a:t>Say you 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25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were physicians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Heroic medicine</a:t>
            </a:r>
          </a:p>
          <a:p>
            <a:r>
              <a:rPr lang="en-US" dirty="0" smtClean="0"/>
              <a:t>Wasn’t a good career </a:t>
            </a:r>
          </a:p>
          <a:p>
            <a:r>
              <a:rPr lang="en-US" dirty="0" smtClean="0"/>
              <a:t>Based on home remedies &amp; wives' tale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131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you survive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came </a:t>
            </a:r>
            <a:r>
              <a:rPr lang="en-US" dirty="0" smtClean="0">
                <a:sym typeface="Wingdings" panose="05000000000000000000" pitchFamily="2" charset="2"/>
              </a:rPr>
              <a:t> assisted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Environment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02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real advancements in 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Anesthesiology</a:t>
            </a:r>
          </a:p>
          <a:p>
            <a:r>
              <a:rPr lang="en-US" dirty="0" smtClean="0"/>
              <a:t>Antisepsis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Anesthesiology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 is to block pain and cause unconsciousness</a:t>
            </a:r>
          </a:p>
          <a:p>
            <a:pPr lvl="1"/>
            <a:r>
              <a:rPr lang="en-US" dirty="0" smtClean="0"/>
              <a:t>Early forms</a:t>
            </a:r>
          </a:p>
          <a:p>
            <a:pPr lvl="2"/>
            <a:r>
              <a:rPr lang="en-US" dirty="0" smtClean="0"/>
              <a:t>Opiates</a:t>
            </a:r>
          </a:p>
          <a:p>
            <a:pPr lvl="2"/>
            <a:r>
              <a:rPr lang="en-US" dirty="0" smtClean="0"/>
              <a:t>Alcohol</a:t>
            </a:r>
          </a:p>
          <a:p>
            <a:pPr lvl="2"/>
            <a:r>
              <a:rPr lang="en-US" dirty="0" smtClean="0"/>
              <a:t>Nitrous Oxide </a:t>
            </a:r>
          </a:p>
          <a:p>
            <a:pPr lvl="2"/>
            <a:r>
              <a:rPr lang="en-US" dirty="0" smtClean="0"/>
              <a:t>Ether</a:t>
            </a:r>
          </a:p>
          <a:p>
            <a:pPr lvl="1"/>
            <a:r>
              <a:rPr lang="en-US" dirty="0" smtClean="0"/>
              <a:t>First real = Chloroform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061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Antisepsis**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Applied to living tissue to reduce infection </a:t>
            </a:r>
          </a:p>
          <a:p>
            <a:r>
              <a:rPr lang="en-US" dirty="0" smtClean="0"/>
              <a:t>1867 = Joseph Lister</a:t>
            </a:r>
          </a:p>
          <a:p>
            <a:r>
              <a:rPr lang="en-US" dirty="0" smtClean="0"/>
              <a:t>Phenol </a:t>
            </a:r>
          </a:p>
          <a:p>
            <a:r>
              <a:rPr lang="en-US" dirty="0" smtClean="0"/>
              <a:t>Other </a:t>
            </a:r>
          </a:p>
          <a:p>
            <a:pPr lvl="1"/>
            <a:r>
              <a:rPr lang="en-US" dirty="0" smtClean="0"/>
              <a:t>Alcohol </a:t>
            </a:r>
          </a:p>
          <a:p>
            <a:pPr lvl="1"/>
            <a:r>
              <a:rPr lang="en-US" dirty="0" err="1" smtClean="0"/>
              <a:t>H</a:t>
            </a:r>
            <a:r>
              <a:rPr lang="en-US" baseline="-25000" dirty="0" err="1" smtClean="0"/>
              <a:t>2</a:t>
            </a:r>
            <a:r>
              <a:rPr lang="en-US" dirty="0" err="1" smtClean="0"/>
              <a:t>O</a:t>
            </a:r>
            <a:r>
              <a:rPr lang="en-US" baseline="-25000" dirty="0" err="1" smtClean="0"/>
              <a:t>2</a:t>
            </a:r>
            <a:endParaRPr lang="en-US" baseline="-25000" dirty="0" smtClean="0"/>
          </a:p>
          <a:p>
            <a:pPr lvl="1"/>
            <a:r>
              <a:rPr lang="en-US" dirty="0" smtClean="0"/>
              <a:t>Iodine</a:t>
            </a:r>
          </a:p>
          <a:p>
            <a:pPr lvl="1"/>
            <a:r>
              <a:rPr lang="en-US" dirty="0" err="1" smtClean="0"/>
              <a:t>NaCl</a:t>
            </a:r>
            <a:endParaRPr lang="en-US" dirty="0" smtClean="0"/>
          </a:p>
          <a:p>
            <a:pPr lvl="1"/>
            <a:r>
              <a:rPr lang="en-US" dirty="0" err="1" smtClean="0"/>
              <a:t>NaHCO</a:t>
            </a:r>
            <a:r>
              <a:rPr lang="en-US" baseline="-25000" dirty="0" err="1" smtClean="0"/>
              <a:t>3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4104796123"/>
      </p:ext>
    </p:extLst>
  </p:cSld>
  <p:clrMapOvr>
    <a:masterClrMapping/>
  </p:clrMapOvr>
</p:sld>
</file>

<file path=ppt/theme/theme1.xml><?xml version="1.0" encoding="utf-8"?>
<a:theme xmlns:a="http://schemas.openxmlformats.org/drawingml/2006/main" name="TS01033678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BE7B9FC-7302-47D2-8382-0A0BD913D0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TS010336788</Template>
  <TotalTime>39</TotalTime>
  <Words>154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TS010336788</vt:lpstr>
      <vt:lpstr>Chapter 7: Part 2</vt:lpstr>
      <vt:lpstr>Transition to the modern physician</vt:lpstr>
      <vt:lpstr>How did you become a physician</vt:lpstr>
      <vt:lpstr>Who were physicians</vt:lpstr>
      <vt:lpstr>How did you survive</vt:lpstr>
      <vt:lpstr>2 real advancements in medicine</vt:lpstr>
      <vt:lpstr>Anesthesiology</vt:lpstr>
      <vt:lpstr>Antisepsis**</vt:lpstr>
    </vt:vector>
  </TitlesOfParts>
  <Company>Clayton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7: Part 2</dc:title>
  <dc:creator>Jocelyn Steward</dc:creator>
  <cp:lastModifiedBy>Jocelyn Steward</cp:lastModifiedBy>
  <cp:revision>4</cp:revision>
  <dcterms:created xsi:type="dcterms:W3CDTF">2014-10-19T03:34:40Z</dcterms:created>
  <dcterms:modified xsi:type="dcterms:W3CDTF">2014-10-19T04:14:13Z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TC103367889990</vt:lpwstr>
  </property>
</Properties>
</file>