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total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Hospitals</c:v>
                </c:pt>
                <c:pt idx="1">
                  <c:v>Physicians</c:v>
                </c:pt>
                <c:pt idx="2">
                  <c:v>Drugs</c:v>
                </c:pt>
                <c:pt idx="3">
                  <c:v>Admin cost</c:v>
                </c:pt>
                <c:pt idx="4">
                  <c:v>Nursing home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32</c:v>
                </c:pt>
                <c:pt idx="1">
                  <c:v>21</c:v>
                </c:pt>
                <c:pt idx="2">
                  <c:v>10</c:v>
                </c:pt>
                <c:pt idx="3">
                  <c:v>7</c:v>
                </c:pt>
                <c:pt idx="4">
                  <c:v>6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954176"/>
        <c:axId val="87956096"/>
      </c:barChart>
      <c:catAx>
        <c:axId val="87954176"/>
        <c:scaling>
          <c:orientation val="minMax"/>
        </c:scaling>
        <c:delete val="0"/>
        <c:axPos val="b"/>
        <c:majorTickMark val="out"/>
        <c:minorTickMark val="none"/>
        <c:tickLblPos val="nextTo"/>
        <c:crossAx val="87956096"/>
        <c:crosses val="autoZero"/>
        <c:auto val="1"/>
        <c:lblAlgn val="ctr"/>
        <c:lblOffset val="100"/>
        <c:noMultiLvlLbl val="0"/>
      </c:catAx>
      <c:valAx>
        <c:axId val="87956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9541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4312-9AE3-40F4-8891-6A13F2909BBE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48CF6F9-E864-44F2-90FD-38339D767A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4312-9AE3-40F4-8891-6A13F2909BBE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F6F9-E864-44F2-90FD-38339D767A5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48CF6F9-E864-44F2-90FD-38339D767A5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4312-9AE3-40F4-8891-6A13F2909BBE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4312-9AE3-40F4-8891-6A13F2909BBE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48CF6F9-E864-44F2-90FD-38339D767A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4312-9AE3-40F4-8891-6A13F2909BBE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48CF6F9-E864-44F2-90FD-38339D767A5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3CB4312-9AE3-40F4-8891-6A13F2909BBE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F6F9-E864-44F2-90FD-38339D767A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4312-9AE3-40F4-8891-6A13F2909BBE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48CF6F9-E864-44F2-90FD-38339D767A5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4312-9AE3-40F4-8891-6A13F2909BBE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48CF6F9-E864-44F2-90FD-38339D767A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4312-9AE3-40F4-8891-6A13F2909BBE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8CF6F9-E864-44F2-90FD-38339D767A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48CF6F9-E864-44F2-90FD-38339D767A5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4312-9AE3-40F4-8891-6A13F2909BBE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48CF6F9-E864-44F2-90FD-38339D767A5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3CB4312-9AE3-40F4-8891-6A13F2909BBE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3CB4312-9AE3-40F4-8891-6A13F2909BBE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48CF6F9-E864-44F2-90FD-38339D767A5B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Hospitals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Economics - Chapter </a:t>
            </a:r>
            <a:r>
              <a:rPr lang="en-US" b="1" dirty="0" smtClean="0"/>
              <a:t>8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7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2"/>
    </mc:Choice>
    <mc:Fallback xmlns="">
      <p:transition spd="slow" advTm="9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Today’s hospital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organization with sophisticated and expensive equipment to provide scientific cures where middle class patients want to be treated and willing to pay 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9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70"/>
    </mc:Choice>
    <mc:Fallback xmlns="">
      <p:transition spd="slow" advTm="312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Revenue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Philanthropy </a:t>
            </a:r>
            <a:r>
              <a:rPr lang="en-US" dirty="0"/>
              <a:t>&amp; grans</a:t>
            </a:r>
          </a:p>
          <a:p>
            <a:pPr lvl="0"/>
            <a:r>
              <a:rPr lang="en-US" dirty="0" smtClean="0"/>
              <a:t>Global </a:t>
            </a:r>
            <a:r>
              <a:rPr lang="en-US" dirty="0"/>
              <a:t>budgets </a:t>
            </a:r>
          </a:p>
          <a:p>
            <a:pPr lvl="0"/>
            <a:r>
              <a:rPr lang="en-US" dirty="0" smtClean="0"/>
              <a:t>Charges</a:t>
            </a:r>
          </a:p>
          <a:p>
            <a:pPr lvl="0"/>
            <a:r>
              <a:rPr lang="en-US" dirty="0" smtClean="0"/>
              <a:t>Per </a:t>
            </a:r>
            <a:r>
              <a:rPr lang="en-US" dirty="0"/>
              <a:t>diem – per day </a:t>
            </a:r>
          </a:p>
          <a:p>
            <a:pPr lvl="0"/>
            <a:r>
              <a:rPr lang="en-US" dirty="0" smtClean="0"/>
              <a:t>Cost </a:t>
            </a:r>
            <a:r>
              <a:rPr lang="en-US" dirty="0"/>
              <a:t>reimbursement </a:t>
            </a:r>
          </a:p>
          <a:p>
            <a:pPr lvl="0"/>
            <a:r>
              <a:rPr lang="en-US" dirty="0" err="1" smtClean="0"/>
              <a:t>RCCAC</a:t>
            </a:r>
            <a:r>
              <a:rPr lang="en-US" dirty="0" smtClean="0"/>
              <a:t> </a:t>
            </a:r>
            <a:r>
              <a:rPr lang="en-US" dirty="0"/>
              <a:t>– Ratio of cost to charges applied to charges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4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791"/>
    </mc:Choice>
    <mc:Fallback xmlns="">
      <p:transition spd="slow" advTm="380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DRG = Diagnosis related group</a:t>
            </a:r>
            <a:endParaRPr lang="en-US" dirty="0"/>
          </a:p>
          <a:p>
            <a:pPr lvl="0"/>
            <a:r>
              <a:rPr lang="en-US" dirty="0" smtClean="0"/>
              <a:t>How </a:t>
            </a:r>
            <a:r>
              <a:rPr lang="en-US" dirty="0"/>
              <a:t>it works</a:t>
            </a:r>
          </a:p>
          <a:p>
            <a:pPr lvl="1"/>
            <a:r>
              <a:rPr lang="en-US" dirty="0"/>
              <a:t>Fixed price for patient care based on patient’s diagnosis @ discharge</a:t>
            </a:r>
          </a:p>
          <a:p>
            <a:pPr lvl="1"/>
            <a:r>
              <a:rPr lang="en-US" dirty="0"/>
              <a:t>Covers inpatient stay </a:t>
            </a:r>
          </a:p>
          <a:p>
            <a:pPr lvl="1"/>
            <a:r>
              <a:rPr lang="en-US" dirty="0"/>
              <a:t>Set by government based on fair rate versus retrospective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3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932"/>
    </mc:Choice>
    <mc:Fallback xmlns="">
      <p:transition spd="slow" advTm="1229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are hospitals?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/>
              <a:t>Institutions to care for sick</a:t>
            </a:r>
          </a:p>
          <a:p>
            <a:pPr lvl="0"/>
            <a:r>
              <a:rPr lang="en-US" dirty="0"/>
              <a:t>Dominant force in health care</a:t>
            </a:r>
          </a:p>
          <a:p>
            <a:pPr lvl="0"/>
            <a:r>
              <a:rPr lang="en-US" dirty="0"/>
              <a:t>Biggest user of funds 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6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52"/>
    </mc:Choice>
    <mc:Fallback xmlns="">
      <p:transition spd="slow" advTm="308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5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09"/>
    </mc:Choice>
    <mc:Fallback xmlns="">
      <p:transition spd="slow" advTm="18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Being replaced by larger health care system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/>
              <a:t>Largest VA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22 VISN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153 hospitals</a:t>
            </a:r>
          </a:p>
          <a:p>
            <a:pPr lvl="2"/>
            <a:r>
              <a:rPr lang="en-US" dirty="0"/>
              <a:t>What is the oldest war that people are setting VA benefits for? </a:t>
            </a:r>
          </a:p>
          <a:p>
            <a:pPr lvl="3"/>
            <a:r>
              <a:rPr lang="en-US" dirty="0"/>
              <a:t>Civil war (1861-1865)</a:t>
            </a:r>
          </a:p>
          <a:p>
            <a:pPr lvl="3"/>
            <a:r>
              <a:rPr lang="en-US" dirty="0"/>
              <a:t>Spanish-American War (1898)</a:t>
            </a:r>
          </a:p>
          <a:p>
            <a:pPr lvl="3"/>
            <a:r>
              <a:rPr lang="en-US" dirty="0"/>
              <a:t>World War I (1917-1918)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9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496"/>
    </mc:Choice>
    <mc:Fallback xmlns="">
      <p:transition spd="slow" advTm="206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Multiple modes of </a:t>
            </a:r>
            <a:r>
              <a:rPr lang="en-US" dirty="0" smtClean="0"/>
              <a:t>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/>
              <a:t>Inpatient</a:t>
            </a:r>
          </a:p>
          <a:p>
            <a:pPr lvl="1"/>
            <a:r>
              <a:rPr lang="en-US" dirty="0"/>
              <a:t>Ambulatory</a:t>
            </a:r>
          </a:p>
          <a:p>
            <a:pPr lvl="1"/>
            <a:r>
              <a:rPr lang="en-US" dirty="0"/>
              <a:t>Home-health</a:t>
            </a:r>
          </a:p>
          <a:p>
            <a:pPr lvl="1"/>
            <a:r>
              <a:rPr lang="en-US" dirty="0"/>
              <a:t>Nursing home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7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61"/>
    </mc:Choice>
    <mc:Fallback xmlns="">
      <p:transition spd="slow" advTm="532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Historical </a:t>
            </a:r>
            <a:r>
              <a:rPr lang="en-US" b="1" dirty="0" smtClean="0"/>
              <a:t>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/>
              <a:t>Why was there a need for hospitals?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0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164"/>
    </mc:Choice>
    <mc:Fallback xmlns="">
      <p:transition spd="slow" advTm="108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Florence Nightingale – Notes on Hospitals/Nursing – Free </a:t>
            </a:r>
            <a:r>
              <a:rPr lang="en-US" dirty="0" err="1"/>
              <a:t>ebook</a:t>
            </a:r>
            <a:r>
              <a:rPr lang="en-US" dirty="0"/>
              <a:t> – Google</a:t>
            </a:r>
          </a:p>
          <a:p>
            <a:pPr lvl="1"/>
            <a:r>
              <a:rPr lang="en-US" dirty="0"/>
              <a:t>Characteristics that caused worse outcomes</a:t>
            </a:r>
          </a:p>
          <a:p>
            <a:pPr lvl="2"/>
            <a:r>
              <a:rPr lang="en-US" dirty="0"/>
              <a:t>Poor ventilation</a:t>
            </a:r>
          </a:p>
          <a:p>
            <a:pPr lvl="2"/>
            <a:r>
              <a:rPr lang="en-US" dirty="0"/>
              <a:t>Not setting apart infectious disease patients </a:t>
            </a:r>
          </a:p>
          <a:p>
            <a:r>
              <a:rPr lang="en-US" dirty="0"/>
              <a:t>Mortality rate of hospitals = 1861</a:t>
            </a:r>
          </a:p>
          <a:p>
            <a:r>
              <a:rPr lang="en-US" dirty="0"/>
              <a:t>Mortality rate of hospitals = 2012 = Deaths among Patients with Serious Treatable Complications after Surgery = 11%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8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3"/>
    </mc:Choice>
    <mc:Fallback xmlns="">
      <p:transition spd="slow" advTm="12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34985665"/>
              </p:ext>
            </p:extLst>
          </p:nvPr>
        </p:nvGraphicFramePr>
        <p:xfrm>
          <a:off x="1219199" y="1295400"/>
          <a:ext cx="6231256" cy="34885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5628"/>
                <a:gridCol w="3115628"/>
              </a:tblGrid>
              <a:tr h="572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Location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% of mortality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2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Average of all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56.87%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25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London Hospitals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90.84%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02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Large towns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83.16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02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County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39.41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02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Naval and Military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40.13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5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10"/>
    </mc:Choice>
    <mc:Fallback xmlns="">
      <p:transition spd="slow" advTm="52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Hospitals in the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1751 </a:t>
            </a:r>
            <a:r>
              <a:rPr lang="en-US" dirty="0"/>
              <a:t>= Pennsylvania Hospital </a:t>
            </a:r>
          </a:p>
          <a:p>
            <a:r>
              <a:rPr lang="en-US" dirty="0" smtClean="0"/>
              <a:t>1771 </a:t>
            </a:r>
            <a:r>
              <a:rPr lang="en-US" dirty="0"/>
              <a:t>– New York Hospital </a:t>
            </a:r>
          </a:p>
          <a:p>
            <a:r>
              <a:rPr lang="en-US" dirty="0" smtClean="0"/>
              <a:t>1821 </a:t>
            </a:r>
            <a:r>
              <a:rPr lang="en-US" dirty="0"/>
              <a:t>– Massachusetts General Hospital 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1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128"/>
    </mc:Choice>
    <mc:Fallback xmlns="">
      <p:transition spd="slow" advTm="150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86</TotalTime>
  <Words>264</Words>
  <Application>Microsoft Office PowerPoint</Application>
  <PresentationFormat>On-screen Show (4:3)</PresentationFormat>
  <Paragraphs>58</Paragraphs>
  <Slides>12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Civic</vt:lpstr>
      <vt:lpstr>Economics - Chapter 8</vt:lpstr>
      <vt:lpstr>What are hospitals? </vt:lpstr>
      <vt:lpstr>PowerPoint Presentation</vt:lpstr>
      <vt:lpstr>Being replaced by larger health care system </vt:lpstr>
      <vt:lpstr>Multiple modes of care</vt:lpstr>
      <vt:lpstr>Historical perspectives</vt:lpstr>
      <vt:lpstr>Historical cont.</vt:lpstr>
      <vt:lpstr>PowerPoint Presentation</vt:lpstr>
      <vt:lpstr>Hospitals in the US</vt:lpstr>
      <vt:lpstr>Today’s hospital</vt:lpstr>
      <vt:lpstr>Sources of Revenue</vt:lpstr>
      <vt:lpstr>DRG</vt:lpstr>
    </vt:vector>
  </TitlesOfParts>
  <Company>Clayton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- Chapter 8</dc:title>
  <dc:creator>Jocelyn Steward</dc:creator>
  <cp:lastModifiedBy>Jocelyn Steward</cp:lastModifiedBy>
  <cp:revision>5</cp:revision>
  <dcterms:created xsi:type="dcterms:W3CDTF">2014-04-17T20:47:47Z</dcterms:created>
  <dcterms:modified xsi:type="dcterms:W3CDTF">2014-10-19T04:51:46Z</dcterms:modified>
</cp:coreProperties>
</file>