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Sheet1!$A$2:$A$6</c:f>
              <c:strCache>
                <c:ptCount val="5"/>
                <c:pt idx="0">
                  <c:v>S, M, A</c:v>
                </c:pt>
                <c:pt idx="1">
                  <c:v>Production</c:v>
                </c:pt>
                <c:pt idx="2">
                  <c:v>Income</c:v>
                </c:pt>
                <c:pt idx="3">
                  <c:v>R&amp;D</c:v>
                </c:pt>
                <c:pt idx="4">
                  <c:v>Taxes 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0.31</c:v>
                </c:pt>
                <c:pt idx="1">
                  <c:v>0.3</c:v>
                </c:pt>
                <c:pt idx="2">
                  <c:v>0.2</c:v>
                </c:pt>
                <c:pt idx="3">
                  <c:v>0.13</c:v>
                </c:pt>
                <c:pt idx="4">
                  <c:v>0.06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8E0B3F-0901-48D6-9A6D-B3DCA4A70718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A7779C-99B7-436F-A1DF-7CF6FF8FA8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219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A7779C-99B7-436F-A1DF-7CF6FF8FA8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4118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657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03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875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768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340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07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173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705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43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84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627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67CA9-2287-42D5-AE00-5AD9559B6552}" type="datetimeFigureOut">
              <a:rPr lang="en-US" smtClean="0"/>
              <a:t>11/8/2014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307B80-9973-42B3-AB12-A73AF5DC0C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931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2.png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Pharmaceuticals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11 </a:t>
            </a:r>
          </a:p>
          <a:p>
            <a:r>
              <a:rPr lang="en-US" dirty="0" smtClean="0"/>
              <a:t>Part 1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804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58"/>
    </mc:Choice>
    <mc:Fallback xmlns="">
      <p:transition spd="slow" advTm="162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they do with the $$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605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31"/>
    </mc:Choice>
    <mc:Fallback xmlns="">
      <p:transition spd="slow" advTm="16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Things of note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Notice </a:t>
            </a:r>
            <a:r>
              <a:rPr lang="en-US" dirty="0"/>
              <a:t>how small taxes are = how much do you pay in taxes</a:t>
            </a:r>
          </a:p>
          <a:p>
            <a:pPr lvl="0"/>
            <a:r>
              <a:rPr lang="en-US" dirty="0"/>
              <a:t>R&amp; D = Research and Development</a:t>
            </a:r>
          </a:p>
          <a:p>
            <a:pPr lvl="0"/>
            <a:r>
              <a:rPr lang="en-US" dirty="0"/>
              <a:t>Manufacturing </a:t>
            </a:r>
          </a:p>
          <a:p>
            <a:pPr lvl="1"/>
            <a:r>
              <a:rPr lang="en-US" dirty="0"/>
              <a:t>Drugs are made in small batches  </a:t>
            </a:r>
          </a:p>
          <a:p>
            <a:pPr lvl="2"/>
            <a:r>
              <a:rPr lang="en-US" dirty="0"/>
              <a:t>Stuff goes wrong </a:t>
            </a:r>
          </a:p>
          <a:p>
            <a:pPr lvl="3"/>
            <a:r>
              <a:rPr lang="en-US" dirty="0"/>
              <a:t>Example:  </a:t>
            </a:r>
            <a:r>
              <a:rPr lang="en-US" dirty="0" smtClean="0"/>
              <a:t>Tylenol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202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1334"/>
    </mc:Choice>
    <mc:Fallback xmlns="">
      <p:transition spd="slow" advTm="25133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Advertising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Detailing  </a:t>
            </a:r>
            <a:r>
              <a:rPr lang="en-US" dirty="0"/>
              <a:t>- typical pharmaceutical selling </a:t>
            </a:r>
          </a:p>
          <a:p>
            <a:pPr lvl="1"/>
            <a:r>
              <a:rPr lang="en-US" dirty="0"/>
              <a:t>DTC</a:t>
            </a:r>
          </a:p>
          <a:p>
            <a:pPr lvl="1"/>
            <a:r>
              <a:rPr lang="en-US" dirty="0"/>
              <a:t>Sampling</a:t>
            </a:r>
          </a:p>
          <a:p>
            <a:pPr lvl="1"/>
            <a:r>
              <a:rPr lang="en-US" dirty="0"/>
              <a:t>Journal advertising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299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333"/>
    </mc:Choice>
    <mc:Fallback xmlns="">
      <p:transition spd="slow" advTm="8033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What makes Rx different from other medical care</a:t>
            </a:r>
            <a:r>
              <a:rPr lang="en-US" b="1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dirty="0" smtClean="0"/>
              <a:t>The </a:t>
            </a:r>
            <a:r>
              <a:rPr lang="en-US" dirty="0"/>
              <a:t>cost structure (large sunk costs for R&amp;D &amp; marketing), then almost </a:t>
            </a:r>
            <a:r>
              <a:rPr lang="en-US" dirty="0" smtClean="0"/>
              <a:t>zero </a:t>
            </a:r>
            <a:r>
              <a:rPr lang="en-US" dirty="0"/>
              <a:t>variable cost per pill no matter how high the price</a:t>
            </a:r>
          </a:p>
          <a:p>
            <a:pPr lvl="1"/>
            <a:r>
              <a:rPr lang="en-US" dirty="0"/>
              <a:t>Sunk cost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retrospective costs already been incurred and cannot be recovered</a:t>
            </a:r>
          </a:p>
          <a:p>
            <a:pPr lvl="1"/>
            <a:r>
              <a:rPr lang="en-US" dirty="0"/>
              <a:t>Zero variable cost – a cost which fluctuates directly with the change in output</a:t>
            </a:r>
          </a:p>
          <a:p>
            <a:pPr lvl="2"/>
            <a:r>
              <a:rPr lang="en-US" dirty="0"/>
              <a:t>Cost may be 100/200; but patient pays 20/20</a:t>
            </a:r>
          </a:p>
          <a:p>
            <a:pPr lvl="0"/>
            <a:r>
              <a:rPr lang="en-US" dirty="0"/>
              <a:t>Pharmaceuticals</a:t>
            </a:r>
          </a:p>
          <a:p>
            <a:pPr lvl="1"/>
            <a:r>
              <a:rPr lang="en-US" dirty="0"/>
              <a:t>Easily packaged, stores, and shipped overseas </a:t>
            </a:r>
            <a:r>
              <a:rPr lang="en-US" dirty="0">
                <a:sym typeface="Wingdings"/>
              </a:rPr>
              <a:t></a:t>
            </a:r>
            <a:r>
              <a:rPr lang="en-US" dirty="0"/>
              <a:t> International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478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340"/>
    </mc:Choice>
    <mc:Fallback xmlns="">
      <p:transition spd="slow" advTm="1593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Pharmaceutical </a:t>
            </a:r>
            <a:r>
              <a:rPr lang="en-US" b="1" dirty="0" smtClean="0"/>
              <a:t>revenue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lvl="0"/>
            <a:r>
              <a:rPr lang="en-US" dirty="0" smtClean="0"/>
              <a:t>Sources </a:t>
            </a:r>
            <a:r>
              <a:rPr lang="en-US" dirty="0"/>
              <a:t>of financing = Table 11.1</a:t>
            </a:r>
          </a:p>
          <a:p>
            <a:pPr lvl="1"/>
            <a:r>
              <a:rPr lang="en-US" dirty="0"/>
              <a:t>Average = $825 </a:t>
            </a:r>
          </a:p>
          <a:p>
            <a:pPr lvl="2"/>
            <a:r>
              <a:rPr lang="en-US" dirty="0"/>
              <a:t>Private I = 39%</a:t>
            </a:r>
          </a:p>
          <a:p>
            <a:pPr lvl="2"/>
            <a:r>
              <a:rPr lang="en-US" dirty="0"/>
              <a:t>Medicare = 27%</a:t>
            </a:r>
          </a:p>
          <a:p>
            <a:pPr lvl="2"/>
            <a:r>
              <a:rPr lang="en-US" dirty="0"/>
              <a:t>OOP = 16%</a:t>
            </a:r>
          </a:p>
          <a:p>
            <a:pPr lvl="2"/>
            <a:r>
              <a:rPr lang="en-US" dirty="0"/>
              <a:t>Medicaid = 12%</a:t>
            </a:r>
          </a:p>
          <a:p>
            <a:pPr lvl="2"/>
            <a:r>
              <a:rPr lang="en-US" dirty="0"/>
              <a:t>Other public programs = 6%</a:t>
            </a:r>
          </a:p>
          <a:p>
            <a:pPr lvl="0"/>
            <a:r>
              <a:rPr lang="en-US" dirty="0"/>
              <a:t>Brand name vs. Generic (cheaper) </a:t>
            </a:r>
          </a:p>
          <a:p>
            <a:pPr lvl="1"/>
            <a:r>
              <a:rPr lang="en-US" dirty="0"/>
              <a:t>same active ingredient</a:t>
            </a:r>
          </a:p>
          <a:p>
            <a:pPr lvl="1"/>
            <a:r>
              <a:rPr lang="en-US" dirty="0"/>
              <a:t>patent period</a:t>
            </a:r>
          </a:p>
          <a:p>
            <a:pPr lvl="0"/>
            <a:r>
              <a:rPr lang="en-US" dirty="0"/>
              <a:t>Retail Pricing</a:t>
            </a:r>
          </a:p>
          <a:p>
            <a:pPr lvl="1"/>
            <a:r>
              <a:rPr lang="en-US" dirty="0"/>
              <a:t>Average = 70</a:t>
            </a:r>
          </a:p>
          <a:p>
            <a:pPr lvl="1"/>
            <a:r>
              <a:rPr lang="en-US" dirty="0"/>
              <a:t>Brand name = 120</a:t>
            </a:r>
          </a:p>
          <a:p>
            <a:pPr lvl="1"/>
            <a:r>
              <a:rPr lang="en-US" dirty="0"/>
              <a:t>Generic = 35</a:t>
            </a:r>
          </a:p>
          <a:p>
            <a:pPr lvl="0"/>
            <a:r>
              <a:rPr lang="en-US" dirty="0"/>
              <a:t>1970</a:t>
            </a:r>
          </a:p>
          <a:p>
            <a:pPr lvl="1"/>
            <a:r>
              <a:rPr lang="en-US" dirty="0"/>
              <a:t>82% of Rx – Out of pocket</a:t>
            </a:r>
          </a:p>
          <a:p>
            <a:pPr lvl="2"/>
            <a:r>
              <a:rPr lang="en-US" dirty="0"/>
              <a:t>Major medical = submit bill </a:t>
            </a:r>
          </a:p>
          <a:p>
            <a:pPr lvl="2"/>
            <a:r>
              <a:rPr lang="en-US" dirty="0"/>
              <a:t>Gov’t programs</a:t>
            </a:r>
          </a:p>
          <a:p>
            <a:pPr lvl="0"/>
            <a:r>
              <a:rPr lang="en-US" dirty="0"/>
              <a:t>2010</a:t>
            </a:r>
          </a:p>
          <a:p>
            <a:pPr lvl="1"/>
            <a:r>
              <a:rPr lang="en-US" dirty="0"/>
              <a:t>19% of Rx – OOP</a:t>
            </a:r>
          </a:p>
          <a:p>
            <a:pPr lvl="1"/>
            <a:r>
              <a:rPr lang="en-US" dirty="0"/>
              <a:t>Shift to I</a:t>
            </a:r>
          </a:p>
          <a:p>
            <a:pPr lvl="1"/>
            <a:r>
              <a:rPr lang="en-US" dirty="0"/>
              <a:t>Provide drug card – PBM (pharmacy benefit manager) takes care of all claims, etc.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96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1110"/>
    </mc:Choice>
    <mc:Fallback xmlns="">
      <p:transition spd="slow" advTm="1411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How does it work?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en-US" dirty="0" smtClean="0"/>
              <a:t>Insurance </a:t>
            </a:r>
            <a:endParaRPr lang="en-US" dirty="0"/>
          </a:p>
          <a:p>
            <a:pPr lvl="1"/>
            <a:r>
              <a:rPr lang="en-US" dirty="0"/>
              <a:t>Co-pays = $11 generic; $25-45 (brand) </a:t>
            </a:r>
          </a:p>
          <a:p>
            <a:pPr lvl="1"/>
            <a:r>
              <a:rPr lang="en-US" dirty="0"/>
              <a:t>Coinsurance %</a:t>
            </a:r>
          </a:p>
          <a:p>
            <a:pPr lvl="1"/>
            <a:r>
              <a:rPr lang="en-US" dirty="0"/>
              <a:t>Reimbursement later</a:t>
            </a:r>
          </a:p>
          <a:p>
            <a:pPr lvl="0"/>
            <a:r>
              <a:rPr lang="en-US" dirty="0"/>
              <a:t>PBM</a:t>
            </a:r>
          </a:p>
          <a:p>
            <a:pPr lvl="1"/>
            <a:r>
              <a:rPr lang="en-US" dirty="0"/>
              <a:t>Set a formulary list</a:t>
            </a:r>
          </a:p>
          <a:p>
            <a:pPr lvl="1"/>
            <a:r>
              <a:rPr lang="en-US" dirty="0"/>
              <a:t>Set different copayments</a:t>
            </a:r>
          </a:p>
          <a:p>
            <a:pPr lvl="1"/>
            <a:r>
              <a:rPr lang="en-US" dirty="0"/>
              <a:t>Call dr. or call patients</a:t>
            </a:r>
          </a:p>
          <a:p>
            <a:pPr lvl="0"/>
            <a:r>
              <a:rPr lang="en-US" dirty="0"/>
              <a:t>In-patient</a:t>
            </a:r>
          </a:p>
          <a:p>
            <a:pPr lvl="1"/>
            <a:r>
              <a:rPr lang="en-US" dirty="0"/>
              <a:t>Dr. – hospital pharmacy – filled- admin nurse – drug cost </a:t>
            </a:r>
          </a:p>
          <a:p>
            <a:pPr lvl="1"/>
            <a:r>
              <a:rPr lang="en-US" dirty="0"/>
              <a:t>Paid differently</a:t>
            </a:r>
          </a:p>
          <a:p>
            <a:pPr lvl="2"/>
            <a:r>
              <a:rPr lang="en-US" dirty="0"/>
              <a:t>Depends on how hospital is reimbursed</a:t>
            </a:r>
          </a:p>
          <a:p>
            <a:pPr lvl="3"/>
            <a:r>
              <a:rPr lang="en-US" dirty="0"/>
              <a:t>Medicare – flat, fixed payment (drug usage is determined in it) </a:t>
            </a:r>
          </a:p>
          <a:p>
            <a:pPr lvl="4"/>
            <a:r>
              <a:rPr lang="en-US" dirty="0"/>
              <a:t>Not tied into it, so its economically not to give then the drug</a:t>
            </a:r>
          </a:p>
          <a:p>
            <a:pPr lvl="3"/>
            <a:r>
              <a:rPr lang="en-US" dirty="0"/>
              <a:t>If hospital is paid on charges – will they receive full reimbursement</a:t>
            </a:r>
          </a:p>
          <a:p>
            <a:pPr lvl="4"/>
            <a:r>
              <a:rPr lang="en-US" dirty="0"/>
              <a:t>Hospitals keep own formulary – dr. can prescribe from 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32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69850"/>
    </mc:Choice>
    <mc:Fallback xmlns="">
      <p:transition spd="slow" advTm="2698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Players in pharmaceuticals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en-US" dirty="0" smtClean="0"/>
              <a:t>Retail </a:t>
            </a:r>
            <a:r>
              <a:rPr lang="en-US" dirty="0"/>
              <a:t>pharmacy &amp; local pharmacy (3 largest = CVS, Walgreen, Rite-AID) </a:t>
            </a:r>
          </a:p>
          <a:p>
            <a:pPr lvl="1"/>
            <a:r>
              <a:rPr lang="en-US" dirty="0"/>
              <a:t>N = 55K</a:t>
            </a:r>
          </a:p>
          <a:p>
            <a:pPr lvl="0"/>
            <a:r>
              <a:rPr lang="en-US" dirty="0" smtClean="0"/>
              <a:t>Wholesales</a:t>
            </a:r>
            <a:endParaRPr lang="en-US" dirty="0"/>
          </a:p>
          <a:p>
            <a:pPr lvl="1"/>
            <a:r>
              <a:rPr lang="en-US" dirty="0"/>
              <a:t>McKesson, Cardinal, </a:t>
            </a:r>
            <a:r>
              <a:rPr lang="en-US" dirty="0" err="1"/>
              <a:t>Amerisource</a:t>
            </a:r>
            <a:r>
              <a:rPr lang="en-US" dirty="0"/>
              <a:t> Bergin (80% market) </a:t>
            </a:r>
          </a:p>
          <a:p>
            <a:pPr lvl="1"/>
            <a:r>
              <a:rPr lang="en-US" dirty="0"/>
              <a:t>Move (buy &amp; sell drugs</a:t>
            </a:r>
            <a:r>
              <a:rPr lang="en-US" dirty="0" smtClean="0"/>
              <a:t>)</a:t>
            </a:r>
          </a:p>
          <a:p>
            <a:r>
              <a:rPr lang="en-US" dirty="0" smtClean="0"/>
              <a:t>Pharmaceuticals</a:t>
            </a:r>
          </a:p>
          <a:p>
            <a:pPr lvl="1"/>
            <a:r>
              <a:rPr lang="en-US" dirty="0" smtClean="0"/>
              <a:t>Pfizer</a:t>
            </a:r>
          </a:p>
          <a:p>
            <a:pPr lvl="1"/>
            <a:r>
              <a:rPr lang="en-US" dirty="0" smtClean="0"/>
              <a:t>Johnson &amp; Johnson </a:t>
            </a:r>
            <a:endParaRPr lang="en-US" dirty="0"/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04238" y="6218238"/>
            <a:ext cx="487362" cy="48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8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7073"/>
    </mc:Choice>
    <mc:Fallback xmlns="">
      <p:transition spd="slow" advTm="87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395</Words>
  <Application>Microsoft Office PowerPoint</Application>
  <PresentationFormat>On-screen Show (4:3)</PresentationFormat>
  <Paragraphs>74</Paragraphs>
  <Slides>8</Slides>
  <Notes>1</Notes>
  <HiddenSlides>0</HiddenSlides>
  <MMClips>8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Pharmaceuticals</vt:lpstr>
      <vt:lpstr>What do they do with the $$</vt:lpstr>
      <vt:lpstr>Things of note</vt:lpstr>
      <vt:lpstr>Advertising </vt:lpstr>
      <vt:lpstr>What makes Rx different from other medical care?</vt:lpstr>
      <vt:lpstr>Pharmaceutical revenue</vt:lpstr>
      <vt:lpstr>How does it work? </vt:lpstr>
      <vt:lpstr>Players in pharmaceuticals</vt:lpstr>
    </vt:vector>
  </TitlesOfParts>
  <Company>Clayton State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Pharmaceuticals</dc:title>
  <dc:creator>Jocelyn Steward</dc:creator>
  <cp:lastModifiedBy>Jocelyn Steward</cp:lastModifiedBy>
  <cp:revision>7</cp:revision>
  <dcterms:created xsi:type="dcterms:W3CDTF">2014-04-17T20:52:22Z</dcterms:created>
  <dcterms:modified xsi:type="dcterms:W3CDTF">2014-11-09T03:32:29Z</dcterms:modified>
</cp:coreProperties>
</file>