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02" r:id="rId3"/>
    <p:sldId id="273" r:id="rId4"/>
    <p:sldId id="267" r:id="rId5"/>
    <p:sldId id="303" r:id="rId6"/>
    <p:sldId id="285" r:id="rId7"/>
    <p:sldId id="257" r:id="rId8"/>
    <p:sldId id="259" r:id="rId9"/>
    <p:sldId id="260" r:id="rId10"/>
    <p:sldId id="261" r:id="rId11"/>
    <p:sldId id="287" r:id="rId12"/>
    <p:sldId id="311" r:id="rId13"/>
    <p:sldId id="265" r:id="rId14"/>
    <p:sldId id="292" r:id="rId15"/>
    <p:sldId id="312" r:id="rId16"/>
    <p:sldId id="263" r:id="rId17"/>
    <p:sldId id="264" r:id="rId18"/>
    <p:sldId id="266" r:id="rId19"/>
    <p:sldId id="275" r:id="rId20"/>
    <p:sldId id="305" r:id="rId21"/>
    <p:sldId id="297" r:id="rId22"/>
    <p:sldId id="306" r:id="rId23"/>
    <p:sldId id="308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56" autoAdjust="0"/>
    <p:restoredTop sz="83755" autoAdjust="0"/>
  </p:normalViewPr>
  <p:slideViewPr>
    <p:cSldViewPr>
      <p:cViewPr>
        <p:scale>
          <a:sx n="70" d="100"/>
          <a:sy n="70" d="100"/>
        </p:scale>
        <p:origin x="-1824" y="-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5310A-CAC8-44CC-B020-95FD529037A7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9BEE6-196D-4C1D-90A2-0CB6D353F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46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9BEE6-196D-4C1D-90A2-0CB6D353F0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9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96DC7A-CCEC-424E-A24B-CB60D1CDB78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AF5DA0-8AAE-4D2D-9754-63595552B374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DC7A-CCEC-424E-A24B-CB60D1CDB78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5DA0-8AAE-4D2D-9754-63595552B37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DC7A-CCEC-424E-A24B-CB60D1CDB78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5DA0-8AAE-4D2D-9754-63595552B374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DC7A-CCEC-424E-A24B-CB60D1CDB78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5DA0-8AAE-4D2D-9754-63595552B3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DC7A-CCEC-424E-A24B-CB60D1CDB78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5DA0-8AAE-4D2D-9754-63595552B37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DC7A-CCEC-424E-A24B-CB60D1CDB78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5DA0-8AAE-4D2D-9754-63595552B37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DC7A-CCEC-424E-A24B-CB60D1CDB78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5DA0-8AAE-4D2D-9754-63595552B37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DC7A-CCEC-424E-A24B-CB60D1CDB78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5DA0-8AAE-4D2D-9754-63595552B37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DC7A-CCEC-424E-A24B-CB60D1CDB78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5DA0-8AAE-4D2D-9754-63595552B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DC7A-CCEC-424E-A24B-CB60D1CDB78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5DA0-8AAE-4D2D-9754-63595552B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DC7A-CCEC-424E-A24B-CB60D1CDB78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5DA0-8AAE-4D2D-9754-63595552B3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296DC7A-CCEC-424E-A24B-CB60D1CDB78A}" type="datetimeFigureOut">
              <a:rPr lang="en-US" smtClean="0"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1AF5DA0-8AAE-4D2D-9754-63595552B3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4.pn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6" Type="http://schemas.openxmlformats.org/officeDocument/2006/relationships/hyperlink" Target="http://www.uab.edu/news/reporter/clinical-trials" TargetMode="External"/><Relationship Id="rId5" Type="http://schemas.openxmlformats.org/officeDocument/2006/relationships/hyperlink" Target="https://www.researchmatch.org/" TargetMode="External"/><Relationship Id="rId4" Type="http://schemas.openxmlformats.org/officeDocument/2006/relationships/hyperlink" Target="http://www.clinicaltrials.gov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4.pn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11: Pharmaceuticals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69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21"/>
    </mc:Choice>
    <mc:Fallback>
      <p:transition spd="slow" advTm="5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Discovery of streptomycin</a:t>
            </a:r>
          </a:p>
          <a:p>
            <a:r>
              <a:rPr lang="en-US" dirty="0" smtClean="0"/>
              <a:t>US patent office said that chemical modifications made to streptomycin created a new product</a:t>
            </a:r>
          </a:p>
          <a:p>
            <a:r>
              <a:rPr lang="en-US" dirty="0" smtClean="0"/>
              <a:t>Process is patented</a:t>
            </a:r>
          </a:p>
          <a:p>
            <a:r>
              <a:rPr lang="en-US" dirty="0" smtClean="0"/>
              <a:t>Instead of licensing patents to competitors, pharmaceutical firms began to exercise patent rights to control production, distribution, and price </a:t>
            </a:r>
          </a:p>
          <a:p>
            <a:r>
              <a:rPr lang="en-US" dirty="0" smtClean="0"/>
              <a:t>Result:  </a:t>
            </a:r>
          </a:p>
          <a:p>
            <a:pPr lvl="1"/>
            <a:r>
              <a:rPr lang="en-US" dirty="0" smtClean="0"/>
              <a:t>Modern style of R&amp;D</a:t>
            </a:r>
          </a:p>
          <a:p>
            <a:pPr lvl="1"/>
            <a:r>
              <a:rPr lang="en-US" dirty="0" smtClean="0"/>
              <a:t>Use of patents to maintain price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1940 key changes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65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728"/>
    </mc:Choice>
    <mc:Fallback>
      <p:transition spd="slow" advTm="69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057401"/>
            <a:ext cx="7745505" cy="40687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Thalidomide was developed by German pharmaceutical company by Heinrich </a:t>
            </a:r>
            <a:r>
              <a:rPr lang="en-US" dirty="0" err="1" smtClean="0"/>
              <a:t>Mückter</a:t>
            </a:r>
            <a:r>
              <a:rPr lang="en-US" dirty="0" smtClean="0"/>
              <a:t>, a former Nazi Party member</a:t>
            </a:r>
          </a:p>
          <a:p>
            <a:r>
              <a:rPr lang="en-US" dirty="0" smtClean="0"/>
              <a:t>Thalidomide</a:t>
            </a:r>
          </a:p>
          <a:p>
            <a:pPr lvl="1"/>
            <a:r>
              <a:rPr lang="en-US" dirty="0" smtClean="0"/>
              <a:t>Tranquilizer and painkiller</a:t>
            </a:r>
          </a:p>
          <a:p>
            <a:pPr lvl="1"/>
            <a:r>
              <a:rPr lang="en-US" dirty="0" smtClean="0"/>
              <a:t>Insomnia, coughs, colds, and headaches</a:t>
            </a:r>
          </a:p>
          <a:p>
            <a:pPr lvl="1"/>
            <a:r>
              <a:rPr lang="en-US" dirty="0" smtClean="0"/>
              <a:t>Morning sickness</a:t>
            </a:r>
            <a:endParaRPr lang="en-US" dirty="0"/>
          </a:p>
          <a:p>
            <a:pPr lvl="2"/>
            <a:r>
              <a:rPr lang="en-US" dirty="0" smtClean="0"/>
              <a:t>Drug wouldn’t pass through placental barrier</a:t>
            </a:r>
          </a:p>
          <a:p>
            <a:r>
              <a:rPr lang="en-US" dirty="0" smtClean="0"/>
              <a:t>In </a:t>
            </a:r>
            <a:r>
              <a:rPr lang="en-US" dirty="0"/>
              <a:t>the late 1950s and early 1960s, more than 10,000 children in 46 countries were born </a:t>
            </a:r>
            <a:r>
              <a:rPr lang="en-US" dirty="0" smtClean="0"/>
              <a:t>with deformities due to </a:t>
            </a:r>
            <a:r>
              <a:rPr lang="en-US" dirty="0"/>
              <a:t> </a:t>
            </a:r>
            <a:r>
              <a:rPr lang="en-US" dirty="0" smtClean="0"/>
              <a:t>thalidomide use.</a:t>
            </a:r>
            <a:endParaRPr lang="en-US" baseline="30000" dirty="0"/>
          </a:p>
          <a:p>
            <a:r>
              <a:rPr lang="en-US" dirty="0" smtClean="0"/>
              <a:t>The FDA never </a:t>
            </a:r>
            <a:r>
              <a:rPr lang="en-US" dirty="0"/>
              <a:t>licensed thalidomide for general use; some of the birth defects caused by thalidomide in the United States were results of the drug being obtained from other countries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However</a:t>
            </a:r>
            <a:r>
              <a:rPr lang="en-US" dirty="0"/>
              <a:t>, samples had been distributed to a number of physicians as part of </a:t>
            </a:r>
            <a:r>
              <a:rPr lang="en-US" dirty="0" smtClean="0"/>
              <a:t>a clinical trial, in which 20,000 </a:t>
            </a:r>
            <a:r>
              <a:rPr lang="en-US" dirty="0"/>
              <a:t>patients in the United States received thalidomide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1957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11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8804"/>
    </mc:Choice>
    <mc:Fallback>
      <p:transition spd="slow" advTm="1388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chm.bris.ac.uk/motm/thalidomide/first_p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6" y="228600"/>
            <a:ext cx="333375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.thesun.co.uk/multimedia/archive/01576/freddie-astbury-ma_1576349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43200"/>
            <a:ext cx="590550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english-online.at/health_medicine/thalidomide/thaidomide-bab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mg.dailymail.co.uk/i/pix/2008/04_04/023LouiseMedus1_468x39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"/>
            <a:ext cx="2819400" cy="234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0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283"/>
    </mc:Choice>
    <mc:Fallback>
      <p:transition spd="slow" advTm="51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0485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Drug Price Competition and Patent Term Restoration Act AKA “Hatch-Waxman Act" established the modern system of generic drugs </a:t>
            </a:r>
            <a:endParaRPr lang="en-US" dirty="0" smtClean="0"/>
          </a:p>
          <a:p>
            <a:r>
              <a:rPr lang="en-US" dirty="0" smtClean="0"/>
              <a:t>When </a:t>
            </a:r>
            <a:r>
              <a:rPr lang="en-US" dirty="0"/>
              <a:t>a pharmaceutical company first markets a drug, it is usually </a:t>
            </a:r>
            <a:r>
              <a:rPr lang="en-US" dirty="0" smtClean="0"/>
              <a:t>under patent that, until it expires, allows only the pharmaceutical company that </a:t>
            </a:r>
            <a:r>
              <a:rPr lang="en-US" dirty="0"/>
              <a:t>developed the drug (or its licensees) to sell it. </a:t>
            </a:r>
            <a:endParaRPr lang="en-US" dirty="0" smtClean="0"/>
          </a:p>
          <a:p>
            <a:r>
              <a:rPr lang="en-US" dirty="0" smtClean="0"/>
              <a:t>Generic </a:t>
            </a:r>
            <a:r>
              <a:rPr lang="en-US" dirty="0"/>
              <a:t>drugs can be produced without patent infringement for drugs where</a:t>
            </a:r>
            <a:r>
              <a:rPr lang="en-US" dirty="0" smtClean="0"/>
              <a:t>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patent has </a:t>
            </a:r>
            <a:r>
              <a:rPr lang="en-US" dirty="0" smtClean="0"/>
              <a:t>expired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the generic company certifies the brand company's patents are either invalid, unenforceable or will not be infringed</a:t>
            </a:r>
            <a:r>
              <a:rPr lang="en-US" dirty="0" smtClean="0"/>
              <a:t>,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for </a:t>
            </a:r>
            <a:r>
              <a:rPr lang="en-US" dirty="0"/>
              <a:t>drugs which have never held patents, or 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 </a:t>
            </a:r>
            <a:r>
              <a:rPr lang="en-US" dirty="0"/>
              <a:t>countries where the drug does not have current patent protection. </a:t>
            </a:r>
            <a:endParaRPr lang="en-US" dirty="0" smtClean="0"/>
          </a:p>
          <a:p>
            <a:r>
              <a:rPr lang="en-US" dirty="0" smtClean="0"/>
              <a:t>Patent </a:t>
            </a:r>
            <a:r>
              <a:rPr lang="en-US" dirty="0"/>
              <a:t>lifetime differs from country to country; typically an expired patent cannot be renewed.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the U.S., patent extensions may be granted if changes are made; </a:t>
            </a:r>
            <a:endParaRPr lang="en-US" dirty="0" smtClean="0"/>
          </a:p>
          <a:p>
            <a:pPr lvl="2"/>
            <a:r>
              <a:rPr lang="en-US" dirty="0" smtClean="0"/>
              <a:t>Change to shape and color 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new version of the drug with significant changes to the compound could be patented, but this requires new clinical trials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In addition, a patent on a changed compound does not prevent sales of the generic versions of the original drug unless regulators take the original drug off the </a:t>
            </a:r>
            <a:r>
              <a:rPr lang="en-US" dirty="0" smtClean="0"/>
              <a:t>market</a:t>
            </a:r>
            <a:endParaRPr lang="en-US" dirty="0"/>
          </a:p>
          <a:p>
            <a:r>
              <a:rPr lang="en-US" dirty="0"/>
              <a:t>This allows the company to recoup the cost of developing that particular drug</a:t>
            </a:r>
            <a:r>
              <a:rPr lang="en-US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1984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6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831"/>
    </mc:Choice>
    <mc:Fallback>
      <p:transition spd="slow" advTm="1238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primary being the robust generic drug industry that only began to </a:t>
            </a:r>
            <a:r>
              <a:rPr lang="en-US" dirty="0" smtClean="0"/>
              <a:t>flourish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of the Act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3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56"/>
    </mc:Choice>
    <mc:Fallback>
      <p:transition spd="slow" advTm="20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major assumption within the Hatch-Waxman Act concerns the sameness of a generic drug to the pioneer. </a:t>
            </a:r>
          </a:p>
          <a:p>
            <a:pPr lvl="1"/>
            <a:r>
              <a:rPr lang="en-US" dirty="0"/>
              <a:t>Currently the FDA’s method of determining similarity between drugs is through a comparison of the bioavailability, the amount of active ingredient in the blood over a period of time. </a:t>
            </a:r>
          </a:p>
          <a:p>
            <a:pPr lvl="1"/>
            <a:r>
              <a:rPr lang="en-US" dirty="0"/>
              <a:t>The FDA holds that if the proposed generic comes within plus-or-minus twenty percent of the bioavailability of the pioneer drug, then the drugs are sufficiently similar.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generics equivalent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1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249"/>
    </mc:Choice>
    <mc:Fallback>
      <p:transition spd="slow" advTm="167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5701553" cy="387781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generic drug is a </a:t>
            </a:r>
            <a:r>
              <a:rPr lang="en-US" dirty="0"/>
              <a:t>drug product that is comparable to brand/reference listed drug product in dosage form, strength, route of administration, quality and performance characteristics, and intended </a:t>
            </a:r>
            <a:r>
              <a:rPr lang="en-US" dirty="0" smtClean="0"/>
              <a:t>use.</a:t>
            </a:r>
          </a:p>
          <a:p>
            <a:pPr lvl="1"/>
            <a:r>
              <a:rPr lang="en-US" dirty="0" smtClean="0"/>
              <a:t>Available once patent expires (20 years) </a:t>
            </a:r>
          </a:p>
          <a:p>
            <a:pPr lvl="2"/>
            <a:r>
              <a:rPr lang="en-US" dirty="0" smtClean="0"/>
              <a:t>7-12 years</a:t>
            </a:r>
          </a:p>
          <a:p>
            <a:pPr lvl="1"/>
            <a:r>
              <a:rPr lang="en-US" dirty="0" smtClean="0"/>
              <a:t>Subject to same regulations</a:t>
            </a:r>
          </a:p>
          <a:p>
            <a:pPr lvl="1"/>
            <a:r>
              <a:rPr lang="en-US" dirty="0" smtClean="0"/>
              <a:t>Market competition – lowers prices</a:t>
            </a:r>
          </a:p>
          <a:p>
            <a:r>
              <a:rPr lang="en-US" dirty="0" smtClean="0"/>
              <a:t>Generic </a:t>
            </a:r>
            <a:r>
              <a:rPr lang="en-US" dirty="0"/>
              <a:t>drugs are labeled with the name of the manufacturer and </a:t>
            </a:r>
            <a:r>
              <a:rPr lang="en-US" dirty="0" smtClean="0"/>
              <a:t>the adopted named (nonproprietary name) of </a:t>
            </a:r>
            <a:r>
              <a:rPr lang="en-US" dirty="0"/>
              <a:t>the drug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Example:  </a:t>
            </a:r>
            <a:r>
              <a:rPr lang="en-US" dirty="0" err="1" smtClean="0"/>
              <a:t>Lansoprazole</a:t>
            </a:r>
            <a:endParaRPr lang="en-US" dirty="0"/>
          </a:p>
          <a:p>
            <a:pPr lvl="2"/>
            <a:r>
              <a:rPr lang="en-US" dirty="0" smtClean="0"/>
              <a:t>Generic: </a:t>
            </a:r>
            <a:r>
              <a:rPr lang="en-US" dirty="0" err="1" smtClean="0"/>
              <a:t>Lansoprazole</a:t>
            </a:r>
            <a:endParaRPr lang="en-US" dirty="0" smtClean="0"/>
          </a:p>
          <a:p>
            <a:pPr lvl="2"/>
            <a:r>
              <a:rPr lang="en-US" dirty="0" smtClean="0"/>
              <a:t>Brand:  </a:t>
            </a:r>
            <a:r>
              <a:rPr lang="en-US" dirty="0" err="1" smtClean="0"/>
              <a:t>Prevacid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Generics and Patents</a:t>
            </a:r>
            <a:endParaRPr lang="en-US" dirty="0"/>
          </a:p>
        </p:txBody>
      </p:sp>
      <p:pic>
        <p:nvPicPr>
          <p:cNvPr id="6146" name="Picture 2" descr="http://www.couponersunited.com/wp-content/uploads/2012/08/Prevacid-24ho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1600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cvs.com/bizcontent/merchandising/productimages/large/504284482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708072"/>
            <a:ext cx="21336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70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091"/>
    </mc:Choice>
    <mc:Fallback>
      <p:transition spd="slow" advTm="46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6553200" cy="449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How do generics lower cost? </a:t>
            </a:r>
          </a:p>
          <a:p>
            <a:pPr lvl="1"/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Loss of monopoly</a:t>
            </a:r>
          </a:p>
          <a:p>
            <a:pPr lvl="1"/>
            <a:r>
              <a:rPr lang="en-US" dirty="0" smtClean="0"/>
              <a:t>Fewer cost </a:t>
            </a:r>
          </a:p>
          <a:p>
            <a:pPr lvl="2"/>
            <a:r>
              <a:rPr lang="en-US" dirty="0" smtClean="0"/>
              <a:t>Previous marketing efforts &amp; brand loyalty</a:t>
            </a:r>
          </a:p>
          <a:p>
            <a:pPr lvl="2"/>
            <a:r>
              <a:rPr lang="en-US" dirty="0" smtClean="0"/>
              <a:t>Manufacture vs. R&amp;D </a:t>
            </a:r>
          </a:p>
          <a:p>
            <a:r>
              <a:rPr lang="en-US" dirty="0" smtClean="0"/>
              <a:t>For </a:t>
            </a:r>
            <a:r>
              <a:rPr lang="en-US" dirty="0"/>
              <a:t>example, Thailand has imported millions of doses of a generic version of the blood-thinning </a:t>
            </a:r>
            <a:r>
              <a:rPr lang="en-US" dirty="0" smtClean="0"/>
              <a:t>drug Plavix (prevents heart attack) at a cost of 3 US cents per dose, from India, the leading manufacturer of generic drug</a:t>
            </a:r>
          </a:p>
          <a:p>
            <a:pPr lvl="1"/>
            <a:r>
              <a:rPr lang="en-US" dirty="0" err="1"/>
              <a:t>Clopidogrel</a:t>
            </a:r>
            <a:endParaRPr lang="en-US" dirty="0" smtClean="0"/>
          </a:p>
          <a:p>
            <a:pPr lvl="2"/>
            <a:r>
              <a:rPr lang="en-US" dirty="0" smtClean="0"/>
              <a:t>Generic </a:t>
            </a:r>
          </a:p>
          <a:p>
            <a:pPr lvl="3"/>
            <a:r>
              <a:rPr lang="en-US" dirty="0" smtClean="0"/>
              <a:t>30-day supply = $0.53</a:t>
            </a:r>
          </a:p>
          <a:p>
            <a:pPr lvl="2"/>
            <a:r>
              <a:rPr lang="en-US" dirty="0" smtClean="0"/>
              <a:t>Brand-name Plavix </a:t>
            </a:r>
          </a:p>
          <a:p>
            <a:pPr lvl="3"/>
            <a:r>
              <a:rPr lang="en-US" dirty="0" smtClean="0"/>
              <a:t>30 day supply = 6.58</a:t>
            </a:r>
          </a:p>
          <a:p>
            <a:pPr lvl="2"/>
            <a:r>
              <a:rPr lang="en-US" dirty="0" smtClean="0"/>
              <a:t>Thailand </a:t>
            </a:r>
          </a:p>
          <a:p>
            <a:pPr lvl="3"/>
            <a:r>
              <a:rPr lang="en-US" dirty="0" smtClean="0"/>
              <a:t>30 day supply =  $0.90</a:t>
            </a:r>
            <a:endParaRPr lang="en-US" dirty="0"/>
          </a:p>
          <a:p>
            <a:r>
              <a:rPr lang="en-US" dirty="0" smtClean="0"/>
              <a:t>What do brand-name companies due to off-set this loss?</a:t>
            </a:r>
          </a:p>
          <a:p>
            <a:pPr lvl="1"/>
            <a:r>
              <a:rPr lang="en-US" dirty="0" smtClean="0"/>
              <a:t>Set a price which maximized profitability</a:t>
            </a:r>
          </a:p>
          <a:p>
            <a:pPr lvl="2"/>
            <a:r>
              <a:rPr lang="en-US" dirty="0" smtClean="0"/>
              <a:t>Profit often greatly exceeds the development of the drug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 of generics</a:t>
            </a:r>
            <a:endParaRPr lang="en-US" dirty="0"/>
          </a:p>
        </p:txBody>
      </p:sp>
      <p:sp>
        <p:nvSpPr>
          <p:cNvPr id="4" name="AutoShape 2" descr="http://upload.wikimedia.org/wikipedia/commons/b/b9/Plavix_2007-04-1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2" name="Picture 4" descr="https://encrypted-tbn3.gstatic.com/images?q=tbn:ANd9GcSmVCT42QcWOaW_kQjrjk3VWYRaK-tCY4xdIkwwRkfMdgh3se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05000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48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3"/>
    </mc:Choice>
    <mc:Fallback>
      <p:transition spd="slow" advTm="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4863353" cy="422865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effectLst/>
              </a:rPr>
              <a:t>Brand-name drug companies have used a number of strategies to extend the period of market exclusivity on their drugs, and prevent generic competition. </a:t>
            </a:r>
          </a:p>
          <a:p>
            <a:pPr lvl="1"/>
            <a:r>
              <a:rPr lang="en-US" dirty="0" smtClean="0">
                <a:effectLst/>
              </a:rPr>
              <a:t>This may involve aggressive litigation to preserve or extend patent protection on their medicines.</a:t>
            </a:r>
          </a:p>
          <a:p>
            <a:r>
              <a:rPr lang="en-US" dirty="0" smtClean="0">
                <a:effectLst/>
              </a:rPr>
              <a:t>Timing</a:t>
            </a:r>
          </a:p>
          <a:p>
            <a:pPr lvl="1"/>
            <a:r>
              <a:rPr lang="en-US" dirty="0" smtClean="0">
                <a:effectLst/>
              </a:rPr>
              <a:t>Patents are typically issued on novel pharmacological compounds quite early in the </a:t>
            </a:r>
            <a:r>
              <a:rPr lang="en-US" dirty="0"/>
              <a:t>drug development</a:t>
            </a:r>
            <a:r>
              <a:rPr lang="en-US" dirty="0" smtClean="0">
                <a:effectLst/>
              </a:rPr>
              <a:t> process, at which time the ‘clock’ to patent expiration begins ticking. </a:t>
            </a:r>
          </a:p>
          <a:p>
            <a:pPr lvl="1"/>
            <a:r>
              <a:rPr lang="en-US" dirty="0" smtClean="0">
                <a:effectLst/>
              </a:rPr>
              <a:t>Later in the process, drug companies may seek new patents on the production of specific forms of these compounds, such as single </a:t>
            </a:r>
            <a:r>
              <a:rPr lang="en-US" dirty="0"/>
              <a:t>enantiomers</a:t>
            </a:r>
            <a:r>
              <a:rPr lang="en-US" dirty="0" smtClean="0">
                <a:effectLst/>
              </a:rPr>
              <a:t> of drugs which can exist in both “left-handed” and “right-handed” forms</a:t>
            </a:r>
            <a:endParaRPr lang="en-US" baseline="30000" dirty="0" smtClean="0"/>
          </a:p>
          <a:p>
            <a:r>
              <a:rPr lang="en-US" dirty="0" smtClean="0">
                <a:effectLst/>
              </a:rPr>
              <a:t>If granted, these patents ‘reset the clock’ on patent expiration. </a:t>
            </a:r>
          </a:p>
          <a:p>
            <a:r>
              <a:rPr lang="en-US" dirty="0" smtClean="0">
                <a:effectLst/>
              </a:rPr>
              <a:t>These sorts of patents may later be targeted for invalidation by generic drug manufacturers.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Challenging patents</a:t>
            </a:r>
            <a:endParaRPr lang="en-US" dirty="0"/>
          </a:p>
        </p:txBody>
      </p:sp>
      <p:pic>
        <p:nvPicPr>
          <p:cNvPr id="8198" name="Picture 6" descr="http://themedicalbiochemistrypage.org/images/stereoglyceraldehy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28575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541897"/>
              </p:ext>
            </p:extLst>
          </p:nvPr>
        </p:nvGraphicFramePr>
        <p:xfrm>
          <a:off x="5772150" y="3962400"/>
          <a:ext cx="3048000" cy="1791789"/>
        </p:xfrm>
        <a:graphic>
          <a:graphicData uri="http://schemas.openxmlformats.org/drawingml/2006/table">
            <a:tbl>
              <a:tblPr/>
              <a:tblGrid>
                <a:gridCol w="3048000"/>
              </a:tblGrid>
              <a:tr h="19812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effectLst/>
                          <a:latin typeface="arial"/>
                        </a:rPr>
                        <a:t>Relevant examples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</a:tr>
              <a:tr h="232442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arial"/>
                        </a:rPr>
                        <a:t>Glyceraldehyde, </a:t>
                      </a:r>
                      <a:r>
                        <a:rPr lang="en-US" sz="1200" dirty="0" err="1">
                          <a:effectLst/>
                          <a:latin typeface="arial"/>
                        </a:rPr>
                        <a:t>Dihydroxyacetone</a:t>
                      </a:r>
                      <a:endParaRPr lang="en-US" sz="1200" dirty="0">
                        <a:effectLst/>
                        <a:latin typeface="arial"/>
                      </a:endParaRP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 w="15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442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arial"/>
                        </a:rPr>
                        <a:t>Erythrose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442">
                <a:tc>
                  <a:txBody>
                    <a:bodyPr/>
                    <a:lstStyle/>
                    <a:p>
                      <a:pPr algn="l"/>
                      <a:r>
                        <a:rPr lang="en-US" sz="1200">
                          <a:effectLst/>
                          <a:latin typeface="arial"/>
                        </a:rPr>
                        <a:t>Ribose, Ribulose, Xylulose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229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effectLst/>
                          <a:latin typeface="arial"/>
                        </a:rPr>
                        <a:t>Glucose, </a:t>
                      </a:r>
                      <a:r>
                        <a:rPr lang="en-US" sz="1200" dirty="0" err="1">
                          <a:effectLst/>
                          <a:latin typeface="arial"/>
                        </a:rPr>
                        <a:t>Galactose</a:t>
                      </a:r>
                      <a:r>
                        <a:rPr lang="en-US" sz="1200" dirty="0">
                          <a:effectLst/>
                          <a:latin typeface="arial"/>
                        </a:rPr>
                        <a:t>, Mannose, Fructose</a:t>
                      </a:r>
                    </a:p>
                  </a:txBody>
                  <a:tcPr marL="76200" marR="76200" marT="7620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1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8"/>
    </mc:Choice>
    <mc:Fallback>
      <p:transition spd="slow" advTm="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Pfizer</a:t>
            </a:r>
          </a:p>
          <a:p>
            <a:pPr lvl="1"/>
            <a:r>
              <a:rPr lang="en-US" dirty="0" smtClean="0"/>
              <a:t>American </a:t>
            </a:r>
          </a:p>
          <a:p>
            <a:r>
              <a:rPr lang="en-US" dirty="0" smtClean="0"/>
              <a:t>Cholesterol-lowering </a:t>
            </a:r>
            <a:r>
              <a:rPr lang="en-US" dirty="0"/>
              <a:t>drug </a:t>
            </a:r>
            <a:endParaRPr lang="en-US" dirty="0" smtClean="0"/>
          </a:p>
          <a:p>
            <a:r>
              <a:rPr lang="en-US" dirty="0" smtClean="0"/>
              <a:t>Best selling drug in pharmaceutical history </a:t>
            </a:r>
          </a:p>
          <a:p>
            <a:pPr lvl="1"/>
            <a:r>
              <a:rPr lang="en-US" dirty="0" smtClean="0"/>
              <a:t>$125B</a:t>
            </a:r>
          </a:p>
          <a:p>
            <a:pPr lvl="1"/>
            <a:r>
              <a:rPr lang="en-US" dirty="0" smtClean="0"/>
              <a:t>25% of all sales</a:t>
            </a:r>
          </a:p>
          <a:p>
            <a:r>
              <a:rPr lang="en-US" dirty="0" smtClean="0"/>
              <a:t>Lost its patent this year (2012)</a:t>
            </a:r>
          </a:p>
          <a:p>
            <a:r>
              <a:rPr lang="en-US" dirty="0" smtClean="0"/>
              <a:t>How much did it cost? </a:t>
            </a:r>
          </a:p>
          <a:p>
            <a:pPr lvl="1"/>
            <a:r>
              <a:rPr lang="en-US" dirty="0" smtClean="0"/>
              <a:t>W/PATENT = 90-day supply = $225</a:t>
            </a:r>
          </a:p>
          <a:p>
            <a:pPr lvl="1"/>
            <a:r>
              <a:rPr lang="en-US" dirty="0" smtClean="0"/>
              <a:t>W/O PATENT = 90-day supply = $158.98</a:t>
            </a:r>
          </a:p>
          <a:p>
            <a:pPr lvl="1"/>
            <a:r>
              <a:rPr lang="en-US" dirty="0" smtClean="0"/>
              <a:t>Generic = 90-day supply = $134.67</a:t>
            </a:r>
          </a:p>
          <a:p>
            <a:r>
              <a:rPr lang="en-US" dirty="0" smtClean="0"/>
              <a:t>What was their loss in overall profits?  19%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Lipitor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0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4"/>
    </mc:Choice>
    <mc:Fallback>
      <p:transition spd="slow" advTm="2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11762"/>
          </a:xfrm>
        </p:spPr>
        <p:txBody>
          <a:bodyPr>
            <a:normAutofit/>
          </a:bodyPr>
          <a:lstStyle/>
          <a:p>
            <a:r>
              <a:rPr lang="en-US" dirty="0" smtClean="0"/>
              <a:t>Pharmaceutical Discoveries and Problems</a:t>
            </a:r>
            <a:endParaRPr lang="en-US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1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46"/>
    </mc:Choice>
    <mc:Fallback>
      <p:transition spd="slow" advTm="8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the pharmaceutical </a:t>
            </a:r>
          </a:p>
          <a:p>
            <a:pPr lvl="1"/>
            <a:r>
              <a:rPr lang="en-US" dirty="0" smtClean="0"/>
              <a:t>Many small companies</a:t>
            </a:r>
          </a:p>
          <a:p>
            <a:pPr lvl="2"/>
            <a:r>
              <a:rPr lang="en-US" dirty="0" smtClean="0"/>
              <a:t>Produce 1-2 products</a:t>
            </a:r>
          </a:p>
          <a:p>
            <a:pPr lvl="1"/>
            <a:r>
              <a:rPr lang="en-US" dirty="0" smtClean="0"/>
              <a:t>25 large that produce a lot</a:t>
            </a:r>
          </a:p>
          <a:p>
            <a:pPr lvl="2"/>
            <a:r>
              <a:rPr lang="en-US" dirty="0" smtClean="0"/>
              <a:t>1-2 money maker </a:t>
            </a:r>
          </a:p>
          <a:p>
            <a:r>
              <a:rPr lang="en-US" dirty="0" smtClean="0"/>
              <a:t>Cost of developed = $150M – 1.5B</a:t>
            </a:r>
          </a:p>
          <a:p>
            <a:r>
              <a:rPr lang="en-US" dirty="0" smtClean="0"/>
              <a:t>Can take up to 10 years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and Development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793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847"/>
    </mc:Choice>
    <mc:Fallback>
      <p:transition spd="slow" advTm="15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and Development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228600" y="2133600"/>
            <a:ext cx="2057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Discovery stage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28600" y="3152115"/>
            <a:ext cx="2057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 stage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2310897" y="2718869"/>
            <a:ext cx="1474960" cy="8001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Patented</a:t>
            </a:r>
          </a:p>
        </p:txBody>
      </p:sp>
      <p:sp>
        <p:nvSpPr>
          <p:cNvPr id="11" name="Pentagon 10"/>
          <p:cNvSpPr/>
          <p:nvPr/>
        </p:nvSpPr>
        <p:spPr>
          <a:xfrm>
            <a:off x="3886200" y="2724150"/>
            <a:ext cx="1295400" cy="8001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Lab tested</a:t>
            </a:r>
          </a:p>
        </p:txBody>
      </p:sp>
      <p:sp>
        <p:nvSpPr>
          <p:cNvPr id="12" name="Pentagon 11"/>
          <p:cNvSpPr/>
          <p:nvPr/>
        </p:nvSpPr>
        <p:spPr>
          <a:xfrm>
            <a:off x="5311366" y="2724150"/>
            <a:ext cx="1295400" cy="8001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IND</a:t>
            </a:r>
          </a:p>
        </p:txBody>
      </p:sp>
      <p:sp>
        <p:nvSpPr>
          <p:cNvPr id="13" name="Pentagon 12"/>
          <p:cNvSpPr/>
          <p:nvPr/>
        </p:nvSpPr>
        <p:spPr>
          <a:xfrm>
            <a:off x="6778782" y="2724150"/>
            <a:ext cx="1295400" cy="8001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Clinical trials</a:t>
            </a:r>
          </a:p>
        </p:txBody>
      </p:sp>
      <p:sp>
        <p:nvSpPr>
          <p:cNvPr id="10" name="Down Arrow 9"/>
          <p:cNvSpPr/>
          <p:nvPr/>
        </p:nvSpPr>
        <p:spPr>
          <a:xfrm rot="18403256">
            <a:off x="4076700" y="3809999"/>
            <a:ext cx="1028700" cy="1828801"/>
          </a:xfrm>
          <a:prstGeom prst="downArrow">
            <a:avLst>
              <a:gd name="adj1" fmla="val 50000"/>
              <a:gd name="adj2" fmla="val 508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Tissue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17569051">
            <a:off x="5922071" y="5183173"/>
            <a:ext cx="914400" cy="1371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Animals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029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49"/>
    </mc:Choice>
    <mc:Fallback>
      <p:transition spd="slow" advTm="2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trials</a:t>
            </a:r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381000" y="2819400"/>
            <a:ext cx="1219200" cy="8001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I</a:t>
            </a:r>
          </a:p>
        </p:txBody>
      </p:sp>
      <p:sp>
        <p:nvSpPr>
          <p:cNvPr id="5" name="Pentagon 4"/>
          <p:cNvSpPr/>
          <p:nvPr/>
        </p:nvSpPr>
        <p:spPr>
          <a:xfrm>
            <a:off x="3352800" y="2819400"/>
            <a:ext cx="1905000" cy="8001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III</a:t>
            </a:r>
          </a:p>
        </p:txBody>
      </p:sp>
      <p:sp>
        <p:nvSpPr>
          <p:cNvPr id="6" name="Pentagon 5"/>
          <p:cNvSpPr/>
          <p:nvPr/>
        </p:nvSpPr>
        <p:spPr>
          <a:xfrm>
            <a:off x="1774479" y="2819400"/>
            <a:ext cx="1143000" cy="8001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Phase II</a:t>
            </a:r>
          </a:p>
        </p:txBody>
      </p:sp>
      <p:sp>
        <p:nvSpPr>
          <p:cNvPr id="7" name="Pentagon 6"/>
          <p:cNvSpPr/>
          <p:nvPr/>
        </p:nvSpPr>
        <p:spPr>
          <a:xfrm>
            <a:off x="5410200" y="2819400"/>
            <a:ext cx="1295400" cy="8001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NDA</a:t>
            </a:r>
          </a:p>
        </p:txBody>
      </p:sp>
      <p:sp>
        <p:nvSpPr>
          <p:cNvPr id="8" name="Pentagon 7"/>
          <p:cNvSpPr/>
          <p:nvPr/>
        </p:nvSpPr>
        <p:spPr>
          <a:xfrm>
            <a:off x="6972300" y="2819400"/>
            <a:ext cx="1295400" cy="8001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FDA Approval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04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65"/>
    </mc:Choice>
    <mc:Fallback>
      <p:transition spd="slow" advTm="6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Consumer &amp; Pharmaceuticals: Are new drugs worth the price charged?</a:t>
            </a:r>
          </a:p>
          <a:p>
            <a:pPr lvl="1"/>
            <a:r>
              <a:rPr lang="en-US" dirty="0" smtClean="0"/>
              <a:t>How much of a gain will this drug provide</a:t>
            </a:r>
          </a:p>
          <a:p>
            <a:pPr lvl="1"/>
            <a:r>
              <a:rPr lang="en-US" dirty="0" smtClean="0"/>
              <a:t>How much will people value</a:t>
            </a:r>
          </a:p>
          <a:p>
            <a:pPr lvl="1"/>
            <a:r>
              <a:rPr lang="en-US" dirty="0" smtClean="0"/>
              <a:t>Do other drugs provide similar effectiveness</a:t>
            </a:r>
          </a:p>
          <a:p>
            <a:pPr lvl="1"/>
            <a:r>
              <a:rPr lang="en-US" dirty="0" smtClean="0"/>
              <a:t>How many people will benefit</a:t>
            </a:r>
          </a:p>
          <a:p>
            <a:pPr lvl="1"/>
            <a:r>
              <a:rPr lang="en-US" dirty="0" smtClean="0"/>
              <a:t>Will some people benefit more than others</a:t>
            </a:r>
          </a:p>
          <a:p>
            <a:pPr lvl="1"/>
            <a:r>
              <a:rPr lang="en-US" dirty="0" smtClean="0"/>
              <a:t>Will some people value the drug more than others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Pharmacoeconomics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6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55"/>
    </mc:Choice>
    <mc:Fallback>
      <p:transition spd="slow" advTm="21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4"/>
              </a:rPr>
              <a:t>http://www.clinicaltrials.gov/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https://www.researchmatch.org/</a:t>
            </a:r>
            <a:endParaRPr lang="en-US" dirty="0" smtClean="0"/>
          </a:p>
          <a:p>
            <a:r>
              <a:rPr lang="en-US" dirty="0" smtClean="0"/>
              <a:t>Go directly to institutions</a:t>
            </a:r>
          </a:p>
          <a:p>
            <a:pPr lvl="1"/>
            <a:r>
              <a:rPr lang="en-US" dirty="0" smtClean="0">
                <a:hlinkClick r:id="rId6"/>
              </a:rPr>
              <a:t>http://www.uab.edu/news/reporter/clinical-trials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I participate in research?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739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49"/>
    </mc:Choice>
    <mc:Fallback>
      <p:transition spd="slow" advTm="16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Insulin Discovered </a:t>
            </a:r>
            <a:endParaRPr lang="en-US" dirty="0" smtClean="0"/>
          </a:p>
          <a:p>
            <a:pPr lvl="1"/>
            <a:r>
              <a:rPr lang="en-US" dirty="0" smtClean="0"/>
              <a:t>Diabetes mellitus (sweetened with honey)</a:t>
            </a:r>
          </a:p>
          <a:p>
            <a:r>
              <a:rPr lang="en-US" dirty="0" smtClean="0"/>
              <a:t>Medical </a:t>
            </a:r>
            <a:r>
              <a:rPr lang="en-US" dirty="0"/>
              <a:t>researcher Frederick </a:t>
            </a:r>
            <a:r>
              <a:rPr lang="en-US" dirty="0" err="1"/>
              <a:t>Banting</a:t>
            </a:r>
            <a:r>
              <a:rPr lang="en-US" dirty="0"/>
              <a:t> and research assistant Charles Best </a:t>
            </a:r>
            <a:endParaRPr lang="en-US" dirty="0" smtClean="0"/>
          </a:p>
          <a:p>
            <a:pPr lvl="1"/>
            <a:r>
              <a:rPr lang="en-US" dirty="0" smtClean="0"/>
              <a:t>Isolated insulin and successfully </a:t>
            </a:r>
            <a:r>
              <a:rPr lang="en-US" dirty="0"/>
              <a:t>tested </a:t>
            </a:r>
            <a:r>
              <a:rPr lang="en-US" dirty="0" smtClean="0"/>
              <a:t>it </a:t>
            </a:r>
            <a:r>
              <a:rPr lang="en-US" dirty="0"/>
              <a:t>on diabetic dogs, lowering the dogs' blood sugar level.</a:t>
            </a:r>
          </a:p>
          <a:p>
            <a:r>
              <a:rPr lang="en-US" dirty="0" smtClean="0"/>
              <a:t>On </a:t>
            </a:r>
            <a:r>
              <a:rPr lang="en-US" dirty="0"/>
              <a:t>January 11, 1922, Leonard Thompson, a 14-year-old boy who was dying of diabetes, was given the first human experimental dose of insulin.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insulin saved his life.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1923, </a:t>
            </a:r>
            <a:r>
              <a:rPr lang="en-US" dirty="0" err="1"/>
              <a:t>Banting</a:t>
            </a:r>
            <a:r>
              <a:rPr lang="en-US" dirty="0"/>
              <a:t> and Macleod were awarded the Nobel Prize for their work on discovering insulin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What was once a death sentence, people now diagnosed with diabetes can live long lives thanks to the work of these men.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1922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8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3262"/>
    </mc:Choice>
    <mc:Fallback>
      <p:transition spd="slow" advTm="123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Beginning of antibiotic discovery</a:t>
            </a:r>
          </a:p>
          <a:p>
            <a:r>
              <a:rPr lang="en-US" dirty="0" smtClean="0"/>
              <a:t>Nobel laureate Sir Alexander Fleming</a:t>
            </a:r>
          </a:p>
          <a:p>
            <a:r>
              <a:rPr lang="en-US" dirty="0" err="1" smtClean="0"/>
              <a:t>Penicillium</a:t>
            </a:r>
            <a:r>
              <a:rPr lang="en-US" dirty="0" smtClean="0"/>
              <a:t> = fungi had antibiotic properties – Penicillin</a:t>
            </a:r>
          </a:p>
          <a:p>
            <a:r>
              <a:rPr lang="en-US" dirty="0" smtClean="0"/>
              <a:t>Accident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1928</a:t>
            </a:r>
            <a:endParaRPr lang="en-US" dirty="0"/>
          </a:p>
        </p:txBody>
      </p:sp>
      <p:pic>
        <p:nvPicPr>
          <p:cNvPr id="1026" name="Picture 2" descr="http://herbarium.usu.edu/fungi/funfacts/Flem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9229"/>
            <a:ext cx="3124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ccessexcellence.org/AE/AEC/CC/images/s5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52800"/>
            <a:ext cx="34290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83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363"/>
    </mc:Choice>
    <mc:Fallback>
      <p:transition spd="slow" advTm="127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4177553" cy="387781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World War II </a:t>
            </a:r>
          </a:p>
          <a:p>
            <a:pPr lvl="1"/>
            <a:r>
              <a:rPr lang="en-US" dirty="0" smtClean="0"/>
              <a:t>Number of deaths and amputations caused by infected wounds</a:t>
            </a:r>
          </a:p>
          <a:p>
            <a:pPr lvl="2"/>
            <a:r>
              <a:rPr lang="en-US" dirty="0" smtClean="0"/>
              <a:t>Issues</a:t>
            </a:r>
          </a:p>
          <a:p>
            <a:pPr lvl="3"/>
            <a:r>
              <a:rPr lang="en-US" dirty="0" smtClean="0"/>
              <a:t>Difficult to manufacture in large quantities</a:t>
            </a:r>
          </a:p>
          <a:p>
            <a:pPr lvl="3"/>
            <a:r>
              <a:rPr lang="en-US" dirty="0" smtClean="0"/>
              <a:t>Rapid renal clearance – frequent dosing</a:t>
            </a:r>
          </a:p>
          <a:p>
            <a:pPr lvl="4"/>
            <a:r>
              <a:rPr lang="en-US" dirty="0" smtClean="0"/>
              <a:t>80% cleared within 3-4 hours</a:t>
            </a:r>
          </a:p>
          <a:p>
            <a:pPr lvl="5"/>
            <a:r>
              <a:rPr lang="en-US" dirty="0" smtClean="0"/>
              <a:t>Collect urine from patients  to be reused</a:t>
            </a:r>
          </a:p>
          <a:p>
            <a:r>
              <a:rPr lang="en-US" dirty="0" smtClean="0"/>
              <a:t>Cures</a:t>
            </a:r>
          </a:p>
          <a:p>
            <a:pPr lvl="1"/>
            <a:r>
              <a:rPr lang="en-US" dirty="0" smtClean="0"/>
              <a:t>pneumonia, meningitis, scarlet fever, diphtheria, blood poisoning, syphilis, gangrene, strep throat and gonorrhea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1928 continued</a:t>
            </a:r>
            <a:endParaRPr lang="en-US" dirty="0"/>
          </a:p>
        </p:txBody>
      </p:sp>
      <p:pic>
        <p:nvPicPr>
          <p:cNvPr id="2050" name="Picture 2" descr="http://textbookofbacteriology.net/penicillinWWI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394260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8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2070"/>
    </mc:Choice>
    <mc:Fallback>
      <p:transition spd="slow" advTm="252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3948953" cy="387781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Sulfa </a:t>
            </a:r>
            <a:r>
              <a:rPr lang="en-US" dirty="0"/>
              <a:t>drug</a:t>
            </a:r>
          </a:p>
          <a:p>
            <a:pPr lvl="1"/>
            <a:r>
              <a:rPr lang="en-US" dirty="0"/>
              <a:t>Antibacterial</a:t>
            </a:r>
          </a:p>
          <a:p>
            <a:pPr lvl="0"/>
            <a:r>
              <a:rPr lang="en-US" dirty="0"/>
              <a:t>Yellow powder – Saving Private Ryan</a:t>
            </a:r>
          </a:p>
          <a:p>
            <a:pPr lvl="0"/>
            <a:r>
              <a:rPr lang="en-US" dirty="0"/>
              <a:t>Awkward to </a:t>
            </a:r>
            <a:r>
              <a:rPr lang="en-US" dirty="0" err="1"/>
              <a:t>injest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smtClean="0"/>
              <a:t>Goody Powder</a:t>
            </a:r>
          </a:p>
          <a:p>
            <a:pPr lvl="1"/>
            <a:r>
              <a:rPr lang="en-US" dirty="0" smtClean="0">
                <a:sym typeface="Wingdings"/>
              </a:rPr>
              <a:t>Didn’t </a:t>
            </a:r>
            <a:r>
              <a:rPr lang="en-US" dirty="0" smtClean="0"/>
              <a:t>dissolve </a:t>
            </a:r>
            <a:r>
              <a:rPr lang="en-US" dirty="0"/>
              <a:t>in water or alcohol </a:t>
            </a:r>
            <a:endParaRPr lang="en-US" dirty="0" smtClean="0"/>
          </a:p>
          <a:p>
            <a:pPr lvl="2"/>
            <a:r>
              <a:rPr lang="en-US" dirty="0" smtClean="0"/>
              <a:t>ethylene </a:t>
            </a:r>
            <a:r>
              <a:rPr lang="en-US" dirty="0"/>
              <a:t>glycol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antifreeze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taste great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kill you </a:t>
            </a:r>
          </a:p>
          <a:p>
            <a:pPr lvl="0"/>
            <a:r>
              <a:rPr lang="en-US" dirty="0"/>
              <a:t>Didn’t break any laws </a:t>
            </a:r>
          </a:p>
          <a:p>
            <a:pPr lvl="1"/>
            <a:r>
              <a:rPr lang="en-US" dirty="0"/>
              <a:t>Mislabeling = elixir</a:t>
            </a:r>
          </a:p>
          <a:p>
            <a:pPr lvl="1"/>
            <a:r>
              <a:rPr lang="en-US" dirty="0"/>
              <a:t>Fined $</a:t>
            </a:r>
            <a:r>
              <a:rPr lang="en-US" dirty="0" smtClean="0"/>
              <a:t>26,100</a:t>
            </a:r>
          </a:p>
          <a:p>
            <a:pPr lvl="2"/>
            <a:r>
              <a:rPr lang="en-US" dirty="0"/>
              <a:t>$419,425.19</a:t>
            </a:r>
          </a:p>
          <a:p>
            <a:pPr lvl="1"/>
            <a:r>
              <a:rPr lang="en-US" dirty="0"/>
              <a:t>Killed more than 100 people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1937</a:t>
            </a:r>
            <a:endParaRPr lang="en-US" dirty="0"/>
          </a:p>
        </p:txBody>
      </p:sp>
      <p:pic>
        <p:nvPicPr>
          <p:cNvPr id="3074" name="Picture 2" descr="http://t3.gstatic.com/images?q=tbn:ANd9GcThxYzs53Pk5_7D6QF5NLrewoAzw90Mpz4wXFQBisUWJ4ubb4RY1r-38oAjq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14481"/>
            <a:ext cx="4191000" cy="378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873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9"/>
    </mc:Choice>
    <mc:Fallback>
      <p:transition spd="slow" advTm="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Development of FDA (Food and Drug Administration)</a:t>
            </a:r>
          </a:p>
          <a:p>
            <a:r>
              <a:rPr lang="en-US" dirty="0" smtClean="0"/>
              <a:t>Set of laws passed by Congress</a:t>
            </a:r>
          </a:p>
          <a:p>
            <a:pPr lvl="1"/>
            <a:r>
              <a:rPr lang="en-US" dirty="0" smtClean="0"/>
              <a:t>Pre-registration of all new drugs with the FDA </a:t>
            </a:r>
            <a:r>
              <a:rPr lang="en-US" dirty="0" smtClean="0">
                <a:sym typeface="Wingdings" pitchFamily="2" charset="2"/>
              </a:rPr>
              <a:t> test drugs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Prevent unsafe drugs from entering market (exclude drugs by trained professionals for testing clinical trials)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Increase amount of information on labels without a Rx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Separated OTC &amp; Rx drugs</a:t>
            </a:r>
          </a:p>
          <a:p>
            <a:r>
              <a:rPr lang="en-US" dirty="0" smtClean="0">
                <a:sym typeface="Wingdings" pitchFamily="2" charset="2"/>
              </a:rPr>
              <a:t>All new drugs were then Rx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Unintended consequence – restrict ability to self-medicate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Originally intended to place more dangerous under medical supervision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1938:  Food, Drug and Cosmetic Act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247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609"/>
    </mc:Choice>
    <mc:Fallback>
      <p:transition spd="slow" advTm="109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 sales to Rx only – more inelastic – charge price that wouldn’t effect quantity</a:t>
            </a:r>
          </a:p>
          <a:p>
            <a:r>
              <a:rPr lang="en-US" dirty="0" smtClean="0"/>
              <a:t>Why inelastic </a:t>
            </a:r>
          </a:p>
          <a:p>
            <a:pPr lvl="1"/>
            <a:r>
              <a:rPr lang="en-US" dirty="0" smtClean="0"/>
              <a:t>No substitutes</a:t>
            </a:r>
          </a:p>
          <a:p>
            <a:pPr lvl="1"/>
            <a:r>
              <a:rPr lang="en-US" dirty="0" smtClean="0"/>
              <a:t>Rx appeared more effective</a:t>
            </a:r>
          </a:p>
          <a:p>
            <a:pPr lvl="1"/>
            <a:r>
              <a:rPr lang="en-US" dirty="0" smtClean="0"/>
              <a:t>Medical science supported restrictions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effect of the FDA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64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476"/>
    </mc:Choice>
    <mc:Fallback>
      <p:transition spd="slow" advTm="114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Streptomycin</a:t>
            </a:r>
          </a:p>
          <a:p>
            <a:pPr lvl="1"/>
            <a:r>
              <a:rPr lang="en-US" dirty="0" smtClean="0"/>
              <a:t>Antibiotic drug</a:t>
            </a:r>
          </a:p>
          <a:p>
            <a:pPr lvl="1"/>
            <a:r>
              <a:rPr lang="en-US" dirty="0" smtClean="0"/>
              <a:t>Tuberculosis, Endocarditis, The Plague</a:t>
            </a:r>
          </a:p>
          <a:p>
            <a:r>
              <a:rPr lang="en-US" dirty="0" smtClean="0"/>
              <a:t>Albert Schatz – graduate student at Rutgers University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1943</a:t>
            </a:r>
            <a:endParaRPr lang="en-US" dirty="0"/>
          </a:p>
        </p:txBody>
      </p:sp>
      <p:pic>
        <p:nvPicPr>
          <p:cNvPr id="4098" name="Picture 2" descr="http://urwebsrv.rutgers.edu/focus/images/articleimages/1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20478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7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64"/>
    </mc:Choice>
    <mc:Fallback>
      <p:transition spd="slow" advTm="21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940</TotalTime>
  <Words>1296</Words>
  <Application>Microsoft Office PowerPoint</Application>
  <PresentationFormat>On-screen Show (4:3)</PresentationFormat>
  <Paragraphs>193</Paragraphs>
  <Slides>24</Slides>
  <Notes>1</Notes>
  <HiddenSlides>0</HiddenSlides>
  <MMClips>24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Hardcover</vt:lpstr>
      <vt:lpstr>Chapter 11: Pharmaceuticals</vt:lpstr>
      <vt:lpstr>Pharmaceutical Discoveries and Problems</vt:lpstr>
      <vt:lpstr>1922</vt:lpstr>
      <vt:lpstr>1928</vt:lpstr>
      <vt:lpstr>1928 continued</vt:lpstr>
      <vt:lpstr>1937</vt:lpstr>
      <vt:lpstr>1938:  Food, Drug and Cosmetic Act</vt:lpstr>
      <vt:lpstr>Economic effect of the FDA</vt:lpstr>
      <vt:lpstr>1943</vt:lpstr>
      <vt:lpstr>1940 key changes</vt:lpstr>
      <vt:lpstr>1957</vt:lpstr>
      <vt:lpstr>PowerPoint Presentation</vt:lpstr>
      <vt:lpstr>1984</vt:lpstr>
      <vt:lpstr>Result of the Act</vt:lpstr>
      <vt:lpstr>Are generics equivalent</vt:lpstr>
      <vt:lpstr>Generics and Patents</vt:lpstr>
      <vt:lpstr>Economics of generics</vt:lpstr>
      <vt:lpstr>Challenging patents</vt:lpstr>
      <vt:lpstr>Lipitor</vt:lpstr>
      <vt:lpstr>Research and Development</vt:lpstr>
      <vt:lpstr>Research and Development</vt:lpstr>
      <vt:lpstr>Clinical trials</vt:lpstr>
      <vt:lpstr>Pharmacoeconomics</vt:lpstr>
      <vt:lpstr>How can I participate in research?</vt:lpstr>
    </vt:vector>
  </TitlesOfParts>
  <Company>Clayton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Jocelyn Steward</dc:creator>
  <cp:lastModifiedBy>Jocelyn Steward</cp:lastModifiedBy>
  <cp:revision>23</cp:revision>
  <dcterms:created xsi:type="dcterms:W3CDTF">2012-11-13T03:06:16Z</dcterms:created>
  <dcterms:modified xsi:type="dcterms:W3CDTF">2014-04-20T19:33:56Z</dcterms:modified>
</cp:coreProperties>
</file>