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6" r:id="rId9"/>
    <p:sldId id="267" r:id="rId10"/>
    <p:sldId id="268" r:id="rId11"/>
    <p:sldId id="269" r:id="rId12"/>
    <p:sldId id="270" r:id="rId13"/>
    <p:sldId id="262" r:id="rId14"/>
    <p:sldId id="271" r:id="rId15"/>
    <p:sldId id="263" r:id="rId16"/>
    <p:sldId id="272" r:id="rId17"/>
    <p:sldId id="274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E8CD-8D0C-4AAF-A7C6-653E3805803A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CA8D4A47-653D-4EE4-B587-7AE8240E47C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E8CD-8D0C-4AAF-A7C6-653E3805803A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4A47-653D-4EE4-B587-7AE8240E47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E8CD-8D0C-4AAF-A7C6-653E3805803A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CA8D4A47-653D-4EE4-B587-7AE8240E47C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E8CD-8D0C-4AAF-A7C6-653E3805803A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4A47-653D-4EE4-B587-7AE8240E47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E8CD-8D0C-4AAF-A7C6-653E3805803A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CA8D4A47-653D-4EE4-B587-7AE8240E47C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E8CD-8D0C-4AAF-A7C6-653E3805803A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4A47-653D-4EE4-B587-7AE8240E47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E8CD-8D0C-4AAF-A7C6-653E3805803A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4A47-653D-4EE4-B587-7AE8240E47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E8CD-8D0C-4AAF-A7C6-653E3805803A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4A47-653D-4EE4-B587-7AE8240E47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E8CD-8D0C-4AAF-A7C6-653E3805803A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4A47-653D-4EE4-B587-7AE8240E47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E8CD-8D0C-4AAF-A7C6-653E3805803A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4A47-653D-4EE4-B587-7AE8240E47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E8CD-8D0C-4AAF-A7C6-653E3805803A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4A47-653D-4EE4-B587-7AE8240E47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BA9E8CD-8D0C-4AAF-A7C6-653E3805803A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A8D4A47-653D-4EE4-B587-7AE8240E47C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BUDGETING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65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90"/>
    </mc:Choice>
    <mc:Fallback>
      <p:transition spd="slow" advTm="76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Expense Budget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58987"/>
            <a:ext cx="6629400" cy="428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34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172"/>
    </mc:Choice>
    <mc:Fallback>
      <p:transition spd="slow" advTm="181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Budget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5785196" cy="335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65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468"/>
    </mc:Choice>
    <mc:Fallback>
      <p:transition spd="slow" advTm="28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Budget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020" y="2118201"/>
            <a:ext cx="4251960" cy="348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58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540"/>
    </mc:Choice>
    <mc:Fallback>
      <p:transition spd="slow" advTm="315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Fixed or flexible</a:t>
            </a:r>
          </a:p>
          <a:p>
            <a:r>
              <a:rPr lang="en-US" dirty="0" smtClean="0"/>
              <a:t>Fixed B </a:t>
            </a:r>
          </a:p>
          <a:p>
            <a:pPr lvl="1"/>
            <a:r>
              <a:rPr lang="en-US" dirty="0" smtClean="0"/>
              <a:t>One that is specified in advanced</a:t>
            </a:r>
          </a:p>
          <a:p>
            <a:r>
              <a:rPr lang="en-US" dirty="0" smtClean="0"/>
              <a:t>Flexible B</a:t>
            </a:r>
          </a:p>
          <a:p>
            <a:pPr lvl="1"/>
            <a:r>
              <a:rPr lang="en-US" dirty="0" smtClean="0"/>
              <a:t>Budget that will change dependent on volume</a:t>
            </a:r>
          </a:p>
          <a:p>
            <a:r>
              <a:rPr lang="en-US" dirty="0" smtClean="0"/>
              <a:t>Which do you choose?  </a:t>
            </a:r>
          </a:p>
          <a:p>
            <a:pPr lvl="1"/>
            <a:r>
              <a:rPr lang="en-US" dirty="0" smtClean="0"/>
              <a:t>Depends on the type of service</a:t>
            </a:r>
          </a:p>
          <a:p>
            <a:pPr lvl="2"/>
            <a:r>
              <a:rPr lang="en-US" dirty="0" smtClean="0"/>
              <a:t>Food service, ED, Pediatric, Gift shop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7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418"/>
    </mc:Choice>
    <mc:Fallback>
      <p:transition spd="slow" advTm="1644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 v F</a:t>
            </a: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3390900" cy="339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34004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7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859"/>
    </mc:Choice>
    <mc:Fallback>
      <p:transition spd="slow" advTm="66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Zero-based B</a:t>
            </a:r>
          </a:p>
          <a:p>
            <a:pPr lvl="1"/>
            <a:r>
              <a:rPr lang="en-US" dirty="0" smtClean="0"/>
              <a:t>Each proposed item in the expense budget must be justified and final budget should equal 0</a:t>
            </a:r>
          </a:p>
          <a:p>
            <a:r>
              <a:rPr lang="en-US" dirty="0" smtClean="0"/>
              <a:t>Incremental budget</a:t>
            </a:r>
          </a:p>
          <a:p>
            <a:pPr lvl="1"/>
            <a:r>
              <a:rPr lang="en-US" dirty="0" smtClean="0"/>
              <a:t>The next period’s budget is justified by the previous years (time period’s) budget</a:t>
            </a:r>
          </a:p>
          <a:p>
            <a:r>
              <a:rPr lang="en-US" dirty="0" smtClean="0"/>
              <a:t>Which do you choose? </a:t>
            </a:r>
          </a:p>
          <a:p>
            <a:pPr lvl="1"/>
            <a:r>
              <a:rPr lang="en-US" dirty="0" smtClean="0"/>
              <a:t>Depends on organization </a:t>
            </a:r>
          </a:p>
          <a:p>
            <a:pPr lvl="1"/>
            <a:r>
              <a:rPr lang="en-US" dirty="0" smtClean="0"/>
              <a:t>Zero-based is most time consuming </a:t>
            </a:r>
          </a:p>
          <a:p>
            <a:pPr lvl="1"/>
            <a:r>
              <a:rPr lang="en-US" dirty="0" smtClean="0"/>
              <a:t>Incremental (spend all) 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57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104"/>
    </mc:Choice>
    <mc:Fallback>
      <p:transition spd="slow" advTm="144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Zero-based budget</a:t>
            </a:r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6308141" cy="320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75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618"/>
    </mc:Choice>
    <mc:Fallback>
      <p:transition spd="slow" advTm="276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budget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2297271"/>
            <a:ext cx="6743700" cy="313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82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915"/>
    </mc:Choice>
    <mc:Fallback>
      <p:transition spd="slow" advTm="27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 down = budget flows from the senior manager to operating personnel </a:t>
            </a:r>
          </a:p>
          <a:p>
            <a:r>
              <a:rPr lang="en-US" dirty="0" smtClean="0"/>
              <a:t>Bottom-up = flows from operating personnel to senior management</a:t>
            </a:r>
          </a:p>
          <a:p>
            <a:r>
              <a:rPr lang="en-US" dirty="0" smtClean="0"/>
              <a:t>Which do you choose? </a:t>
            </a:r>
          </a:p>
          <a:p>
            <a:pPr lvl="1"/>
            <a:r>
              <a:rPr lang="en-US" dirty="0" smtClean="0"/>
              <a:t>Some feedback from operating personnel with final approval by senior management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86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096"/>
    </mc:Choice>
    <mc:Fallback>
      <p:transition spd="slow" advTm="1180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Budgeting in many thoughts, is the essence of financial management</a:t>
            </a:r>
          </a:p>
          <a:p>
            <a:r>
              <a:rPr lang="en-US" dirty="0" smtClean="0"/>
              <a:t>A budget turn an operating plan into a program for the expenditures of funds</a:t>
            </a:r>
          </a:p>
          <a:p>
            <a:r>
              <a:rPr lang="en-US" dirty="0" smtClean="0"/>
              <a:t>Also can be used as a tool for evaluation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37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495"/>
    </mc:Choice>
    <mc:Fallback>
      <p:transition spd="slow" advTm="24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4162"/>
          </a:xfrm>
        </p:spPr>
        <p:txBody>
          <a:bodyPr/>
          <a:lstStyle/>
          <a:p>
            <a:r>
              <a:rPr lang="en-US" dirty="0" smtClean="0"/>
              <a:t>Some budget fables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61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70"/>
    </mc:Choice>
    <mc:Fallback>
      <p:transition spd="slow" advTm="64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we have a budget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Looking at a budget is a whole and not as parts </a:t>
            </a:r>
          </a:p>
          <a:p>
            <a:r>
              <a:rPr lang="en-US" dirty="0" smtClean="0"/>
              <a:t>Problem:  Can’t see where changes need to be made</a:t>
            </a:r>
          </a:p>
          <a:p>
            <a:r>
              <a:rPr lang="en-US" dirty="0" smtClean="0"/>
              <a:t>Example 15,000 month or </a:t>
            </a:r>
          </a:p>
          <a:p>
            <a:pPr lvl="1"/>
            <a:r>
              <a:rPr lang="en-US" dirty="0" smtClean="0"/>
              <a:t>5,000 salary </a:t>
            </a:r>
          </a:p>
          <a:p>
            <a:pPr lvl="1"/>
            <a:r>
              <a:rPr lang="en-US" dirty="0" smtClean="0"/>
              <a:t>100 electricity</a:t>
            </a:r>
          </a:p>
          <a:p>
            <a:pPr lvl="1"/>
            <a:r>
              <a:rPr lang="en-US" dirty="0" smtClean="0"/>
              <a:t>600 rent</a:t>
            </a:r>
          </a:p>
          <a:p>
            <a:pPr lvl="1"/>
            <a:r>
              <a:rPr lang="en-US" dirty="0" smtClean="0"/>
              <a:t>Etc. </a:t>
            </a:r>
          </a:p>
          <a:p>
            <a:r>
              <a:rPr lang="en-US" dirty="0" smtClean="0"/>
              <a:t>Patient accounts receivable </a:t>
            </a:r>
          </a:p>
          <a:p>
            <a:pPr lvl="1"/>
            <a:r>
              <a:rPr lang="en-US" dirty="0" smtClean="0"/>
              <a:t>Total = 5,000</a:t>
            </a:r>
          </a:p>
          <a:p>
            <a:pPr lvl="1"/>
            <a:r>
              <a:rPr lang="en-US" dirty="0" smtClean="0"/>
              <a:t>Versus = BC/BS; Medicare; Medicaid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45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68"/>
    </mc:Choice>
    <mc:Fallback>
      <p:transition spd="slow" advTm="72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it from the telephone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Budget should be stuck to and not borrowed/used from another budget</a:t>
            </a:r>
          </a:p>
          <a:p>
            <a:r>
              <a:rPr lang="en-US" dirty="0" smtClean="0"/>
              <a:t>Problem: Inconsistent information</a:t>
            </a:r>
          </a:p>
          <a:p>
            <a:pPr lvl="1"/>
            <a:r>
              <a:rPr lang="en-US" dirty="0" smtClean="0"/>
              <a:t>Telephone budget = $500</a:t>
            </a:r>
          </a:p>
          <a:p>
            <a:pPr lvl="2"/>
            <a:r>
              <a:rPr lang="en-US" dirty="0" smtClean="0"/>
              <a:t>Take $400 = cut down your telephone to $100, now you don’t have the money 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08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051"/>
    </mc:Choice>
    <mc:Fallback>
      <p:transition spd="slow" advTm="51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Sit down and copy numbers from last years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Needs may change</a:t>
            </a:r>
          </a:p>
          <a:p>
            <a:r>
              <a:rPr lang="en-US" dirty="0" smtClean="0"/>
              <a:t>Spend same amount on supplies, but don’t need it, but now stuck with inventory and not enough $$ to do everything (shortage/surplus) 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18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051"/>
    </mc:Choice>
    <mc:Fallback>
      <p:transition spd="slow" advTm="57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the budget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Figure 8-1 page 151</a:t>
            </a:r>
          </a:p>
          <a:p>
            <a:r>
              <a:rPr lang="en-US" dirty="0" smtClean="0"/>
              <a:t>Statistics B  </a:t>
            </a:r>
          </a:p>
          <a:p>
            <a:pPr lvl="1"/>
            <a:r>
              <a:rPr lang="en-US" dirty="0" smtClean="0"/>
              <a:t>Forecast utilization by service type</a:t>
            </a:r>
          </a:p>
          <a:p>
            <a:r>
              <a:rPr lang="en-US" dirty="0" smtClean="0"/>
              <a:t>Revenue B  </a:t>
            </a:r>
          </a:p>
          <a:p>
            <a:pPr lvl="1"/>
            <a:r>
              <a:rPr lang="en-US" dirty="0" smtClean="0"/>
              <a:t>Prediction for how much revenue anticipated operations will generate</a:t>
            </a:r>
          </a:p>
          <a:p>
            <a:r>
              <a:rPr lang="en-US" dirty="0" smtClean="0"/>
              <a:t>Expense B</a:t>
            </a:r>
          </a:p>
          <a:p>
            <a:pPr lvl="1"/>
            <a:r>
              <a:rPr lang="en-US" dirty="0" smtClean="0"/>
              <a:t>Prediction of the total expense that the organization will generate</a:t>
            </a:r>
          </a:p>
          <a:p>
            <a:r>
              <a:rPr lang="en-US" dirty="0" smtClean="0"/>
              <a:t>Capital B</a:t>
            </a:r>
          </a:p>
          <a:p>
            <a:pPr lvl="1"/>
            <a:r>
              <a:rPr lang="en-US" dirty="0" smtClean="0"/>
              <a:t>Plan for acquisition new long-lived assets</a:t>
            </a:r>
          </a:p>
          <a:p>
            <a:r>
              <a:rPr lang="en-US" dirty="0" smtClean="0"/>
              <a:t>Cash B</a:t>
            </a:r>
          </a:p>
          <a:p>
            <a:pPr lvl="1"/>
            <a:r>
              <a:rPr lang="en-US" dirty="0" smtClean="0"/>
              <a:t>Anticipated cash in and  out of the organization 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41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447"/>
    </mc:Choice>
    <mc:Fallback>
      <p:transition spd="slow" advTm="48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Operating/Statistics Budget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70638"/>
            <a:ext cx="4648200" cy="463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08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428"/>
    </mc:Choice>
    <mc:Fallback>
      <p:transition spd="slow" advTm="894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Budget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596" y="1905000"/>
            <a:ext cx="4731204" cy="367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97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643"/>
    </mc:Choice>
    <mc:Fallback>
      <p:transition spd="slow" advTm="546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84</TotalTime>
  <Words>378</Words>
  <Application>Microsoft Office PowerPoint</Application>
  <PresentationFormat>On-screen Show (4:3)</PresentationFormat>
  <Paragraphs>67</Paragraphs>
  <Slides>18</Slides>
  <Notes>0</Notes>
  <HiddenSlides>0</HiddenSlides>
  <MMClips>18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Decatur</vt:lpstr>
      <vt:lpstr>FINANCE</vt:lpstr>
      <vt:lpstr>Budgeting</vt:lpstr>
      <vt:lpstr>Some budget fables</vt:lpstr>
      <vt:lpstr>But we have a budget</vt:lpstr>
      <vt:lpstr>Take it from the telephone budget</vt:lpstr>
      <vt:lpstr>Sit down and copy numbers from last years budget</vt:lpstr>
      <vt:lpstr>Components of the budget </vt:lpstr>
      <vt:lpstr>Operating/Statistics Budget</vt:lpstr>
      <vt:lpstr>Revenue Budget</vt:lpstr>
      <vt:lpstr>Expense Budget</vt:lpstr>
      <vt:lpstr>Capital Budget</vt:lpstr>
      <vt:lpstr>Cash Budget</vt:lpstr>
      <vt:lpstr>Budget choices</vt:lpstr>
      <vt:lpstr>F v F</vt:lpstr>
      <vt:lpstr>PowerPoint Presentation</vt:lpstr>
      <vt:lpstr>Zero-based budget</vt:lpstr>
      <vt:lpstr>Incremental budget</vt:lpstr>
      <vt:lpstr>PowerPoint Presentation</vt:lpstr>
    </vt:vector>
  </TitlesOfParts>
  <Company>Clayton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</dc:title>
  <dc:creator>Jocelyn Steward</dc:creator>
  <cp:lastModifiedBy>Jocelyn Steward</cp:lastModifiedBy>
  <cp:revision>7</cp:revision>
  <dcterms:created xsi:type="dcterms:W3CDTF">2014-04-20T20:48:15Z</dcterms:created>
  <dcterms:modified xsi:type="dcterms:W3CDTF">2014-04-20T22:12:21Z</dcterms:modified>
</cp:coreProperties>
</file>