
<file path=[Content_Types].xml><?xml version="1.0" encoding="utf-8"?>
<Types xmlns="http://schemas.openxmlformats.org/package/2006/content-types">
  <Default Extension="png" ContentType="image/png"/>
  <Default Extension="jpeg" ContentType="image/jpeg"/>
  <Default Extension="wma" ContentType="audio/x-ms-wm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D035683E-D5F5-4EA7-A53D-F12C13ED1A08}" type="datetimeFigureOut">
              <a:rPr lang="en-US" smtClean="0"/>
              <a:t>4/20/2014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30CDA66-DBA2-4575-AE84-FF07133EE5F1}"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35683E-D5F5-4EA7-A53D-F12C13ED1A08}" type="datetimeFigureOut">
              <a:rPr lang="en-US" smtClean="0"/>
              <a:t>4/20/2014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0CDA66-DBA2-4575-AE84-FF07133EE5F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35683E-D5F5-4EA7-A53D-F12C13ED1A08}" type="datetimeFigureOut">
              <a:rPr lang="en-US" smtClean="0"/>
              <a:t>4/20/2014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0CDA66-DBA2-4575-AE84-FF07133EE5F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035683E-D5F5-4EA7-A53D-F12C13ED1A08}" type="datetimeFigureOut">
              <a:rPr lang="en-US" smtClean="0"/>
              <a:t>4/20/2014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30CDA66-DBA2-4575-AE84-FF07133EE5F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D035683E-D5F5-4EA7-A53D-F12C13ED1A08}" type="datetimeFigureOut">
              <a:rPr lang="en-US" smtClean="0"/>
              <a:t>4/20/2014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30CDA66-DBA2-4575-AE84-FF07133EE5F1}"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035683E-D5F5-4EA7-A53D-F12C13ED1A08}" type="datetimeFigureOut">
              <a:rPr lang="en-US" smtClean="0"/>
              <a:t>4/20/2014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30CDA66-DBA2-4575-AE84-FF07133EE5F1}"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035683E-D5F5-4EA7-A53D-F12C13ED1A08}" type="datetimeFigureOut">
              <a:rPr lang="en-US" smtClean="0"/>
              <a:t>4/20/2014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30CDA66-DBA2-4575-AE84-FF07133EE5F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035683E-D5F5-4EA7-A53D-F12C13ED1A08}" type="datetimeFigureOut">
              <a:rPr lang="en-US" smtClean="0"/>
              <a:t>4/20/2014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30CDA66-DBA2-4575-AE84-FF07133EE5F1}"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035683E-D5F5-4EA7-A53D-F12C13ED1A08}" type="datetimeFigureOut">
              <a:rPr lang="en-US" smtClean="0"/>
              <a:t>4/20/2014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30CDA66-DBA2-4575-AE84-FF07133EE5F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D035683E-D5F5-4EA7-A53D-F12C13ED1A08}" type="datetimeFigureOut">
              <a:rPr lang="en-US" smtClean="0"/>
              <a:t>4/20/2014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30CDA66-DBA2-4575-AE84-FF07133EE5F1}"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035683E-D5F5-4EA7-A53D-F12C13ED1A08}" type="datetimeFigureOut">
              <a:rPr lang="en-US" smtClean="0"/>
              <a:t>4/20/2014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30CDA66-DBA2-4575-AE84-FF07133EE5F1}"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D035683E-D5F5-4EA7-A53D-F12C13ED1A08}" type="datetimeFigureOut">
              <a:rPr lang="en-US" smtClean="0"/>
              <a:t>4/20/2014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30CDA66-DBA2-4575-AE84-FF07133EE5F1}"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ma"/><Relationship Id="rId1" Type="http://schemas.microsoft.com/office/2007/relationships/media" Target="../media/media1.wma"/><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wma"/><Relationship Id="rId1" Type="http://schemas.microsoft.com/office/2007/relationships/media" Target="../media/media2.wma"/><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wma"/><Relationship Id="rId1" Type="http://schemas.microsoft.com/office/2007/relationships/media" Target="../media/media3.wma"/><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4.wma"/><Relationship Id="rId1" Type="http://schemas.microsoft.com/office/2007/relationships/media" Target="../media/media4.wma"/><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5.wma"/><Relationship Id="rId1" Type="http://schemas.microsoft.com/office/2007/relationships/media" Target="../media/media5.wma"/><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FINANCE </a:t>
            </a:r>
            <a:endParaRPr lang="en-US" dirty="0"/>
          </a:p>
        </p:txBody>
      </p:sp>
      <p:sp>
        <p:nvSpPr>
          <p:cNvPr id="3" name="Subtitle 2"/>
          <p:cNvSpPr>
            <a:spLocks noGrp="1"/>
          </p:cNvSpPr>
          <p:nvPr>
            <p:ph type="subTitle" idx="1"/>
          </p:nvPr>
        </p:nvSpPr>
        <p:spPr/>
        <p:txBody>
          <a:bodyPr/>
          <a:lstStyle/>
          <a:p>
            <a:r>
              <a:rPr lang="en-US" dirty="0" smtClean="0"/>
              <a:t>VARIANCE ANALYSIS</a:t>
            </a:r>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504238" y="6218238"/>
            <a:ext cx="487362" cy="487362"/>
          </a:xfrm>
          <a:prstGeom prst="rect">
            <a:avLst/>
          </a:prstGeom>
        </p:spPr>
      </p:pic>
    </p:spTree>
    <p:extLst>
      <p:ext uri="{BB962C8B-B14F-4D97-AF65-F5344CB8AC3E}">
        <p14:creationId xmlns:p14="http://schemas.microsoft.com/office/powerpoint/2010/main" val="115982975"/>
      </p:ext>
    </p:extLst>
  </p:cSld>
  <p:clrMapOvr>
    <a:masterClrMapping/>
  </p:clrMapOvr>
  <mc:AlternateContent xmlns:mc="http://schemas.openxmlformats.org/markup-compatibility/2006">
    <mc:Choice xmlns:p14="http://schemas.microsoft.com/office/powerpoint/2010/main" Requires="p14">
      <p:transition spd="slow" p14:dur="2000" advTm="7015"/>
    </mc:Choice>
    <mc:Fallback>
      <p:transition spd="slow" advTm="7015"/>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Variance Analysis</a:t>
            </a:r>
            <a:endParaRPr lang="en-US" dirty="0"/>
          </a:p>
        </p:txBody>
      </p:sp>
      <p:sp>
        <p:nvSpPr>
          <p:cNvPr id="3" name="Content Placeholder 2"/>
          <p:cNvSpPr>
            <a:spLocks noGrp="1"/>
          </p:cNvSpPr>
          <p:nvPr>
            <p:ph idx="1"/>
          </p:nvPr>
        </p:nvSpPr>
        <p:spPr/>
        <p:txBody>
          <a:bodyPr/>
          <a:lstStyle/>
          <a:p>
            <a:pPr lvl="0"/>
            <a:r>
              <a:rPr lang="en-US" dirty="0" smtClean="0"/>
              <a:t>Focuses </a:t>
            </a:r>
            <a:r>
              <a:rPr lang="en-US" dirty="0"/>
              <a:t>on differences (variances) between realized values and forecasts</a:t>
            </a:r>
          </a:p>
          <a:p>
            <a:pPr lvl="0"/>
            <a:r>
              <a:rPr lang="en-US" dirty="0"/>
              <a:t>Examination and interpretation of differences between what has actually happened and what was planned</a:t>
            </a:r>
          </a:p>
          <a:p>
            <a:pPr lvl="0"/>
            <a:r>
              <a:rPr lang="en-US" dirty="0"/>
              <a:t>Can provide managers with useful information </a:t>
            </a:r>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504238" y="6218238"/>
            <a:ext cx="487362" cy="487362"/>
          </a:xfrm>
          <a:prstGeom prst="rect">
            <a:avLst/>
          </a:prstGeom>
        </p:spPr>
      </p:pic>
    </p:spTree>
    <p:extLst>
      <p:ext uri="{BB962C8B-B14F-4D97-AF65-F5344CB8AC3E}">
        <p14:creationId xmlns:p14="http://schemas.microsoft.com/office/powerpoint/2010/main" val="870141776"/>
      </p:ext>
    </p:extLst>
  </p:cSld>
  <p:clrMapOvr>
    <a:masterClrMapping/>
  </p:clrMapOvr>
  <mc:AlternateContent xmlns:mc="http://schemas.openxmlformats.org/markup-compatibility/2006">
    <mc:Choice xmlns:p14="http://schemas.microsoft.com/office/powerpoint/2010/main" Requires="p14">
      <p:transition spd="slow" p14:dur="2000" advTm="31069"/>
    </mc:Choice>
    <mc:Fallback>
      <p:transition spd="slow" advTm="3106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 </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Primary focus should not be to assign blame for unfavorable results, but to uncover the cause of problems so that these problems can be corrected as quickly as possible and avoided in the future </a:t>
            </a:r>
          </a:p>
          <a:p>
            <a:pPr lvl="0"/>
            <a:r>
              <a:rPr lang="en-US" dirty="0"/>
              <a:t>Unfortunately, not all variances are controllable</a:t>
            </a:r>
          </a:p>
          <a:p>
            <a:pPr lvl="0"/>
            <a:r>
              <a:rPr lang="en-US" dirty="0"/>
              <a:t>Based on static and flexible budgets</a:t>
            </a:r>
          </a:p>
          <a:p>
            <a:pPr lvl="1"/>
            <a:r>
              <a:rPr lang="en-US" dirty="0"/>
              <a:t>Static budget:  budget that is prepared at the beginning of a planning period</a:t>
            </a:r>
          </a:p>
          <a:p>
            <a:pPr lvl="1"/>
            <a:r>
              <a:rPr lang="en-US" dirty="0"/>
              <a:t>Flexible budget:  budget that is based on the static budget but adjusted to reflect realized volume </a:t>
            </a:r>
          </a:p>
          <a:p>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504238" y="6218238"/>
            <a:ext cx="487362" cy="487362"/>
          </a:xfrm>
          <a:prstGeom prst="rect">
            <a:avLst/>
          </a:prstGeom>
        </p:spPr>
      </p:pic>
    </p:spTree>
    <p:extLst>
      <p:ext uri="{BB962C8B-B14F-4D97-AF65-F5344CB8AC3E}">
        <p14:creationId xmlns:p14="http://schemas.microsoft.com/office/powerpoint/2010/main" val="1608206977"/>
      </p:ext>
    </p:extLst>
  </p:cSld>
  <p:clrMapOvr>
    <a:masterClrMapping/>
  </p:clrMapOvr>
  <mc:AlternateContent xmlns:mc="http://schemas.openxmlformats.org/markup-compatibility/2006">
    <mc:Choice xmlns:p14="http://schemas.microsoft.com/office/powerpoint/2010/main" Requires="p14">
      <p:transition spd="slow" p14:dur="2000" advTm="49259"/>
    </mc:Choice>
    <mc:Fallback>
      <p:transition spd="slow" advTm="4925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Formulas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Profit variance = Actual profit – Static profit</a:t>
            </a:r>
          </a:p>
          <a:p>
            <a:r>
              <a:rPr lang="en-US" dirty="0" smtClean="0"/>
              <a:t>Revenue variance = Actual revenue – Static revenue</a:t>
            </a:r>
          </a:p>
          <a:p>
            <a:r>
              <a:rPr lang="en-US" dirty="0" smtClean="0"/>
              <a:t>Cost variance = Static cost – Actual cost</a:t>
            </a:r>
          </a:p>
          <a:p>
            <a:r>
              <a:rPr lang="en-US" dirty="0" smtClean="0"/>
              <a:t>Price variance = Actual revenue – Flexible revenue </a:t>
            </a:r>
          </a:p>
          <a:p>
            <a:r>
              <a:rPr lang="en-US" dirty="0" smtClean="0"/>
              <a:t>Volume variance = Flexible revenue – Static revenues </a:t>
            </a:r>
          </a:p>
          <a:p>
            <a:r>
              <a:rPr lang="en-US" dirty="0" smtClean="0"/>
              <a:t>Management variance = Flexible costs – Actual costs</a:t>
            </a:r>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504238" y="6218238"/>
            <a:ext cx="487362" cy="487362"/>
          </a:xfrm>
          <a:prstGeom prst="rect">
            <a:avLst/>
          </a:prstGeom>
        </p:spPr>
      </p:pic>
    </p:spTree>
    <p:extLst>
      <p:ext uri="{BB962C8B-B14F-4D97-AF65-F5344CB8AC3E}">
        <p14:creationId xmlns:p14="http://schemas.microsoft.com/office/powerpoint/2010/main" val="894034828"/>
      </p:ext>
    </p:extLst>
  </p:cSld>
  <p:clrMapOvr>
    <a:masterClrMapping/>
  </p:clrMapOvr>
  <mc:AlternateContent xmlns:mc="http://schemas.openxmlformats.org/markup-compatibility/2006">
    <mc:Choice xmlns:p14="http://schemas.microsoft.com/office/powerpoint/2010/main" Requires="p14">
      <p:transition spd="slow" p14:dur="2000" advTm="9170"/>
    </mc:Choice>
    <mc:Fallback>
      <p:transition spd="slow" advTm="917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Caveat</a:t>
            </a:r>
            <a:endParaRPr lang="en-US" dirty="0"/>
          </a:p>
        </p:txBody>
      </p:sp>
      <p:sp>
        <p:nvSpPr>
          <p:cNvPr id="3" name="Content Placeholder 2"/>
          <p:cNvSpPr>
            <a:spLocks noGrp="1"/>
          </p:cNvSpPr>
          <p:nvPr>
            <p:ph idx="1"/>
          </p:nvPr>
        </p:nvSpPr>
        <p:spPr/>
        <p:txBody>
          <a:bodyPr/>
          <a:lstStyle/>
          <a:p>
            <a:r>
              <a:rPr lang="en-US" dirty="0" smtClean="0"/>
              <a:t>Positive variance = good</a:t>
            </a:r>
          </a:p>
          <a:p>
            <a:r>
              <a:rPr lang="en-US" dirty="0" smtClean="0"/>
              <a:t>Negative variance = bad</a:t>
            </a:r>
          </a:p>
          <a:p>
            <a:r>
              <a:rPr lang="en-US" dirty="0" smtClean="0"/>
              <a:t>More detailed analysis is required to determine underlying causes</a:t>
            </a:r>
          </a:p>
          <a:p>
            <a:pPr lvl="1"/>
            <a:r>
              <a:rPr lang="en-US" dirty="0" smtClean="0"/>
              <a:t>Revenue shortfall? </a:t>
            </a:r>
          </a:p>
          <a:p>
            <a:pPr lvl="1"/>
            <a:r>
              <a:rPr lang="en-US" dirty="0" smtClean="0"/>
              <a:t>Excessive costs? </a:t>
            </a:r>
          </a:p>
          <a:p>
            <a:pPr lvl="1"/>
            <a:r>
              <a:rPr lang="en-US" dirty="0" smtClean="0"/>
              <a:t>Other things</a:t>
            </a:r>
            <a:endParaRPr lang="en-US" dirty="0"/>
          </a:p>
        </p:txBody>
      </p:sp>
      <p:pic>
        <p:nvPicPr>
          <p:cNvPr id="4" name="Audio 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8504238" y="6218238"/>
            <a:ext cx="487362" cy="487362"/>
          </a:xfrm>
          <a:prstGeom prst="rect">
            <a:avLst/>
          </a:prstGeom>
        </p:spPr>
      </p:pic>
    </p:spTree>
    <p:extLst>
      <p:ext uri="{BB962C8B-B14F-4D97-AF65-F5344CB8AC3E}">
        <p14:creationId xmlns:p14="http://schemas.microsoft.com/office/powerpoint/2010/main" val="372272421"/>
      </p:ext>
    </p:extLst>
  </p:cSld>
  <p:clrMapOvr>
    <a:masterClrMapping/>
  </p:clrMapOvr>
  <mc:AlternateContent xmlns:mc="http://schemas.openxmlformats.org/markup-compatibility/2006">
    <mc:Choice xmlns:p14="http://schemas.microsoft.com/office/powerpoint/2010/main" Requires="p14">
      <p:transition spd="slow" p14:dur="2000" advTm="34669"/>
    </mc:Choice>
    <mc:Fallback>
      <p:transition spd="slow" advTm="34669"/>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isNarration="1">
              <p:cMediaNode vol="80000" showWhenStopped="0">
                <p:cTn id="7" fill="hold" display="0">
                  <p:stCondLst>
                    <p:cond delay="indefinite"/>
                  </p:stCondLst>
                  <p:endCondLst>
                    <p:cond evt="onStopAudio" delay="0">
                      <p:tgtEl>
                        <p:sldTgt/>
                      </p:tgtEl>
                    </p:cond>
                  </p:endCondLst>
                </p:cTn>
                <p:tgtEl>
                  <p:spTgt spid="4"/>
                </p:tgtEl>
              </p:cMediaNode>
            </p:audi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212</TotalTime>
  <Words>192</Words>
  <Application>Microsoft Office PowerPoint</Application>
  <PresentationFormat>On-screen Show (4:3)</PresentationFormat>
  <Paragraphs>26</Paragraphs>
  <Slides>5</Slides>
  <Notes>0</Notes>
  <HiddenSlides>0</HiddenSlides>
  <MMClips>5</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FINANCE </vt:lpstr>
      <vt:lpstr>Variance Analysis</vt:lpstr>
      <vt:lpstr>Cont. </vt:lpstr>
      <vt:lpstr>Formulas</vt:lpstr>
      <vt:lpstr>Caveat</vt:lpstr>
    </vt:vector>
  </TitlesOfParts>
  <Company>Clayton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FINANCE </dc:title>
  <dc:creator>Jocelyn Steward</dc:creator>
  <cp:lastModifiedBy>Jocelyn Steward</cp:lastModifiedBy>
  <cp:revision>4</cp:revision>
  <dcterms:created xsi:type="dcterms:W3CDTF">2014-04-20T20:47:06Z</dcterms:created>
  <dcterms:modified xsi:type="dcterms:W3CDTF">2014-04-21T00:19:57Z</dcterms:modified>
</cp:coreProperties>
</file>