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2E5610-A7E9-4078-B2CF-70D4AB5A49B8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2E441B-893B-4FA7-93CD-A67094E0EAE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CARE FINANCE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90"/>
    </mc:Choice>
    <mc:Fallback>
      <p:transition spd="slow" advTm="13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LONG-TERM 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Provide care to individuals who lack all or some functional ability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94"/>
    </mc:Choice>
    <mc:Fallback>
      <p:transition spd="slow" advTm="27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OTHER TYPES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HOSPICE</a:t>
            </a:r>
          </a:p>
          <a:p>
            <a:pPr lvl="0"/>
            <a:r>
              <a:rPr lang="en-US" dirty="0"/>
              <a:t>PALLIATIVE CARE</a:t>
            </a:r>
          </a:p>
          <a:p>
            <a:pPr lvl="0"/>
            <a:r>
              <a:rPr lang="en-US" dirty="0"/>
              <a:t>HOME HEALTH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4"/>
    </mc:Choice>
    <mc:Fallback>
      <p:transition spd="slow" advTm="16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HEALTH INSURANCE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significant portion of services are paid for by 3</a:t>
            </a:r>
            <a:r>
              <a:rPr lang="en-US" baseline="30000" dirty="0"/>
              <a:t>rd</a:t>
            </a:r>
            <a:r>
              <a:rPr lang="en-US" dirty="0"/>
              <a:t> party payers (AKA insurers) </a:t>
            </a:r>
          </a:p>
          <a:p>
            <a:pPr lvl="0"/>
            <a:r>
              <a:rPr lang="en-US" dirty="0"/>
              <a:t>Public</a:t>
            </a:r>
          </a:p>
          <a:p>
            <a:pPr lvl="0"/>
            <a:r>
              <a:rPr lang="en-US" dirty="0" smtClean="0"/>
              <a:t>Private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86"/>
    </mc:Choice>
    <mc:Fallback>
      <p:transition spd="slow" advTm="2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Insurance,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Other </a:t>
            </a:r>
          </a:p>
          <a:p>
            <a:pPr lvl="1"/>
            <a:r>
              <a:rPr lang="en-US" dirty="0"/>
              <a:t>Organization self-insured</a:t>
            </a:r>
          </a:p>
          <a:p>
            <a:pPr lvl="1"/>
            <a:r>
              <a:rPr lang="en-US" dirty="0"/>
              <a:t>Non-health insurance</a:t>
            </a:r>
          </a:p>
          <a:p>
            <a:pPr lvl="2"/>
            <a:r>
              <a:rPr lang="en-US" dirty="0"/>
              <a:t>Home </a:t>
            </a:r>
          </a:p>
          <a:p>
            <a:pPr lvl="2"/>
            <a:r>
              <a:rPr lang="en-US" dirty="0"/>
              <a:t>Car</a:t>
            </a:r>
          </a:p>
          <a:p>
            <a:pPr lvl="2"/>
            <a:r>
              <a:rPr lang="en-US" dirty="0"/>
              <a:t>Boat</a:t>
            </a:r>
          </a:p>
          <a:p>
            <a:pPr lvl="1"/>
            <a:r>
              <a:rPr lang="en-US" dirty="0"/>
              <a:t>Worker’s compensation</a:t>
            </a:r>
          </a:p>
          <a:p>
            <a:pPr lvl="1"/>
            <a:r>
              <a:rPr lang="en-US" dirty="0"/>
              <a:t>Victims of crime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11"/>
    </mc:Choice>
    <mc:Fallback>
      <p:transition spd="slow" advTm="6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HEALTH CARE IS A BUSINESS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3T across the world = 2.1 US </a:t>
            </a:r>
          </a:p>
          <a:p>
            <a:pPr lvl="0"/>
            <a:r>
              <a:rPr lang="en-US" dirty="0"/>
              <a:t>Political activity</a:t>
            </a:r>
          </a:p>
          <a:p>
            <a:pPr lvl="0"/>
            <a:r>
              <a:rPr lang="en-US" dirty="0"/>
              <a:t>Largest sector</a:t>
            </a:r>
          </a:p>
          <a:p>
            <a:pPr lvl="0"/>
            <a:r>
              <a:rPr lang="en-US" dirty="0"/>
              <a:t>Employs most people</a:t>
            </a:r>
          </a:p>
          <a:p>
            <a:pPr lvl="0"/>
            <a:r>
              <a:rPr lang="en-US" dirty="0"/>
              <a:t>Largest % of GDP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60"/>
    </mc:Choice>
    <mc:Fallback>
      <p:transition spd="slow" advTm="5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How do we know HC is a business?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business needs to have sufficient revenue to pay all of the costs associated with creating and selling its good or services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60"/>
    </mc:Choice>
    <mc:Fallback>
      <p:transition spd="slow" advTm="3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Health care is different/health care is the same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Same</a:t>
            </a:r>
          </a:p>
          <a:p>
            <a:pPr lvl="1"/>
            <a:r>
              <a:rPr lang="en-US" dirty="0"/>
              <a:t>Must generate cash flows, just as everyone else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83"/>
    </mc:Choice>
    <mc:Fallback>
      <p:transition spd="slow" advTm="35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care is different/health care is the same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Different</a:t>
            </a:r>
          </a:p>
          <a:p>
            <a:pPr lvl="1"/>
            <a:r>
              <a:rPr lang="en-US" dirty="0"/>
              <a:t>Abundance of </a:t>
            </a:r>
            <a:r>
              <a:rPr lang="en-US" b="1" dirty="0"/>
              <a:t>agency </a:t>
            </a:r>
            <a:r>
              <a:rPr lang="en-US" b="1" dirty="0" smtClean="0"/>
              <a:t>relationship</a:t>
            </a:r>
            <a:endParaRPr lang="en-US" dirty="0" smtClean="0"/>
          </a:p>
          <a:p>
            <a:pPr lvl="1"/>
            <a:r>
              <a:rPr lang="en-US" dirty="0" smtClean="0"/>
              <a:t>Health </a:t>
            </a:r>
            <a:r>
              <a:rPr lang="en-US" dirty="0"/>
              <a:t>care is delivered by a complex mixture of government, private NFP, and private FP organization 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care is delivered in a regulatory environment </a:t>
            </a:r>
          </a:p>
          <a:p>
            <a:pPr lvl="1"/>
            <a:r>
              <a:rPr lang="en-US" dirty="0" smtClean="0"/>
              <a:t>Wider </a:t>
            </a:r>
            <a:r>
              <a:rPr lang="en-US" dirty="0"/>
              <a:t>range of financing options available</a:t>
            </a:r>
          </a:p>
          <a:p>
            <a:pPr lvl="2"/>
            <a:r>
              <a:rPr lang="en-US" dirty="0"/>
              <a:t>Tax-exempt</a:t>
            </a:r>
          </a:p>
          <a:p>
            <a:pPr lvl="2"/>
            <a:r>
              <a:rPr lang="en-US" dirty="0"/>
              <a:t>Bank, </a:t>
            </a:r>
            <a:r>
              <a:rPr lang="en-US" dirty="0" smtClean="0"/>
              <a:t>Investors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238"/>
    </mc:Choice>
    <mc:Fallback>
      <p:transition spd="slow" advTm="23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Different,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Most of the revenues received comes from </a:t>
            </a:r>
            <a:r>
              <a:rPr lang="en-US" b="1" dirty="0"/>
              <a:t>third-party payers</a:t>
            </a:r>
            <a:endParaRPr lang="en-US" dirty="0"/>
          </a:p>
          <a:p>
            <a:pPr lvl="1"/>
            <a:r>
              <a:rPr lang="en-US" dirty="0" smtClean="0"/>
              <a:t>Growing </a:t>
            </a:r>
            <a:r>
              <a:rPr lang="en-US" dirty="0"/>
              <a:t>more rapidly than other sector in the US economy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organizations are not for profit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59"/>
    </mc:Choice>
    <mc:Fallback>
      <p:transition spd="slow" advTm="309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Major industries in the health care sector 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716442"/>
              </p:ext>
            </p:extLst>
          </p:nvPr>
        </p:nvGraphicFramePr>
        <p:xfrm>
          <a:off x="1600200" y="3352800"/>
          <a:ext cx="608076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What’s included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Example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Health services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Medical practice, hospitals, clinics, nursing homes, home health, hospice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Health insurance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Gov’t programs; commercial; ESHI; managed care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Medical supplies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Diagnostic equipment, medical supplies, surgical instruments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Pharmaceuticals and biotech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Drugs and other therapeutic products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Educational institutions; research; consultation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44"/>
    </mc:Choice>
    <mc:Fallback>
      <p:transition spd="slow" advTm="26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Hospitals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Provide diagnostic and therapeutic services to individuals that require several hours (overnight) care; also provide walk-in services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416"/>
    </mc:Choice>
    <mc:Fallback>
      <p:transition spd="slow" advTm="103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AMBULATORY 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Outpatient </a:t>
            </a:r>
          </a:p>
          <a:p>
            <a:pPr lvl="0"/>
            <a:r>
              <a:rPr lang="en-US" dirty="0" smtClean="0"/>
              <a:t>Locations- </a:t>
            </a:r>
            <a:r>
              <a:rPr lang="en-US" dirty="0"/>
              <a:t>clinics, medical practices, ER, home health, urgent care, retail </a:t>
            </a:r>
            <a:r>
              <a:rPr lang="en-US" dirty="0" smtClean="0"/>
              <a:t>clinic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21"/>
    </mc:Choice>
    <mc:Fallback>
      <p:transition spd="slow" advTm="36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314</Words>
  <Application>Microsoft Office PowerPoint</Application>
  <PresentationFormat>On-screen Show (4:3)</PresentationFormat>
  <Paragraphs>68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INTRODUCTION</vt:lpstr>
      <vt:lpstr>HEALTH CARE IS A BUSINESS  </vt:lpstr>
      <vt:lpstr>How do we know HC is a business?  </vt:lpstr>
      <vt:lpstr>Health care is different/health care is the same </vt:lpstr>
      <vt:lpstr>Health care is different/health care is the same </vt:lpstr>
      <vt:lpstr>Different, cont. </vt:lpstr>
      <vt:lpstr>Major industries in the health care sector </vt:lpstr>
      <vt:lpstr>Hospitals  </vt:lpstr>
      <vt:lpstr>AMBULATORY CARE </vt:lpstr>
      <vt:lpstr>LONG-TERM CARE </vt:lpstr>
      <vt:lpstr>OTHER TYPES </vt:lpstr>
      <vt:lpstr>HEALTH INSURANCE </vt:lpstr>
      <vt:lpstr>Insurance, cont. 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Jocelyn Steward</dc:creator>
  <cp:lastModifiedBy>Jocelyn Steward</cp:lastModifiedBy>
  <cp:revision>4</cp:revision>
  <dcterms:created xsi:type="dcterms:W3CDTF">2014-05-29T01:01:48Z</dcterms:created>
  <dcterms:modified xsi:type="dcterms:W3CDTF">2014-05-29T12:42:49Z</dcterms:modified>
</cp:coreProperties>
</file>