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7" r:id="rId3"/>
    <p:sldId id="278" r:id="rId4"/>
    <p:sldId id="279" r:id="rId5"/>
    <p:sldId id="280" r:id="rId6"/>
    <p:sldId id="281" r:id="rId7"/>
    <p:sldId id="28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39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39">
        <p:fade/>
      </p:transition>
    </mc:Choice>
    <mc:Fallback>
      <p:transition spd="med" advTm="5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Ownership of </a:t>
            </a:r>
            <a:r>
              <a:rPr lang="en-US" b="1" dirty="0" smtClean="0"/>
              <a:t>HSO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Private organizations </a:t>
            </a:r>
          </a:p>
          <a:p>
            <a:pPr lvl="0"/>
            <a:r>
              <a:rPr lang="en-US" dirty="0" smtClean="0"/>
              <a:t>Public organizations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780">
        <p:fade/>
      </p:transition>
    </mc:Choice>
    <mc:Fallback>
      <p:transition spd="med" advTm="52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FOR PROFIT ORGANIZATIONS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Profits </a:t>
            </a:r>
            <a:r>
              <a:rPr lang="en-US" dirty="0"/>
              <a:t>are given to someone </a:t>
            </a:r>
          </a:p>
          <a:p>
            <a:pPr lvl="0"/>
            <a:r>
              <a:rPr lang="en-US" dirty="0"/>
              <a:t>AKA Investor-owned </a:t>
            </a:r>
          </a:p>
          <a:p>
            <a:pPr lvl="1"/>
            <a:r>
              <a:rPr lang="en-US" dirty="0"/>
              <a:t>Public-held 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/>
              <a:t>Private-held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338">
        <p:fade/>
      </p:transition>
    </mc:Choice>
    <mc:Fallback>
      <p:transition spd="med" advTm="82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NOT FOR PROFIT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Profits </a:t>
            </a:r>
            <a:r>
              <a:rPr lang="en-US" dirty="0"/>
              <a:t>are not given to someone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residuals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reinvested</a:t>
            </a:r>
            <a:endParaRPr lang="en-US" sz="4000" dirty="0"/>
          </a:p>
          <a:p>
            <a:pPr lvl="0"/>
            <a:r>
              <a:rPr lang="en-US" dirty="0"/>
              <a:t>Have to meet a set of stringent requirements</a:t>
            </a:r>
            <a:endParaRPr lang="en-US" sz="4000" dirty="0"/>
          </a:p>
          <a:p>
            <a:pPr lvl="0"/>
            <a:r>
              <a:rPr lang="en-US" dirty="0" smtClean="0"/>
              <a:t>Uncollected </a:t>
            </a:r>
            <a:r>
              <a:rPr lang="en-US" dirty="0"/>
              <a:t>taxes = $4 billion/year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5581">
        <p:fade/>
      </p:transition>
    </mc:Choice>
    <mc:Fallback>
      <p:transition spd="med" advTm="265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NFP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Voluntary nonprofits have sought tax-exempt status. </a:t>
            </a:r>
          </a:p>
          <a:p>
            <a:pPr lvl="0"/>
            <a:r>
              <a:rPr lang="en-US" dirty="0" smtClean="0"/>
              <a:t>Government </a:t>
            </a:r>
            <a:r>
              <a:rPr lang="en-US" dirty="0"/>
              <a:t>nonprofits, on the other hand, do not pay taxes because they are government entities.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891">
        <p:fade/>
      </p:transition>
    </mc:Choice>
    <mc:Fallback>
      <p:transition spd="med" advTm="76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Many have dual programs within the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Many </a:t>
            </a:r>
            <a:r>
              <a:rPr lang="en-US" dirty="0"/>
              <a:t>swap back and forth</a:t>
            </a:r>
          </a:p>
          <a:p>
            <a:pPr lvl="1"/>
            <a:r>
              <a:rPr lang="en-US" dirty="0"/>
              <a:t>EXAMPLE:  SPORTS MEDICINE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4248">
        <p:fade/>
      </p:transition>
    </mc:Choice>
    <mc:Fallback>
      <p:transition spd="med" advTm="134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94</Words>
  <Application>Microsoft Office PowerPoint</Application>
  <PresentationFormat>Custom</PresentationFormat>
  <Paragraphs>20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TS102801109</vt:lpstr>
      <vt:lpstr>INTRODUCTION </vt:lpstr>
      <vt:lpstr>Ownership of HSO</vt:lpstr>
      <vt:lpstr>FOR PROFIT ORGANIZATIONS  </vt:lpstr>
      <vt:lpstr>NOT FOR PROFIT ORGANIZATIONS</vt:lpstr>
      <vt:lpstr>Types of NFP  </vt:lpstr>
      <vt:lpstr>Many have dual programs within the organization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2014-05-29T13:05:49Z</dcterms:created>
  <dcterms:modified xsi:type="dcterms:W3CDTF">2014-05-29T13:24:25Z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