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013" autoAdjust="0"/>
  </p:normalViewPr>
  <p:slideViewPr>
    <p:cSldViewPr>
      <p:cViewPr>
        <p:scale>
          <a:sx n="80" d="100"/>
          <a:sy n="80" d="100"/>
        </p:scale>
        <p:origin x="-744" y="-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5/29/2014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- 3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957">
        <p:fade/>
      </p:transition>
    </mc:Choice>
    <mc:Fallback>
      <p:transition spd="med" advTm="11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C’S OF FINANCE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measurement and minimization of </a:t>
            </a:r>
            <a:r>
              <a:rPr lang="en-US" b="1" i="1" u="sng" dirty="0"/>
              <a:t>costs</a:t>
            </a:r>
            <a:r>
              <a:rPr lang="en-US" dirty="0"/>
              <a:t> are vital activities to the financial success of all healthcare organizations.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business might be profitable but still face a crisis because of a shortage of </a:t>
            </a:r>
            <a:r>
              <a:rPr lang="en-US" b="1" i="1" u="sng" dirty="0"/>
              <a:t>cash</a:t>
            </a:r>
            <a:r>
              <a:rPr lang="en-US" dirty="0" smtClean="0"/>
              <a:t>. </a:t>
            </a:r>
          </a:p>
          <a:p>
            <a:r>
              <a:rPr lang="en-US" b="1" i="1" u="sng" dirty="0" smtClean="0"/>
              <a:t>Capital</a:t>
            </a:r>
            <a:r>
              <a:rPr lang="en-US" dirty="0" smtClean="0"/>
              <a:t> </a:t>
            </a:r>
            <a:r>
              <a:rPr lang="en-US" dirty="0"/>
              <a:t>represents the funds (money) used to acquire land, buildings, and </a:t>
            </a:r>
            <a:r>
              <a:rPr lang="en-US" dirty="0" smtClean="0"/>
              <a:t>equipment.</a:t>
            </a:r>
            <a:endParaRPr lang="en-US" dirty="0"/>
          </a:p>
          <a:p>
            <a:r>
              <a:rPr lang="en-US" dirty="0"/>
              <a:t>Finally, a business must control its financial and physical resources to ensure that they are being wisely employed and protected for future use - </a:t>
            </a:r>
            <a:r>
              <a:rPr lang="en-US" b="1" i="1" u="sng" dirty="0" smtClean="0"/>
              <a:t>conservation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554">
        <p:fade/>
      </p:transition>
    </mc:Choice>
    <mc:Fallback>
      <p:transition spd="med" advTm="129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DO YOU HAVE TO STUDY FINANCE?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you have to take a finance class, especially if you aren’t going to go into finance or be a CFO? </a:t>
            </a:r>
          </a:p>
          <a:p>
            <a:pPr lvl="0"/>
            <a:r>
              <a:rPr lang="en-US" dirty="0"/>
              <a:t>Because everyone is involved</a:t>
            </a:r>
          </a:p>
          <a:p>
            <a:pPr lvl="1"/>
            <a:r>
              <a:rPr lang="en-US" dirty="0"/>
              <a:t>Why?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4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899">
        <p:fade/>
      </p:transition>
    </mc:Choice>
    <mc:Fallback>
      <p:transition spd="med" advTm="180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finance?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Consists of both the accounting and financial functions </a:t>
            </a:r>
          </a:p>
          <a:p>
            <a:pPr lvl="1"/>
            <a:r>
              <a:rPr lang="en-US" dirty="0"/>
              <a:t>Accounting:  Create and provide useful information about an organization’s operations and financial status</a:t>
            </a:r>
          </a:p>
          <a:p>
            <a:pPr lvl="1"/>
            <a:r>
              <a:rPr lang="en-US" dirty="0"/>
              <a:t>Finance:  using theory, concepts, and tools to understand of how money is managed and process of acquiring needed funds</a:t>
            </a:r>
          </a:p>
          <a:p>
            <a:pPr lvl="1"/>
            <a:r>
              <a:rPr lang="en-US" dirty="0"/>
              <a:t>Health care finance:  Plan for, acquire, and use resources to maximize the efficiency and value of the enterprise within a health care organization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4682">
        <p:fade/>
      </p:transition>
    </mc:Choice>
    <mc:Fallback>
      <p:transition spd="med" advTm="144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Areas of finance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Corporate </a:t>
            </a:r>
            <a:r>
              <a:rPr lang="en-US" dirty="0" smtClean="0"/>
              <a:t>finance</a:t>
            </a:r>
            <a:endParaRPr lang="en-US" dirty="0"/>
          </a:p>
          <a:p>
            <a:pPr lvl="0"/>
            <a:r>
              <a:rPr lang="en-US" dirty="0"/>
              <a:t>Personal finance </a:t>
            </a:r>
            <a:endParaRPr lang="en-US" dirty="0" smtClean="0"/>
          </a:p>
          <a:p>
            <a:pPr lvl="0"/>
            <a:r>
              <a:rPr lang="en-US" dirty="0" smtClean="0"/>
              <a:t>Investment </a:t>
            </a:r>
            <a:r>
              <a:rPr lang="en-US" dirty="0"/>
              <a:t>and portfolio management </a:t>
            </a:r>
            <a:endParaRPr lang="en-US" dirty="0" smtClean="0"/>
          </a:p>
          <a:p>
            <a:pPr lvl="0"/>
            <a:r>
              <a:rPr lang="en-US" dirty="0" smtClean="0"/>
              <a:t>Financial </a:t>
            </a:r>
            <a:r>
              <a:rPr lang="en-US" dirty="0"/>
              <a:t>markets and institutions </a:t>
            </a:r>
            <a:endParaRPr lang="en-US" dirty="0" smtClean="0"/>
          </a:p>
          <a:p>
            <a:pPr lvl="0"/>
            <a:r>
              <a:rPr lang="en-US" dirty="0" smtClean="0"/>
              <a:t>Public finance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283">
        <p:fade/>
      </p:transition>
    </mc:Choice>
    <mc:Fallback>
      <p:transition spd="med" advTm="34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ROLE OF THE FINANCIAL MANAGER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r="-2859" b="33333"/>
          <a:stretch/>
        </p:blipFill>
        <p:spPr bwMode="auto">
          <a:xfrm>
            <a:off x="2589212" y="1828800"/>
            <a:ext cx="6002214" cy="2936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7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819">
        <p:fade/>
      </p:transition>
    </mc:Choice>
    <mc:Fallback>
      <p:transition spd="med" advTm="190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HEALTH CARE FINANCIAL MANAGERS DO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Setting prices for the services provided (often called </a:t>
            </a:r>
            <a:r>
              <a:rPr lang="en-US" b="1" dirty="0"/>
              <a:t>gross charges</a:t>
            </a:r>
            <a:r>
              <a:rPr lang="en-US" dirty="0"/>
              <a:t>). </a:t>
            </a:r>
          </a:p>
          <a:p>
            <a:pPr lvl="0"/>
            <a:r>
              <a:rPr lang="en-US" dirty="0" smtClean="0"/>
              <a:t>Producing </a:t>
            </a:r>
            <a:r>
              <a:rPr lang="en-US" dirty="0"/>
              <a:t>and analyzing the discounts (often called </a:t>
            </a:r>
            <a:r>
              <a:rPr lang="en-US" b="1" dirty="0"/>
              <a:t>contractual allowances</a:t>
            </a:r>
            <a:r>
              <a:rPr lang="en-US" dirty="0"/>
              <a:t>) taken by a third-party payers</a:t>
            </a:r>
          </a:p>
          <a:p>
            <a:pPr lvl="0"/>
            <a:r>
              <a:rPr lang="en-US" dirty="0" smtClean="0"/>
              <a:t>Recording </a:t>
            </a:r>
            <a:r>
              <a:rPr lang="en-US" dirty="0"/>
              <a:t>and analyzing cost information across the organization and at the department level.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6721">
        <p:fade/>
      </p:transition>
    </mc:Choice>
    <mc:Fallback>
      <p:transition spd="med" advTm="176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HEALTH CARE FINANCIAL MANAGERS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Preparing and reporting ﬁnancial projections to help successfully guide the organization in its future endeavors.</a:t>
            </a:r>
          </a:p>
          <a:p>
            <a:pPr lvl="0"/>
            <a:r>
              <a:rPr lang="en-US" dirty="0" smtClean="0"/>
              <a:t>Managing </a:t>
            </a:r>
            <a:r>
              <a:rPr lang="en-US" dirty="0"/>
              <a:t>financial operations. </a:t>
            </a:r>
          </a:p>
          <a:p>
            <a:pPr lvl="0"/>
            <a:r>
              <a:rPr lang="en-US" dirty="0" smtClean="0"/>
              <a:t>Financial decision-making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027">
        <p:fade/>
      </p:transition>
    </mc:Choice>
    <mc:Fallback>
      <p:transition spd="med" advTm="47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HEALTH CARE FINANCIAL MANAGERS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Capital investment decisions. </a:t>
            </a:r>
          </a:p>
          <a:p>
            <a:pPr lvl="0"/>
            <a:r>
              <a:rPr lang="en-US" dirty="0" smtClean="0"/>
              <a:t>Financial </a:t>
            </a:r>
            <a:r>
              <a:rPr lang="en-US" dirty="0"/>
              <a:t>reporting. </a:t>
            </a:r>
          </a:p>
          <a:p>
            <a:pPr lvl="0"/>
            <a:r>
              <a:rPr lang="en-US" dirty="0" smtClean="0"/>
              <a:t>Financial </a:t>
            </a:r>
            <a:r>
              <a:rPr lang="en-US" dirty="0"/>
              <a:t>and operational analysis.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476">
        <p:fade/>
      </p:transition>
    </mc:Choice>
    <mc:Fallback>
      <p:transition spd="med" advTm="80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HEALTH CARE FINANCIAL MANAGERS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Contract management. </a:t>
            </a:r>
          </a:p>
          <a:p>
            <a:pPr lvl="0"/>
            <a:r>
              <a:rPr lang="en-US" dirty="0" smtClean="0"/>
              <a:t>Financial </a:t>
            </a:r>
            <a:r>
              <a:rPr lang="en-US" dirty="0"/>
              <a:t>risk management.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214">
        <p:fade/>
      </p:transition>
    </mc:Choice>
    <mc:Fallback>
      <p:transition spd="med" advTm="23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336</Words>
  <Application>Microsoft Office PowerPoint</Application>
  <PresentationFormat>Custom</PresentationFormat>
  <Paragraphs>38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TS102801065</vt:lpstr>
      <vt:lpstr>INTRODUCTION </vt:lpstr>
      <vt:lpstr>WHY DO YOU HAVE TO STUDY FINANCE?  </vt:lpstr>
      <vt:lpstr>What is finance? </vt:lpstr>
      <vt:lpstr>Areas of finance  </vt:lpstr>
      <vt:lpstr>ROLE OF THE FINANCIAL MANAGER </vt:lpstr>
      <vt:lpstr>WHAT DO HEALTH CARE FINANCIAL MANAGERS DO?</vt:lpstr>
      <vt:lpstr>WHAT DO HEALTH CARE FINANCIAL MANAGERS DO?</vt:lpstr>
      <vt:lpstr>WHAT DO HEALTH CARE FINANCIAL MANAGERS DO?</vt:lpstr>
      <vt:lpstr>WHAT DO HEALTH CARE FINANCIAL MANAGERS DO?</vt:lpstr>
      <vt:lpstr>FOUR C’S OF FINANCE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2014-05-29T13:25:40Z</dcterms:created>
  <dcterms:modified xsi:type="dcterms:W3CDTF">2014-05-29T13:49:29Z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