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4"/>
  </p:notesMasterIdLst>
  <p:handoutMasterIdLst>
    <p:handoutMasterId r:id="rId15"/>
  </p:handoutMasterIdLst>
  <p:sldIdLst>
    <p:sldId id="281" r:id="rId3"/>
    <p:sldId id="29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howGuides="1">
      <p:cViewPr>
        <p:scale>
          <a:sx n="46" d="100"/>
          <a:sy n="46" d="100"/>
        </p:scale>
        <p:origin x="-2059" y="-1003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5/29/2014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5/29/2014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5/29/2014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5/29/2014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5/29/2014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5/29/2014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5/29/2014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5/29/2014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5/29/2014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5/29/2014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5/29/2014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5/29/2014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– 4</a:t>
            </a:r>
          </a:p>
          <a:p>
            <a:r>
              <a:rPr lang="en-US" dirty="0" smtClean="0"/>
              <a:t>CHAPTER </a:t>
            </a:r>
            <a:r>
              <a:rPr lang="en-US" dirty="0" smtClean="0"/>
              <a:t>1 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35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741">
        <p:fade/>
      </p:transition>
    </mc:Choice>
    <mc:Fallback>
      <p:transition spd="med" advTm="87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5 PILLARS OF FINANCIAL </a:t>
            </a:r>
            <a:r>
              <a:rPr lang="en-US" b="1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83845" lvl="1" indent="-457200">
              <a:buAutoNum type="arabicPeriod"/>
            </a:pPr>
            <a:r>
              <a:rPr lang="en-US" dirty="0" smtClean="0"/>
              <a:t>Understanding </a:t>
            </a:r>
            <a:r>
              <a:rPr lang="en-US" dirty="0"/>
              <a:t>of </a:t>
            </a:r>
            <a:r>
              <a:rPr lang="en-US" b="1" dirty="0"/>
              <a:t>Cash </a:t>
            </a:r>
            <a:r>
              <a:rPr lang="en-US" b="1" dirty="0" smtClean="0"/>
              <a:t>flows</a:t>
            </a:r>
            <a:endParaRPr lang="en-US" dirty="0"/>
          </a:p>
          <a:p>
            <a:pPr marL="883845" lvl="1" indent="-457200">
              <a:buAutoNum type="arabicPeriod"/>
            </a:pPr>
            <a:r>
              <a:rPr lang="en-US" dirty="0" smtClean="0"/>
              <a:t>Recognition </a:t>
            </a:r>
            <a:r>
              <a:rPr lang="en-US" b="1" dirty="0"/>
              <a:t>Maximizing behavior</a:t>
            </a:r>
            <a:endParaRPr lang="en-US" dirty="0"/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73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3827">
        <p:fade/>
      </p:transition>
    </mc:Choice>
    <mc:Fallback>
      <p:transition spd="med" advTm="838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 PILLARS OF FINANCIAL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26645" lvl="1" indent="0">
              <a:buNone/>
            </a:pPr>
            <a:r>
              <a:rPr lang="en-US" b="1" dirty="0" smtClean="0"/>
              <a:t>3. Risk </a:t>
            </a:r>
            <a:r>
              <a:rPr lang="en-US" b="1" dirty="0"/>
              <a:t>aversion</a:t>
            </a:r>
            <a:endParaRPr lang="en-US" dirty="0"/>
          </a:p>
          <a:p>
            <a:pPr marL="426645" lvl="1" indent="0">
              <a:buNone/>
            </a:pPr>
            <a:r>
              <a:rPr lang="en-US" b="1" dirty="0" smtClean="0"/>
              <a:t>4. Time-value-of-money</a:t>
            </a:r>
            <a:endParaRPr lang="en-US" dirty="0"/>
          </a:p>
          <a:p>
            <a:pPr marL="426645" lvl="1" indent="0">
              <a:buNone/>
            </a:pPr>
            <a:r>
              <a:rPr lang="en-US" dirty="0" smtClean="0"/>
              <a:t>5. Control </a:t>
            </a:r>
            <a:r>
              <a:rPr lang="en-US" dirty="0"/>
              <a:t>of </a:t>
            </a:r>
            <a:r>
              <a:rPr lang="en-US" b="1" dirty="0"/>
              <a:t>Opportunity cost</a:t>
            </a:r>
            <a:endParaRPr lang="en-US" dirty="0"/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96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4958">
        <p:fade/>
      </p:transition>
    </mc:Choice>
    <mc:Fallback>
      <p:transition spd="med" advTm="849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3810000"/>
          </a:xfrm>
        </p:spPr>
        <p:txBody>
          <a:bodyPr/>
          <a:lstStyle/>
          <a:p>
            <a:r>
              <a:rPr lang="en-US" b="1" dirty="0"/>
              <a:t>KEY POSITIONS IN FINANCE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7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101">
        <p:fade/>
      </p:transition>
    </mc:Choice>
    <mc:Fallback>
      <p:transition spd="med" advTm="31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u="sng" dirty="0"/>
              <a:t>CHIEF FINANCIAL OFFICER (CFO)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AKA </a:t>
            </a:r>
            <a:r>
              <a:rPr lang="en-US" dirty="0"/>
              <a:t>Vice president-finance</a:t>
            </a:r>
          </a:p>
          <a:p>
            <a:pPr lvl="0"/>
            <a:r>
              <a:rPr lang="en-US" dirty="0"/>
              <a:t>Typically reports directly to the CEO and is responsible for all finance activities within the organization </a:t>
            </a:r>
          </a:p>
          <a:p>
            <a:pPr lvl="0"/>
            <a:r>
              <a:rPr lang="en-US" dirty="0"/>
              <a:t>Directs 2 senior managers who help manage finance activities (comptroller and treasurer) 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67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6472">
        <p:fade/>
      </p:transition>
    </mc:Choice>
    <mc:Fallback>
      <p:transition spd="med" advTm="464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u="sng" dirty="0"/>
              <a:t>COMPTROLLER (pronounced and sometimes spelled, “controller”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INSIDE</a:t>
            </a:r>
            <a:endParaRPr lang="en-US" dirty="0"/>
          </a:p>
          <a:p>
            <a:pPr lvl="0"/>
            <a:r>
              <a:rPr lang="en-US" dirty="0"/>
              <a:t>Responsible for accounting and reporting activities such as routine budgeting, preparation of financial statements, payables management, and patient accounts management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84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273">
        <p:fade/>
      </p:transition>
    </mc:Choice>
    <mc:Fallback>
      <p:transition spd="med" advTm="362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/>
              <a:t>TREASURER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OUTSIDE</a:t>
            </a:r>
            <a:endParaRPr lang="en-US" dirty="0"/>
          </a:p>
          <a:p>
            <a:pPr lvl="0"/>
            <a:r>
              <a:rPr lang="en-US" dirty="0"/>
              <a:t>Responsible for the acquisition and management of capital (funds)</a:t>
            </a:r>
          </a:p>
          <a:p>
            <a:pPr lvl="1"/>
            <a:r>
              <a:rPr lang="en-US" dirty="0"/>
              <a:t>Must raise the funds needed by the organization and ensure that those funds are effectively used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78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3638">
        <p:fade/>
      </p:transition>
    </mc:Choice>
    <mc:Fallback>
      <p:transition spd="med" advTm="236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/>
              <a:t>CIO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Chief </a:t>
            </a:r>
            <a:r>
              <a:rPr lang="en-US" dirty="0"/>
              <a:t>information officer</a:t>
            </a:r>
          </a:p>
          <a:p>
            <a:pPr lvl="0"/>
            <a:r>
              <a:rPr lang="en-US" dirty="0"/>
              <a:t>Report directly to the CEO</a:t>
            </a:r>
          </a:p>
          <a:p>
            <a:pPr lvl="0"/>
            <a:r>
              <a:rPr lang="en-US" dirty="0"/>
              <a:t>Responsible for providing management oversight to all information processing and telecommunications systems in the organization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86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9898">
        <p:fade/>
      </p:transition>
    </mc:Choice>
    <mc:Fallback>
      <p:transition spd="med" advTm="398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/>
              <a:t>INTERNAL </a:t>
            </a:r>
            <a:r>
              <a:rPr lang="en-US" i="1" u="sng" dirty="0" smtClean="0"/>
              <a:t>AUDITOR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dirty="0"/>
              <a:t>internal auditor is an employee of the organization who usually reports to the controller. </a:t>
            </a:r>
          </a:p>
          <a:p>
            <a:pPr lvl="0"/>
            <a:r>
              <a:rPr lang="en-US" dirty="0"/>
              <a:t>Primary concern is protecting the organization’s assets from fraud, error, and loss. 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2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5339">
        <p:fade/>
      </p:transition>
    </mc:Choice>
    <mc:Fallback>
      <p:transition spd="med" advTm="453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/>
              <a:t>INDEPENDENT </a:t>
            </a:r>
            <a:r>
              <a:rPr lang="en-US" i="1" u="sng" dirty="0" smtClean="0"/>
              <a:t>AUDITOR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Independent </a:t>
            </a:r>
            <a:r>
              <a:rPr lang="en-US" dirty="0"/>
              <a:t>auditors are retained by the healthcare organization to ensure that the financial reports sent to external agencies are correct as to accounting format. </a:t>
            </a:r>
          </a:p>
          <a:p>
            <a:pPr lvl="0"/>
            <a:r>
              <a:rPr lang="en-US" dirty="0"/>
              <a:t>Examples of external agencies include the state and federal government, commercial insurance companies, and lenders. 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47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1171">
        <p:fade/>
      </p:transition>
    </mc:Choice>
    <mc:Fallback>
      <p:transition spd="med" advTm="311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/>
              <a:t>BOARD OF DIRECTORS: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Ultimate </a:t>
            </a:r>
            <a:r>
              <a:rPr lang="en-US" dirty="0"/>
              <a:t>decision makers in any organization </a:t>
            </a:r>
          </a:p>
          <a:p>
            <a:pPr lvl="0"/>
            <a:r>
              <a:rPr lang="en-US" dirty="0"/>
              <a:t>Sets the policy direction for the organization, which is then carried out by the administration through its management team. </a:t>
            </a:r>
          </a:p>
          <a:p>
            <a:pPr lvl="0"/>
            <a:r>
              <a:rPr lang="en-US" dirty="0"/>
              <a:t>Authority and responsibilities (finance) 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49063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2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5423">
        <p:fade/>
      </p:transition>
    </mc:Choice>
    <mc:Fallback>
      <p:transition spd="med" advTm="654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S1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TS102787940</Template>
  <TotalTime>0</TotalTime>
  <Words>281</Words>
  <Application>Microsoft Office PowerPoint</Application>
  <PresentationFormat>Custom</PresentationFormat>
  <Paragraphs>36</Paragraphs>
  <Slides>11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TS102787940</vt:lpstr>
      <vt:lpstr>INTRODUCTION </vt:lpstr>
      <vt:lpstr>KEY POSITIONS IN FINANCE </vt:lpstr>
      <vt:lpstr>CHIEF FINANCIAL OFFICER (CFO) </vt:lpstr>
      <vt:lpstr>COMPTROLLER (pronounced and sometimes spelled, “controller” </vt:lpstr>
      <vt:lpstr>TREASURER</vt:lpstr>
      <vt:lpstr>CIO</vt:lpstr>
      <vt:lpstr>INTERNAL AUDITOR</vt:lpstr>
      <vt:lpstr>INDEPENDENT AUDITOR</vt:lpstr>
      <vt:lpstr>BOARD OF DIRECTORS:  </vt:lpstr>
      <vt:lpstr>5 PILLARS OF FINANCIAL PRACTICE</vt:lpstr>
      <vt:lpstr>5 PILLARS OF FINANCIAL PRACTICE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2014-05-29T13:51:08Z</dcterms:created>
  <dcterms:modified xsi:type="dcterms:W3CDTF">2014-05-29T14:12:34Z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