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11"/>
  </p:notesMasterIdLst>
  <p:handoutMasterIdLst>
    <p:handoutMasterId r:id="rId12"/>
  </p:handoutMasterIdLst>
  <p:sldIdLst>
    <p:sldId id="264" r:id="rId3"/>
    <p:sldId id="273" r:id="rId4"/>
    <p:sldId id="269" r:id="rId5"/>
    <p:sldId id="271" r:id="rId6"/>
    <p:sldId id="274" r:id="rId7"/>
    <p:sldId id="270" r:id="rId8"/>
    <p:sldId id="272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94" d="100"/>
          <a:sy n="94" d="100"/>
        </p:scale>
        <p:origin x="13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8870F-1A48-43A2-A007-2348C2B9745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C5B93-CA34-49DE-A280-558E83BB8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9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BB9B0-4661-411B-B556-887633A3B128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F3E57-140F-42E5-ACA7-3B197A5F5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3E57-140F-42E5-ACA7-3B197A5F5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3248464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5105400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2A9E-FA78-4A40-988A-1CE830CDEED2}" type="datetime1">
              <a:rPr lang="en-US" smtClean="0"/>
              <a:t>7/7/2016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4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44C-D33A-4646-9F43-140BF7C29466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914402"/>
            <a:ext cx="6121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61A-AF70-4876-A6F0-1286775C4F08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5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96B4-361F-43A8-B168-DA893180BFB8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1316736"/>
            <a:ext cx="90678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2704664"/>
            <a:ext cx="90678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5F6-6FC2-4B0A-BA54-6199C805DC6A}" type="datetime1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2546" y="1920085"/>
            <a:ext cx="4389120" cy="443484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3580" y="1920085"/>
            <a:ext cx="438912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91E0-6248-44D5-A750-839F2D339198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9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848" y="704088"/>
            <a:ext cx="9027852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848" y="1855248"/>
            <a:ext cx="438912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769260" y="1859758"/>
            <a:ext cx="438912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44848" y="2514600"/>
            <a:ext cx="438912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69260" y="2514600"/>
            <a:ext cx="438912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FECA-DDCC-464F-B9A8-47361C66BB75}" type="datetime1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18D0-BDA9-4E9F-8870-250C3889579F}" type="datetime1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9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03B1-0D5A-42BC-A128-61B2437864A1}" type="datetime1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6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42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7420" y="1676400"/>
            <a:ext cx="3657600" cy="4572000"/>
          </a:xfrm>
        </p:spPr>
        <p:txBody>
          <a:bodyPr lIns="18288" rIns="18288">
            <a:normAutofit/>
          </a:bodyPr>
          <a:lstStyle>
            <a:lvl1pPr marL="0" indent="0" algn="l">
              <a:buNone/>
              <a:defRPr sz="18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84956" y="1676400"/>
            <a:ext cx="5087744" cy="4572000"/>
          </a:xfrm>
        </p:spPr>
        <p:txBody>
          <a:bodyPr t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E372-5FD4-4FFB-A5DD-C7C4DBD88187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8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636119" y="1133467"/>
            <a:ext cx="6608172" cy="3878710"/>
          </a:xfrm>
          <a:prstGeom prst="snipRoundRect">
            <a:avLst>
              <a:gd name="adj1" fmla="val 0"/>
              <a:gd name="adj2" fmla="val 3646"/>
            </a:avLst>
          </a:prstGeom>
          <a:solidFill>
            <a:schemeClr val="tx2">
              <a:lumMod val="20000"/>
              <a:lumOff val="80000"/>
            </a:schemeClr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028" y="1176997"/>
            <a:ext cx="2950464" cy="1582621"/>
          </a:xfrm>
        </p:spPr>
        <p:txBody>
          <a:bodyPr vert="horz" lIns="45720" tIns="45720" rIns="45720" bIns="45720" anchor="b">
            <a:norm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5028" y="2828785"/>
            <a:ext cx="2946400" cy="2179320"/>
          </a:xfrm>
        </p:spPr>
        <p:txBody>
          <a:bodyPr lIns="64008" rIns="45720" bIns="45720" anchor="t">
            <a:normAutofit/>
          </a:bodyPr>
          <a:lstStyle>
            <a:lvl1pPr marL="0" indent="0" algn="l">
              <a:spcBef>
                <a:spcPts val="250"/>
              </a:spcBef>
              <a:buFontTx/>
              <a:buNone/>
              <a:defRPr sz="18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1B37-C5DC-405E-883E-319F886D767C}" type="datetime1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5013414" y="1221883"/>
            <a:ext cx="5803699" cy="370632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07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104900" y="1935480"/>
            <a:ext cx="9067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104900" y="6356351"/>
            <a:ext cx="2349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8ACC58-83F3-4B99-B532-0249FFBF33C7}" type="datetime1">
              <a:rPr lang="en-US" smtClean="0"/>
              <a:t>7/7/2016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1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3912" userDrawn="1">
          <p15:clr>
            <a:srgbClr val="F26B43"/>
          </p15:clr>
        </p15:guide>
        <p15:guide id="1" pos="6408" userDrawn="1">
          <p15:clr>
            <a:srgbClr val="F26B43"/>
          </p15:clr>
        </p15:guide>
        <p15:guide id="2" pos="696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stics.amazo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Inventory Management</a:t>
            </a:r>
          </a:p>
          <a:p>
            <a:r>
              <a:rPr lang="en-US"/>
              <a:t>Chapter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7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347"/>
    </mc:Choice>
    <mc:Fallback xmlns="">
      <p:transition advTm="1034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chain vs. Logistics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19" y="2041072"/>
            <a:ext cx="6496050" cy="452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1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chain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Supply chain management, then, is the active management of supply chain activities to maximize customer value and achieve a sustainable competitive advantage. </a:t>
            </a:r>
          </a:p>
          <a:p>
            <a:r>
              <a:rPr lang="en-US" dirty="0"/>
              <a:t>It represents a conscious effort by the supply chain firms to develop and run supply chains in the most effective &amp; efficient ways possible. </a:t>
            </a:r>
          </a:p>
          <a:p>
            <a:r>
              <a:rPr lang="en-US" dirty="0"/>
              <a:t>Supply chain activities cover everything from product development, sourcing, production, and logistics, as well as the information systems needed to coordinate these activities.</a:t>
            </a:r>
          </a:p>
          <a:p>
            <a:r>
              <a:rPr lang="en-US" dirty="0"/>
              <a:t>Focused on supply and inventory </a:t>
            </a:r>
          </a:p>
        </p:txBody>
      </p:sp>
    </p:spTree>
    <p:extLst>
      <p:ext uri="{BB962C8B-B14F-4D97-AF65-F5344CB8AC3E}">
        <p14:creationId xmlns:p14="http://schemas.microsoft.com/office/powerpoint/2010/main" val="343224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27"/>
    </mc:Choice>
    <mc:Fallback xmlns="">
      <p:transition spd="slow" advTm="2502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 10 healthcare supply chain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Mayo Clinic</a:t>
            </a:r>
          </a:p>
          <a:p>
            <a:r>
              <a:rPr lang="en-US" dirty="0"/>
              <a:t>Cardinal Health</a:t>
            </a:r>
          </a:p>
          <a:p>
            <a:r>
              <a:rPr lang="en-US" dirty="0"/>
              <a:t>Intermountain health care</a:t>
            </a:r>
          </a:p>
          <a:p>
            <a:r>
              <a:rPr lang="en-US" dirty="0"/>
              <a:t>Owens &amp; Manor</a:t>
            </a:r>
          </a:p>
          <a:p>
            <a:r>
              <a:rPr lang="en-US" dirty="0"/>
              <a:t>Mercy</a:t>
            </a:r>
          </a:p>
          <a:p>
            <a:r>
              <a:rPr lang="en-US" dirty="0"/>
              <a:t>CVS Health</a:t>
            </a:r>
          </a:p>
          <a:p>
            <a:r>
              <a:rPr lang="en-US" dirty="0"/>
              <a:t>McKesson</a:t>
            </a:r>
          </a:p>
          <a:p>
            <a:r>
              <a:rPr lang="en-US" dirty="0"/>
              <a:t>AmerisourceBergen</a:t>
            </a:r>
          </a:p>
          <a:p>
            <a:r>
              <a:rPr lang="en-US" dirty="0"/>
              <a:t>Johnson &amp; Johnson </a:t>
            </a:r>
          </a:p>
          <a:p>
            <a:r>
              <a:rPr lang="en-US" dirty="0"/>
              <a:t>Walgreens Boots Alliance </a:t>
            </a:r>
          </a:p>
        </p:txBody>
      </p:sp>
    </p:spTree>
    <p:extLst>
      <p:ext uri="{BB962C8B-B14F-4D97-AF65-F5344CB8AC3E}">
        <p14:creationId xmlns:p14="http://schemas.microsoft.com/office/powerpoint/2010/main" val="245319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10 logistics companies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UPS</a:t>
            </a:r>
          </a:p>
          <a:p>
            <a:r>
              <a:rPr lang="en-US" dirty="0" err="1"/>
              <a:t>XPO</a:t>
            </a:r>
            <a:r>
              <a:rPr lang="en-US" dirty="0"/>
              <a:t> Logistics Inc. </a:t>
            </a:r>
          </a:p>
          <a:p>
            <a:r>
              <a:rPr lang="en-US" dirty="0"/>
              <a:t>J.B. Hunt Transport Services</a:t>
            </a:r>
          </a:p>
          <a:p>
            <a:r>
              <a:rPr lang="en-US" dirty="0" err="1"/>
              <a:t>C.H</a:t>
            </a:r>
            <a:r>
              <a:rPr lang="en-US" dirty="0"/>
              <a:t>. Robinson Worldwide</a:t>
            </a:r>
          </a:p>
          <a:p>
            <a:r>
              <a:rPr lang="en-US" dirty="0"/>
              <a:t>Expeditors International of Washington </a:t>
            </a:r>
          </a:p>
          <a:p>
            <a:r>
              <a:rPr lang="en-US" dirty="0"/>
              <a:t>Ryder Supply Chain Solutions</a:t>
            </a:r>
          </a:p>
          <a:p>
            <a:r>
              <a:rPr lang="en-US" dirty="0"/>
              <a:t>DHL Supply Chain </a:t>
            </a:r>
          </a:p>
          <a:p>
            <a:r>
              <a:rPr lang="en-US" dirty="0"/>
              <a:t>FedEx Corp</a:t>
            </a:r>
          </a:p>
          <a:p>
            <a:r>
              <a:rPr lang="en-US" dirty="0" err="1"/>
              <a:t>Ceva</a:t>
            </a:r>
            <a:r>
              <a:rPr lang="en-US" dirty="0"/>
              <a:t> Logistics</a:t>
            </a:r>
          </a:p>
          <a:p>
            <a:r>
              <a:rPr lang="en-US" dirty="0" err="1"/>
              <a:t>Americold</a:t>
            </a:r>
            <a:r>
              <a:rPr lang="en-US" dirty="0"/>
              <a:t> Logistics </a:t>
            </a:r>
          </a:p>
        </p:txBody>
      </p:sp>
    </p:spTree>
    <p:extLst>
      <p:ext uri="{BB962C8B-B14F-4D97-AF65-F5344CB8AC3E}">
        <p14:creationId xmlns:p14="http://schemas.microsoft.com/office/powerpoint/2010/main" val="393327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Holding cost = Inventory and supplies impose holding costs such as temperature control, space, needing to be cleaned </a:t>
            </a:r>
          </a:p>
          <a:p>
            <a:r>
              <a:rPr lang="en-US" dirty="0"/>
              <a:t>Stock-outs = Occur when an organization’s inventory of some item falls to zero </a:t>
            </a:r>
          </a:p>
          <a:p>
            <a:pPr lvl="1"/>
            <a:r>
              <a:rPr lang="en-US" dirty="0"/>
              <a:t>Losses due to expiration, contamination, sales, and in-house usage</a:t>
            </a:r>
          </a:p>
          <a:p>
            <a:pPr lvl="1"/>
            <a:r>
              <a:rPr lang="en-US" dirty="0"/>
              <a:t>HCO = unacceptable and can result in unnecessary death and possible legal consequences </a:t>
            </a:r>
          </a:p>
          <a:p>
            <a:r>
              <a:rPr lang="en-US" dirty="0"/>
              <a:t>Balancing-how much</a:t>
            </a:r>
          </a:p>
          <a:p>
            <a:pPr lvl="1"/>
            <a:r>
              <a:rPr lang="en-US" dirty="0"/>
              <a:t>Safety stock level = Minimum amount of items that must be kept on-hand </a:t>
            </a:r>
          </a:p>
          <a:p>
            <a:pPr lvl="2"/>
            <a:r>
              <a:rPr lang="en-US" dirty="0"/>
              <a:t>Avoid stock-outs</a:t>
            </a:r>
          </a:p>
          <a:p>
            <a:pPr lvl="1"/>
            <a:r>
              <a:rPr lang="en-US" dirty="0"/>
              <a:t>Economic order quantity (</a:t>
            </a:r>
            <a:r>
              <a:rPr lang="en-US" dirty="0" err="1"/>
              <a:t>EOQ</a:t>
            </a:r>
            <a:r>
              <a:rPr lang="en-US" dirty="0"/>
              <a:t>) = Optimal amount of an </a:t>
            </a:r>
            <a:r>
              <a:rPr lang="en-US" dirty="0" err="1"/>
              <a:t>itme</a:t>
            </a:r>
            <a:endParaRPr lang="en-US" dirty="0"/>
          </a:p>
          <a:p>
            <a:pPr lvl="2"/>
            <a:r>
              <a:rPr lang="en-US" dirty="0"/>
              <a:t>Eliminate loss of opportunity cost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1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290"/>
    </mc:Choice>
    <mc:Fallback xmlns="">
      <p:transition spd="slow" advTm="25929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ABC inventory system = Each inventory or supply is categories as belonging to one of three categories </a:t>
            </a:r>
          </a:p>
          <a:p>
            <a:pPr lvl="1"/>
            <a:r>
              <a:rPr lang="en-US" dirty="0"/>
              <a:t>A = Expensive (Expensive pharmaceuticals) </a:t>
            </a:r>
          </a:p>
          <a:p>
            <a:pPr lvl="1"/>
            <a:r>
              <a:rPr lang="en-US" dirty="0"/>
              <a:t>B = All other items (Printer ink) </a:t>
            </a:r>
          </a:p>
          <a:p>
            <a:pPr lvl="1"/>
            <a:r>
              <a:rPr lang="en-US" dirty="0"/>
              <a:t>C = Inexpensive (Nonprescription pain relievers, bandages) </a:t>
            </a:r>
          </a:p>
          <a:p>
            <a:r>
              <a:rPr lang="en-US" dirty="0"/>
              <a:t>Just-in-time inventory management = supplies are delivered just as they are needed rather than in advance.  </a:t>
            </a:r>
          </a:p>
          <a:p>
            <a:pPr lvl="1"/>
            <a:r>
              <a:rPr lang="en-US" dirty="0"/>
              <a:t>Requires a solid working relationship with suppliers and precise calculation of needed supplies </a:t>
            </a:r>
          </a:p>
          <a:p>
            <a:pPr lvl="1"/>
            <a:r>
              <a:rPr lang="en-US" dirty="0"/>
              <a:t>In HC = should be used for A items from ABC inventory system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8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on the lookout for..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Amazon </a:t>
            </a:r>
          </a:p>
          <a:p>
            <a:pPr lvl="1"/>
            <a:r>
              <a:rPr lang="en-US" dirty="0">
                <a:hlinkClick r:id="rId2"/>
              </a:rPr>
              <a:t>https://logistics.amazon.com/</a:t>
            </a:r>
            <a:endParaRPr lang="en-US" dirty="0"/>
          </a:p>
          <a:p>
            <a:pPr lvl="1"/>
            <a:r>
              <a:rPr lang="en-US" dirty="0"/>
              <a:t>Cheap </a:t>
            </a:r>
            <a:r>
              <a:rPr lang="en-US" dirty="0">
                <a:sym typeface="Wingdings" panose="05000000000000000000" pitchFamily="2" charset="2"/>
              </a:rPr>
              <a:t> Convenient </a:t>
            </a:r>
          </a:p>
          <a:p>
            <a:r>
              <a:rPr lang="en-US" dirty="0">
                <a:sym typeface="Wingdings" panose="05000000000000000000" pitchFamily="2" charset="2"/>
              </a:rPr>
              <a:t>Automation (Robots)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56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3460632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errylishious design template" id="{5E0A075C-1E97-4B0E-A77D-74186D809D06}" vid="{72F1ED54-9361-4B2F-8BE4-6849EEC0D618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007EFC-BA9F-484C-8B42-7C07F9A924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TS103460632</Template>
  <TotalTime>0</TotalTime>
  <Words>358</Words>
  <Application>Microsoft Office PowerPoint</Application>
  <PresentationFormat>Widescreen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Wingdings</vt:lpstr>
      <vt:lpstr>Wingdings 2</vt:lpstr>
      <vt:lpstr>TS103460632</vt:lpstr>
      <vt:lpstr>Module 8</vt:lpstr>
      <vt:lpstr>Supply chain vs. Logistics </vt:lpstr>
      <vt:lpstr>Supply chain management</vt:lpstr>
      <vt:lpstr>Top 10 healthcare supply chain companies</vt:lpstr>
      <vt:lpstr>Top 10 logistics companies </vt:lpstr>
      <vt:lpstr>Terminology</vt:lpstr>
      <vt:lpstr>Terminology </vt:lpstr>
      <vt:lpstr>Be on the lookout for..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2014-06-29T19:05:10Z</dcterms:created>
  <dcterms:modified xsi:type="dcterms:W3CDTF">2016-07-07T15:22:55Z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TC034606329991</vt:lpwstr>
  </property>
</Properties>
</file>