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20"/>
  </p:notesMasterIdLst>
  <p:sldIdLst>
    <p:sldId id="256" r:id="rId2"/>
    <p:sldId id="257" r:id="rId3"/>
    <p:sldId id="277" r:id="rId4"/>
    <p:sldId id="259" r:id="rId5"/>
    <p:sldId id="260" r:id="rId6"/>
    <p:sldId id="261" r:id="rId7"/>
    <p:sldId id="262" r:id="rId8"/>
    <p:sldId id="263" r:id="rId9"/>
    <p:sldId id="264" r:id="rId10"/>
    <p:sldId id="265" r:id="rId11"/>
    <p:sldId id="266" r:id="rId12"/>
    <p:sldId id="280" r:id="rId13"/>
    <p:sldId id="267" r:id="rId14"/>
    <p:sldId id="270" r:id="rId15"/>
    <p:sldId id="268" r:id="rId16"/>
    <p:sldId id="282" r:id="rId17"/>
    <p:sldId id="271" r:id="rId18"/>
    <p:sldId id="27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7485" autoAdjust="0"/>
  </p:normalViewPr>
  <p:slideViewPr>
    <p:cSldViewPr snapToGrid="0">
      <p:cViewPr varScale="1">
        <p:scale>
          <a:sx n="76" d="100"/>
          <a:sy n="76" d="100"/>
        </p:scale>
        <p:origin x="946"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C2F00B-F42E-4B35-A91C-941CDC2CC73A}" type="datetimeFigureOut">
              <a:rPr lang="en-US" smtClean="0"/>
              <a:t>7/7/2016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84C915-5724-453B-BC43-6694CD311B88}" type="slidenum">
              <a:rPr lang="en-US" smtClean="0"/>
              <a:t>‹#›</a:t>
            </a:fld>
            <a:endParaRPr lang="en-US"/>
          </a:p>
        </p:txBody>
      </p:sp>
    </p:spTree>
    <p:extLst>
      <p:ext uri="{BB962C8B-B14F-4D97-AF65-F5344CB8AC3E}">
        <p14:creationId xmlns:p14="http://schemas.microsoft.com/office/powerpoint/2010/main" val="2034460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It is important to ensure that organizations have sufficient funds </a:t>
            </a:r>
          </a:p>
          <a:p>
            <a:pPr lvl="1"/>
            <a:r>
              <a:rPr lang="en-US" dirty="0"/>
              <a:t>This is problematic in health care when it isn’t unusual for payments to be received months after the patient receives its services</a:t>
            </a:r>
          </a:p>
          <a:p>
            <a:pPr lvl="2"/>
            <a:r>
              <a:rPr lang="en-US" dirty="0"/>
              <a:t>Walmart – McDonalds – Grady Memorial Hospital </a:t>
            </a:r>
          </a:p>
          <a:p>
            <a:endParaRPr lang="en-US" dirty="0"/>
          </a:p>
        </p:txBody>
      </p:sp>
      <p:sp>
        <p:nvSpPr>
          <p:cNvPr id="4" name="Slide Number Placeholder 3"/>
          <p:cNvSpPr>
            <a:spLocks noGrp="1"/>
          </p:cNvSpPr>
          <p:nvPr>
            <p:ph type="sldNum" sz="quarter" idx="10"/>
          </p:nvPr>
        </p:nvSpPr>
        <p:spPr/>
        <p:txBody>
          <a:bodyPr/>
          <a:lstStyle/>
          <a:p>
            <a:fld id="{3184C915-5724-453B-BC43-6694CD311B88}" type="slidenum">
              <a:rPr lang="en-US" smtClean="0"/>
              <a:t>2</a:t>
            </a:fld>
            <a:endParaRPr lang="en-US"/>
          </a:p>
        </p:txBody>
      </p:sp>
    </p:spTree>
    <p:extLst>
      <p:ext uri="{BB962C8B-B14F-4D97-AF65-F5344CB8AC3E}">
        <p14:creationId xmlns:p14="http://schemas.microsoft.com/office/powerpoint/2010/main" val="653467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Techniques developed to reduce collection and transit float include (all have costs associated that you have to consider) </a:t>
            </a:r>
          </a:p>
          <a:p>
            <a:pPr lvl="1"/>
            <a:r>
              <a:rPr lang="en-US" dirty="0"/>
              <a:t>Decentralized collection centers = allows the HCO to establish collection centers so that the payers send their payment to a location near them</a:t>
            </a:r>
          </a:p>
          <a:p>
            <a:pPr lvl="1"/>
            <a:r>
              <a:rPr lang="en-US" dirty="0"/>
              <a:t>Lockboxes = Payer sends payments to a post office box located near a bank, the bank picks up the payment throughout the day  </a:t>
            </a:r>
          </a:p>
          <a:p>
            <a:pPr lvl="1"/>
            <a:r>
              <a:rPr lang="en-US" dirty="0"/>
              <a:t>Wire transfers </a:t>
            </a:r>
          </a:p>
          <a:p>
            <a:pPr lvl="2"/>
            <a:r>
              <a:rPr lang="en-US" dirty="0"/>
              <a:t>Electronically deposit funds to HCO</a:t>
            </a:r>
          </a:p>
        </p:txBody>
      </p:sp>
      <p:sp>
        <p:nvSpPr>
          <p:cNvPr id="4" name="Slide Number Placeholder 3"/>
          <p:cNvSpPr>
            <a:spLocks noGrp="1"/>
          </p:cNvSpPr>
          <p:nvPr>
            <p:ph type="sldNum" sz="quarter" idx="10"/>
          </p:nvPr>
        </p:nvSpPr>
        <p:spPr/>
        <p:txBody>
          <a:bodyPr/>
          <a:lstStyle/>
          <a:p>
            <a:fld id="{3184C915-5724-453B-BC43-6694CD311B88}" type="slidenum">
              <a:rPr lang="en-US" smtClean="0"/>
              <a:t>17</a:t>
            </a:fld>
            <a:endParaRPr lang="en-US"/>
          </a:p>
        </p:txBody>
      </p:sp>
    </p:spTree>
    <p:extLst>
      <p:ext uri="{BB962C8B-B14F-4D97-AF65-F5344CB8AC3E}">
        <p14:creationId xmlns:p14="http://schemas.microsoft.com/office/powerpoint/2010/main" val="36155710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Days in accounts payable</a:t>
            </a:r>
          </a:p>
        </p:txBody>
      </p:sp>
      <p:sp>
        <p:nvSpPr>
          <p:cNvPr id="4" name="Slide Number Placeholder 3"/>
          <p:cNvSpPr>
            <a:spLocks noGrp="1"/>
          </p:cNvSpPr>
          <p:nvPr>
            <p:ph type="sldNum" sz="quarter" idx="10"/>
          </p:nvPr>
        </p:nvSpPr>
        <p:spPr/>
        <p:txBody>
          <a:bodyPr/>
          <a:lstStyle/>
          <a:p>
            <a:fld id="{3184C915-5724-453B-BC43-6694CD311B88}" type="slidenum">
              <a:rPr lang="en-US" smtClean="0"/>
              <a:t>18</a:t>
            </a:fld>
            <a:endParaRPr lang="en-US"/>
          </a:p>
        </p:txBody>
      </p:sp>
    </p:spTree>
    <p:extLst>
      <p:ext uri="{BB962C8B-B14F-4D97-AF65-F5344CB8AC3E}">
        <p14:creationId xmlns:p14="http://schemas.microsoft.com/office/powerpoint/2010/main" val="2026971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Cash = Obtain cash from</a:t>
            </a:r>
            <a:r>
              <a:rPr lang="en-US" baseline="0" dirty="0"/>
              <a:t> providing health care</a:t>
            </a:r>
          </a:p>
          <a:p>
            <a:r>
              <a:rPr lang="en-US" baseline="0" dirty="0"/>
              <a:t>Accounts payable = Turn cash into resources that can pay bills, buy supplies/inventories, pay employees</a:t>
            </a:r>
          </a:p>
          <a:p>
            <a:r>
              <a:rPr lang="en-US" baseline="0" dirty="0"/>
              <a:t>Inventory = Use the resources (inventory and supplies) to provide services</a:t>
            </a:r>
          </a:p>
          <a:p>
            <a:r>
              <a:rPr lang="en-US" baseline="0" dirty="0"/>
              <a:t>Accounts receivable = Bill patients &amp; collect revenue </a:t>
            </a:r>
          </a:p>
          <a:p>
            <a:r>
              <a:rPr lang="en-US" baseline="0" dirty="0"/>
              <a:t>Start all over again </a:t>
            </a:r>
            <a:endParaRPr lang="en-US" dirty="0"/>
          </a:p>
        </p:txBody>
      </p:sp>
      <p:sp>
        <p:nvSpPr>
          <p:cNvPr id="4" name="Slide Number Placeholder 3"/>
          <p:cNvSpPr>
            <a:spLocks noGrp="1"/>
          </p:cNvSpPr>
          <p:nvPr>
            <p:ph type="sldNum" sz="quarter" idx="10"/>
          </p:nvPr>
        </p:nvSpPr>
        <p:spPr/>
        <p:txBody>
          <a:bodyPr/>
          <a:lstStyle/>
          <a:p>
            <a:fld id="{3184C915-5724-453B-BC43-6694CD311B88}" type="slidenum">
              <a:rPr lang="en-US" smtClean="0"/>
              <a:t>3</a:t>
            </a:fld>
            <a:endParaRPr lang="en-US"/>
          </a:p>
        </p:txBody>
      </p:sp>
    </p:spTree>
    <p:extLst>
      <p:ext uri="{BB962C8B-B14F-4D97-AF65-F5344CB8AC3E}">
        <p14:creationId xmlns:p14="http://schemas.microsoft.com/office/powerpoint/2010/main" val="2928959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If there is a shortfall, there is the need to obtain cash from….</a:t>
            </a:r>
          </a:p>
          <a:p>
            <a:pPr lvl="1"/>
            <a:r>
              <a:rPr lang="en-US" dirty="0"/>
              <a:t>Other existing sources of revenues (outside patient revenue) </a:t>
            </a:r>
          </a:p>
          <a:p>
            <a:pPr lvl="2"/>
            <a:r>
              <a:rPr lang="en-US" dirty="0"/>
              <a:t>Investment</a:t>
            </a:r>
          </a:p>
          <a:p>
            <a:pPr lvl="2"/>
            <a:r>
              <a:rPr lang="en-US" dirty="0"/>
              <a:t>Short-term borrowing</a:t>
            </a:r>
          </a:p>
          <a:p>
            <a:pPr lvl="2"/>
            <a:r>
              <a:rPr lang="en-US" dirty="0"/>
              <a:t>Other cash-making revenues </a:t>
            </a:r>
          </a:p>
          <a:p>
            <a:endParaRPr lang="en-US" dirty="0"/>
          </a:p>
        </p:txBody>
      </p:sp>
      <p:sp>
        <p:nvSpPr>
          <p:cNvPr id="4" name="Slide Number Placeholder 3"/>
          <p:cNvSpPr>
            <a:spLocks noGrp="1"/>
          </p:cNvSpPr>
          <p:nvPr>
            <p:ph type="sldNum" sz="quarter" idx="10"/>
          </p:nvPr>
        </p:nvSpPr>
        <p:spPr/>
        <p:txBody>
          <a:bodyPr/>
          <a:lstStyle/>
          <a:p>
            <a:fld id="{3184C915-5724-453B-BC43-6694CD311B88}" type="slidenum">
              <a:rPr lang="en-US" smtClean="0"/>
              <a:t>4</a:t>
            </a:fld>
            <a:endParaRPr lang="en-US"/>
          </a:p>
        </p:txBody>
      </p:sp>
    </p:spTree>
    <p:extLst>
      <p:ext uri="{BB962C8B-B14F-4D97-AF65-F5344CB8AC3E}">
        <p14:creationId xmlns:p14="http://schemas.microsoft.com/office/powerpoint/2010/main" val="1959325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Aggressive </a:t>
            </a:r>
          </a:p>
          <a:p>
            <a:pPr marL="171450" indent="-171450">
              <a:buFontTx/>
              <a:buChar char="-"/>
            </a:pPr>
            <a:r>
              <a:rPr lang="en-US" baseline="0" dirty="0"/>
              <a:t>High earnings, invest in low-liquid assets (building/equipment)</a:t>
            </a:r>
          </a:p>
          <a:p>
            <a:pPr marL="171450" indent="-171450">
              <a:buFontTx/>
              <a:buChar char="-"/>
            </a:pPr>
            <a:r>
              <a:rPr lang="en-US" baseline="0" dirty="0"/>
              <a:t>Long-term investments</a:t>
            </a:r>
          </a:p>
          <a:p>
            <a:pPr marL="171450" indent="-171450">
              <a:buFontTx/>
              <a:buChar char="-"/>
            </a:pPr>
            <a:r>
              <a:rPr lang="en-US" baseline="0" dirty="0"/>
              <a:t>Risk to this asset mix = low liquidity, low inventory, low cash </a:t>
            </a:r>
          </a:p>
          <a:p>
            <a:pPr marL="171450" indent="-171450">
              <a:buFontTx/>
              <a:buChar char="-"/>
            </a:pPr>
            <a:endParaRPr lang="en-US" baseline="0" dirty="0"/>
          </a:p>
          <a:p>
            <a:pPr marL="0" indent="0">
              <a:buFontTx/>
              <a:buNone/>
            </a:pPr>
            <a:r>
              <a:rPr lang="en-US" baseline="0" dirty="0"/>
              <a:t>Conservative</a:t>
            </a:r>
          </a:p>
          <a:p>
            <a:pPr marL="171450" indent="-171450">
              <a:buFontTx/>
              <a:buChar char="-"/>
            </a:pPr>
            <a:r>
              <a:rPr lang="en-US" baseline="0" dirty="0"/>
              <a:t>More liquid cash </a:t>
            </a:r>
          </a:p>
          <a:p>
            <a:pPr marL="171450" indent="-171450">
              <a:buFontTx/>
              <a:buChar char="-"/>
            </a:pPr>
            <a:r>
              <a:rPr lang="en-US" baseline="0" dirty="0"/>
              <a:t>Short-term investments</a:t>
            </a:r>
          </a:p>
          <a:p>
            <a:pPr marL="171450" indent="-171450">
              <a:buFontTx/>
              <a:buChar char="-"/>
            </a:pPr>
            <a:r>
              <a:rPr lang="en-US" baseline="0" dirty="0"/>
              <a:t>Risk to this asset = lower returns </a:t>
            </a:r>
            <a:endParaRPr lang="en-US" dirty="0"/>
          </a:p>
        </p:txBody>
      </p:sp>
      <p:sp>
        <p:nvSpPr>
          <p:cNvPr id="4" name="Slide Number Placeholder 3"/>
          <p:cNvSpPr>
            <a:spLocks noGrp="1"/>
          </p:cNvSpPr>
          <p:nvPr>
            <p:ph type="sldNum" sz="quarter" idx="10"/>
          </p:nvPr>
        </p:nvSpPr>
        <p:spPr/>
        <p:txBody>
          <a:bodyPr/>
          <a:lstStyle/>
          <a:p>
            <a:fld id="{3184C915-5724-453B-BC43-6694CD311B88}" type="slidenum">
              <a:rPr lang="en-US" smtClean="0"/>
              <a:t>6</a:t>
            </a:fld>
            <a:endParaRPr lang="en-US"/>
          </a:p>
        </p:txBody>
      </p:sp>
    </p:spTree>
    <p:extLst>
      <p:ext uri="{BB962C8B-B14F-4D97-AF65-F5344CB8AC3E}">
        <p14:creationId xmlns:p14="http://schemas.microsoft.com/office/powerpoint/2010/main" val="1113396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4C915-5724-453B-BC43-6694CD311B88}" type="slidenum">
              <a:rPr lang="en-US" smtClean="0"/>
              <a:t>7</a:t>
            </a:fld>
            <a:endParaRPr lang="en-US"/>
          </a:p>
        </p:txBody>
      </p:sp>
    </p:spTree>
    <p:extLst>
      <p:ext uri="{BB962C8B-B14F-4D97-AF65-F5344CB8AC3E}">
        <p14:creationId xmlns:p14="http://schemas.microsoft.com/office/powerpoint/2010/main" val="4211420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Which do you choose? </a:t>
            </a:r>
          </a:p>
          <a:p>
            <a:pPr marL="171450" indent="-171450">
              <a:buFontTx/>
              <a:buChar char="-"/>
            </a:pPr>
            <a:r>
              <a:rPr lang="en-US" dirty="0"/>
              <a:t>CFO job</a:t>
            </a:r>
          </a:p>
          <a:p>
            <a:pPr marL="171450" indent="-171450">
              <a:buFontTx/>
              <a:buChar char="-"/>
            </a:pPr>
            <a:r>
              <a:rPr lang="en-US" dirty="0"/>
              <a:t>Market competition </a:t>
            </a:r>
          </a:p>
          <a:p>
            <a:pPr marL="171450" indent="-171450">
              <a:buFontTx/>
              <a:buChar char="-"/>
            </a:pPr>
            <a:r>
              <a:rPr lang="en-US" dirty="0"/>
              <a:t>Goals</a:t>
            </a:r>
            <a:r>
              <a:rPr lang="en-US" baseline="0" dirty="0"/>
              <a:t> </a:t>
            </a:r>
            <a:endParaRPr lang="en-US" dirty="0"/>
          </a:p>
          <a:p>
            <a:endParaRPr lang="en-US" dirty="0"/>
          </a:p>
        </p:txBody>
      </p:sp>
      <p:sp>
        <p:nvSpPr>
          <p:cNvPr id="4" name="Slide Number Placeholder 3"/>
          <p:cNvSpPr>
            <a:spLocks noGrp="1"/>
          </p:cNvSpPr>
          <p:nvPr>
            <p:ph type="sldNum" sz="quarter" idx="10"/>
          </p:nvPr>
        </p:nvSpPr>
        <p:spPr/>
        <p:txBody>
          <a:bodyPr/>
          <a:lstStyle/>
          <a:p>
            <a:fld id="{3184C915-5724-453B-BC43-6694CD311B88}" type="slidenum">
              <a:rPr lang="en-US" smtClean="0"/>
              <a:t>8</a:t>
            </a:fld>
            <a:endParaRPr lang="en-US"/>
          </a:p>
        </p:txBody>
      </p:sp>
    </p:spTree>
    <p:extLst>
      <p:ext uri="{BB962C8B-B14F-4D97-AF65-F5344CB8AC3E}">
        <p14:creationId xmlns:p14="http://schemas.microsoft.com/office/powerpoint/2010/main" val="20028160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r>
              <a:rPr lang="en-US" dirty="0"/>
              <a:t>Lines of credit</a:t>
            </a:r>
          </a:p>
          <a:p>
            <a:pPr lvl="3"/>
            <a:r>
              <a:rPr lang="en-US" dirty="0"/>
              <a:t>Normal line of credit = agreement established by the </a:t>
            </a:r>
            <a:r>
              <a:rPr lang="en-US" dirty="0" err="1"/>
              <a:t>ank</a:t>
            </a:r>
            <a:r>
              <a:rPr lang="en-US" dirty="0"/>
              <a:t> and the borrower that establishes the maximum amount of funds that can be borrowed.  Bank is not legally obligated to fulfill the borrower’s credit request</a:t>
            </a:r>
          </a:p>
          <a:p>
            <a:pPr lvl="3"/>
            <a:r>
              <a:rPr lang="en-US" dirty="0"/>
              <a:t>Revolving line of credit = legally requires the bank to fulfill the borrower’s credit request up to the pre-negotiated  limits</a:t>
            </a:r>
          </a:p>
          <a:p>
            <a:endParaRPr lang="en-US" dirty="0"/>
          </a:p>
        </p:txBody>
      </p:sp>
      <p:sp>
        <p:nvSpPr>
          <p:cNvPr id="4" name="Slide Number Placeholder 3"/>
          <p:cNvSpPr>
            <a:spLocks noGrp="1"/>
          </p:cNvSpPr>
          <p:nvPr>
            <p:ph type="sldNum" sz="quarter" idx="10"/>
          </p:nvPr>
        </p:nvSpPr>
        <p:spPr/>
        <p:txBody>
          <a:bodyPr/>
          <a:lstStyle/>
          <a:p>
            <a:fld id="{3184C915-5724-453B-BC43-6694CD311B88}" type="slidenum">
              <a:rPr lang="en-US" smtClean="0"/>
              <a:t>11</a:t>
            </a:fld>
            <a:endParaRPr lang="en-US"/>
          </a:p>
        </p:txBody>
      </p:sp>
    </p:spTree>
    <p:extLst>
      <p:ext uri="{BB962C8B-B14F-4D97-AF65-F5344CB8AC3E}">
        <p14:creationId xmlns:p14="http://schemas.microsoft.com/office/powerpoint/2010/main" val="18824234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lvl="1"/>
            <a:endParaRPr lang="en-US" dirty="0"/>
          </a:p>
          <a:p>
            <a:pPr lvl="1"/>
            <a:endParaRPr lang="en-US" dirty="0"/>
          </a:p>
          <a:p>
            <a:r>
              <a:rPr lang="en-US" dirty="0"/>
              <a:t>Probably familiar with the</a:t>
            </a:r>
            <a:r>
              <a:rPr lang="en-US" baseline="0" dirty="0"/>
              <a:t> term = float a check </a:t>
            </a:r>
            <a:endParaRPr lang="en-US" dirty="0"/>
          </a:p>
        </p:txBody>
      </p:sp>
      <p:sp>
        <p:nvSpPr>
          <p:cNvPr id="4" name="Slide Number Placeholder 3"/>
          <p:cNvSpPr>
            <a:spLocks noGrp="1"/>
          </p:cNvSpPr>
          <p:nvPr>
            <p:ph type="sldNum" sz="quarter" idx="10"/>
          </p:nvPr>
        </p:nvSpPr>
        <p:spPr/>
        <p:txBody>
          <a:bodyPr/>
          <a:lstStyle/>
          <a:p>
            <a:fld id="{3184C915-5724-453B-BC43-6694CD311B88}" type="slidenum">
              <a:rPr lang="en-US" smtClean="0"/>
              <a:t>13</a:t>
            </a:fld>
            <a:endParaRPr lang="en-US"/>
          </a:p>
        </p:txBody>
      </p:sp>
    </p:spTree>
    <p:extLst>
      <p:ext uri="{BB962C8B-B14F-4D97-AF65-F5344CB8AC3E}">
        <p14:creationId xmlns:p14="http://schemas.microsoft.com/office/powerpoint/2010/main" val="1857584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Assembling the final bill is a problem in HCO, which can take weeks.  </a:t>
            </a:r>
          </a:p>
          <a:p>
            <a:pPr lvl="2"/>
            <a:r>
              <a:rPr lang="en-US" dirty="0"/>
              <a:t>Problems associated with bill</a:t>
            </a:r>
          </a:p>
          <a:p>
            <a:pPr lvl="3"/>
            <a:r>
              <a:rPr lang="en-US" dirty="0"/>
              <a:t>Patients who use more than one name</a:t>
            </a:r>
          </a:p>
          <a:p>
            <a:pPr lvl="3"/>
            <a:r>
              <a:rPr lang="en-US" dirty="0"/>
              <a:t>Name changes</a:t>
            </a:r>
          </a:p>
          <a:p>
            <a:pPr lvl="3"/>
            <a:r>
              <a:rPr lang="en-US" dirty="0"/>
              <a:t>Address changes</a:t>
            </a:r>
          </a:p>
          <a:p>
            <a:pPr lvl="3"/>
            <a:r>
              <a:rPr lang="en-US" dirty="0"/>
              <a:t>Clarity on who is responsible</a:t>
            </a:r>
          </a:p>
          <a:p>
            <a:pPr lvl="3"/>
            <a:r>
              <a:rPr lang="en-US" dirty="0"/>
              <a:t>Specific requirements by third-party payers (such as referral) </a:t>
            </a:r>
          </a:p>
          <a:p>
            <a:endParaRPr lang="en-US" dirty="0"/>
          </a:p>
        </p:txBody>
      </p:sp>
      <p:sp>
        <p:nvSpPr>
          <p:cNvPr id="4" name="Slide Number Placeholder 3"/>
          <p:cNvSpPr>
            <a:spLocks noGrp="1"/>
          </p:cNvSpPr>
          <p:nvPr>
            <p:ph type="sldNum" sz="quarter" idx="10"/>
          </p:nvPr>
        </p:nvSpPr>
        <p:spPr/>
        <p:txBody>
          <a:bodyPr/>
          <a:lstStyle/>
          <a:p>
            <a:fld id="{3184C915-5724-453B-BC43-6694CD311B88}" type="slidenum">
              <a:rPr lang="en-US" smtClean="0"/>
              <a:t>15</a:t>
            </a:fld>
            <a:endParaRPr lang="en-US"/>
          </a:p>
        </p:txBody>
      </p:sp>
    </p:spTree>
    <p:extLst>
      <p:ext uri="{BB962C8B-B14F-4D97-AF65-F5344CB8AC3E}">
        <p14:creationId xmlns:p14="http://schemas.microsoft.com/office/powerpoint/2010/main" val="1742174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20EA42-35E2-4D48-9F2E-70988A279B3A}" type="datetimeFigureOut">
              <a:rPr lang="en-US" smtClean="0"/>
              <a:t>7/7/2016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5F71CB-D449-4A85-828B-D9561AB30BED}" type="slidenum">
              <a:rPr lang="en-US" smtClean="0"/>
              <a:t>‹#›</a:t>
            </a:fld>
            <a:endParaRPr lang="en-US"/>
          </a:p>
        </p:txBody>
      </p:sp>
    </p:spTree>
    <p:extLst>
      <p:ext uri="{BB962C8B-B14F-4D97-AF65-F5344CB8AC3E}">
        <p14:creationId xmlns:p14="http://schemas.microsoft.com/office/powerpoint/2010/main" val="4032565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D20EA42-35E2-4D48-9F2E-70988A279B3A}" type="datetimeFigureOut">
              <a:rPr lang="en-US" smtClean="0"/>
              <a:t>7/7/2016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5F71CB-D449-4A85-828B-D9561AB30BED}" type="slidenum">
              <a:rPr lang="en-US" smtClean="0"/>
              <a:t>‹#›</a:t>
            </a:fld>
            <a:endParaRPr lang="en-US"/>
          </a:p>
        </p:txBody>
      </p:sp>
    </p:spTree>
    <p:extLst>
      <p:ext uri="{BB962C8B-B14F-4D97-AF65-F5344CB8AC3E}">
        <p14:creationId xmlns:p14="http://schemas.microsoft.com/office/powerpoint/2010/main" val="269576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5D20EA42-35E2-4D48-9F2E-70988A279B3A}" type="datetimeFigureOut">
              <a:rPr lang="en-US" smtClean="0"/>
              <a:t>7/7/2016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5F71CB-D449-4A85-828B-D9561AB30BED}" type="slidenum">
              <a:rPr lang="en-US" smtClean="0"/>
              <a:t>‹#›</a:t>
            </a:fld>
            <a:endParaRPr lang="en-US"/>
          </a:p>
        </p:txBody>
      </p:sp>
    </p:spTree>
    <p:extLst>
      <p:ext uri="{BB962C8B-B14F-4D97-AF65-F5344CB8AC3E}">
        <p14:creationId xmlns:p14="http://schemas.microsoft.com/office/powerpoint/2010/main" val="1498001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5D20EA42-35E2-4D48-9F2E-70988A279B3A}" type="datetimeFigureOut">
              <a:rPr lang="en-US" smtClean="0"/>
              <a:t>7/7/2016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5F71CB-D449-4A85-828B-D9561AB30BED}" type="slidenum">
              <a:rPr lang="en-US" smtClean="0"/>
              <a:t>‹#›</a:t>
            </a:fld>
            <a:endParaRPr lang="en-US"/>
          </a:p>
        </p:txBody>
      </p:sp>
    </p:spTree>
    <p:extLst>
      <p:ext uri="{BB962C8B-B14F-4D97-AF65-F5344CB8AC3E}">
        <p14:creationId xmlns:p14="http://schemas.microsoft.com/office/powerpoint/2010/main" val="41627225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20EA42-35E2-4D48-9F2E-70988A279B3A}" type="datetimeFigureOut">
              <a:rPr lang="en-US" smtClean="0"/>
              <a:t>7/7/2016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5F71CB-D449-4A85-828B-D9561AB30BED}" type="slidenum">
              <a:rPr lang="en-US" smtClean="0"/>
              <a:t>‹#›</a:t>
            </a:fld>
            <a:endParaRPr lang="en-US"/>
          </a:p>
        </p:txBody>
      </p:sp>
    </p:spTree>
    <p:extLst>
      <p:ext uri="{BB962C8B-B14F-4D97-AF65-F5344CB8AC3E}">
        <p14:creationId xmlns:p14="http://schemas.microsoft.com/office/powerpoint/2010/main" val="9677383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20EA42-35E2-4D48-9F2E-70988A279B3A}" type="datetimeFigureOut">
              <a:rPr lang="en-US" smtClean="0"/>
              <a:t>7/7/2016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5F71CB-D449-4A85-828B-D9561AB30BED}" type="slidenum">
              <a:rPr lang="en-US" smtClean="0"/>
              <a:t>‹#›</a:t>
            </a:fld>
            <a:endParaRPr lang="en-US"/>
          </a:p>
        </p:txBody>
      </p:sp>
    </p:spTree>
    <p:extLst>
      <p:ext uri="{BB962C8B-B14F-4D97-AF65-F5344CB8AC3E}">
        <p14:creationId xmlns:p14="http://schemas.microsoft.com/office/powerpoint/2010/main" val="3323839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20EA42-35E2-4D48-9F2E-70988A279B3A}" type="datetimeFigureOut">
              <a:rPr lang="en-US" smtClean="0"/>
              <a:t>7/7/2016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5F71CB-D449-4A85-828B-D9561AB30BED}" type="slidenum">
              <a:rPr lang="en-US" smtClean="0"/>
              <a:t>‹#›</a:t>
            </a:fld>
            <a:endParaRPr lang="en-US"/>
          </a:p>
        </p:txBody>
      </p:sp>
    </p:spTree>
    <p:extLst>
      <p:ext uri="{BB962C8B-B14F-4D97-AF65-F5344CB8AC3E}">
        <p14:creationId xmlns:p14="http://schemas.microsoft.com/office/powerpoint/2010/main" val="4268788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D20EA42-35E2-4D48-9F2E-70988A279B3A}" type="datetimeFigureOut">
              <a:rPr lang="en-US" smtClean="0"/>
              <a:t>7/7/2016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5F71CB-D449-4A85-828B-D9561AB30BED}" type="slidenum">
              <a:rPr lang="en-US" smtClean="0"/>
              <a:t>‹#›</a:t>
            </a:fld>
            <a:endParaRPr lang="en-US"/>
          </a:p>
        </p:txBody>
      </p:sp>
    </p:spTree>
    <p:extLst>
      <p:ext uri="{BB962C8B-B14F-4D97-AF65-F5344CB8AC3E}">
        <p14:creationId xmlns:p14="http://schemas.microsoft.com/office/powerpoint/2010/main" val="893602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20EA42-35E2-4D48-9F2E-70988A279B3A}" type="datetimeFigureOut">
              <a:rPr lang="en-US" smtClean="0"/>
              <a:t>7/7/2016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5F71CB-D449-4A85-828B-D9561AB30BED}" type="slidenum">
              <a:rPr lang="en-US" smtClean="0"/>
              <a:t>‹#›</a:t>
            </a:fld>
            <a:endParaRPr lang="en-US"/>
          </a:p>
        </p:txBody>
      </p:sp>
    </p:spTree>
    <p:extLst>
      <p:ext uri="{BB962C8B-B14F-4D97-AF65-F5344CB8AC3E}">
        <p14:creationId xmlns:p14="http://schemas.microsoft.com/office/powerpoint/2010/main" val="596835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20EA42-35E2-4D48-9F2E-70988A279B3A}" type="datetimeFigureOut">
              <a:rPr lang="en-US" smtClean="0"/>
              <a:t>7/7/2016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5F71CB-D449-4A85-828B-D9561AB30BED}" type="slidenum">
              <a:rPr lang="en-US" smtClean="0"/>
              <a:t>‹#›</a:t>
            </a:fld>
            <a:endParaRPr lang="en-US"/>
          </a:p>
        </p:txBody>
      </p:sp>
    </p:spTree>
    <p:extLst>
      <p:ext uri="{BB962C8B-B14F-4D97-AF65-F5344CB8AC3E}">
        <p14:creationId xmlns:p14="http://schemas.microsoft.com/office/powerpoint/2010/main" val="3704327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20EA42-35E2-4D48-9F2E-70988A279B3A}" type="datetimeFigureOut">
              <a:rPr lang="en-US" smtClean="0"/>
              <a:t>7/7/2016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5F71CB-D449-4A85-828B-D9561AB30BED}" type="slidenum">
              <a:rPr lang="en-US" smtClean="0"/>
              <a:t>‹#›</a:t>
            </a:fld>
            <a:endParaRPr lang="en-US"/>
          </a:p>
        </p:txBody>
      </p:sp>
    </p:spTree>
    <p:extLst>
      <p:ext uri="{BB962C8B-B14F-4D97-AF65-F5344CB8AC3E}">
        <p14:creationId xmlns:p14="http://schemas.microsoft.com/office/powerpoint/2010/main" val="3523292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20EA42-35E2-4D48-9F2E-70988A279B3A}" type="datetimeFigureOut">
              <a:rPr lang="en-US" smtClean="0"/>
              <a:t>7/7/2016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5F71CB-D449-4A85-828B-D9561AB30BED}" type="slidenum">
              <a:rPr lang="en-US" smtClean="0"/>
              <a:t>‹#›</a:t>
            </a:fld>
            <a:endParaRPr lang="en-US"/>
          </a:p>
        </p:txBody>
      </p:sp>
    </p:spTree>
    <p:extLst>
      <p:ext uri="{BB962C8B-B14F-4D97-AF65-F5344CB8AC3E}">
        <p14:creationId xmlns:p14="http://schemas.microsoft.com/office/powerpoint/2010/main" val="4168439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D20EA42-35E2-4D48-9F2E-70988A279B3A}" type="datetimeFigureOut">
              <a:rPr lang="en-US" smtClean="0"/>
              <a:t>7/7/2016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5F71CB-D449-4A85-828B-D9561AB30BED}" type="slidenum">
              <a:rPr lang="en-US" smtClean="0"/>
              <a:t>‹#›</a:t>
            </a:fld>
            <a:endParaRPr lang="en-US"/>
          </a:p>
        </p:txBody>
      </p:sp>
    </p:spTree>
    <p:extLst>
      <p:ext uri="{BB962C8B-B14F-4D97-AF65-F5344CB8AC3E}">
        <p14:creationId xmlns:p14="http://schemas.microsoft.com/office/powerpoint/2010/main" val="1835175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5D20EA42-35E2-4D48-9F2E-70988A279B3A}" type="datetimeFigureOut">
              <a:rPr lang="en-US" smtClean="0"/>
              <a:t>7/7/2016</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905F71CB-D449-4A85-828B-D9561AB30BED}" type="slidenum">
              <a:rPr lang="en-US" smtClean="0"/>
              <a:t>‹#›</a:t>
            </a:fld>
            <a:endParaRPr lang="en-US"/>
          </a:p>
        </p:txBody>
      </p:sp>
    </p:spTree>
    <p:extLst>
      <p:ext uri="{BB962C8B-B14F-4D97-AF65-F5344CB8AC3E}">
        <p14:creationId xmlns:p14="http://schemas.microsoft.com/office/powerpoint/2010/main" val="1067528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5D20EA42-35E2-4D48-9F2E-70988A279B3A}" type="datetimeFigureOut">
              <a:rPr lang="en-US" smtClean="0"/>
              <a:t>7/7/2016</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905F71CB-D449-4A85-828B-D9561AB30BED}" type="slidenum">
              <a:rPr lang="en-US" smtClean="0"/>
              <a:t>‹#›</a:t>
            </a:fld>
            <a:endParaRPr lang="en-US"/>
          </a:p>
        </p:txBody>
      </p:sp>
    </p:spTree>
    <p:extLst>
      <p:ext uri="{BB962C8B-B14F-4D97-AF65-F5344CB8AC3E}">
        <p14:creationId xmlns:p14="http://schemas.microsoft.com/office/powerpoint/2010/main" val="1915767760"/>
      </p:ext>
    </p:extLst>
  </p:cSld>
  <p:clrMap bg1="dk1" tx1="lt1" bg2="dk2" tx2="lt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Module 9: Working capital management</a:t>
            </a:r>
          </a:p>
        </p:txBody>
      </p:sp>
      <p:sp>
        <p:nvSpPr>
          <p:cNvPr id="3" name="Subtitle 2"/>
          <p:cNvSpPr>
            <a:spLocks noGrp="1"/>
          </p:cNvSpPr>
          <p:nvPr>
            <p:ph type="subTitle" idx="1"/>
          </p:nvPr>
        </p:nvSpPr>
        <p:spPr/>
        <p:txBody>
          <a:bodyPr/>
          <a:lstStyle/>
          <a:p>
            <a:r>
              <a:rPr lang="en-US" dirty="0"/>
              <a:t>Chapter 16</a:t>
            </a:r>
          </a:p>
        </p:txBody>
      </p:sp>
    </p:spTree>
    <p:extLst>
      <p:ext uri="{BB962C8B-B14F-4D97-AF65-F5344CB8AC3E}">
        <p14:creationId xmlns:p14="http://schemas.microsoft.com/office/powerpoint/2010/main" val="1262616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Cash management</a:t>
            </a:r>
          </a:p>
        </p:txBody>
      </p:sp>
      <p:sp>
        <p:nvSpPr>
          <p:cNvPr id="3" name="Content Placeholder 2"/>
          <p:cNvSpPr>
            <a:spLocks noGrp="1"/>
          </p:cNvSpPr>
          <p:nvPr>
            <p:ph idx="1"/>
          </p:nvPr>
        </p:nvSpPr>
        <p:spPr/>
        <p:txBody>
          <a:bodyPr/>
          <a:lstStyle/>
          <a:p>
            <a:r>
              <a:rPr lang="en-US" dirty="0"/>
              <a:t>In general, the term cash refers not only to coin and currency, but also to cash equivalent (savings/checking) </a:t>
            </a:r>
          </a:p>
          <a:p>
            <a:r>
              <a:rPr lang="en-US" dirty="0"/>
              <a:t>Three major reasons to hold onto cash </a:t>
            </a:r>
          </a:p>
          <a:p>
            <a:pPr lvl="1"/>
            <a:r>
              <a:rPr lang="en-US" dirty="0"/>
              <a:t>Daily operations = pay day-to-day bills</a:t>
            </a:r>
          </a:p>
          <a:p>
            <a:pPr lvl="1"/>
            <a:r>
              <a:rPr lang="en-US" dirty="0"/>
              <a:t>Precautionary purposes = meet unexpected demands (maintenance of an equipment) </a:t>
            </a:r>
          </a:p>
          <a:p>
            <a:pPr lvl="1"/>
            <a:r>
              <a:rPr lang="en-US" dirty="0"/>
              <a:t>Speculative purposes = meet unexpected </a:t>
            </a:r>
            <a:r>
              <a:rPr lang="en-US" dirty="0" err="1"/>
              <a:t>opportunitys</a:t>
            </a:r>
            <a:r>
              <a:rPr lang="en-US" dirty="0"/>
              <a:t> (buy a competing practice) </a:t>
            </a:r>
          </a:p>
        </p:txBody>
      </p:sp>
    </p:spTree>
    <p:extLst>
      <p:ext uri="{BB962C8B-B14F-4D97-AF65-F5344CB8AC3E}">
        <p14:creationId xmlns:p14="http://schemas.microsoft.com/office/powerpoint/2010/main" val="3405182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3 primary sources of short-term funds</a:t>
            </a:r>
          </a:p>
        </p:txBody>
      </p:sp>
      <p:sp>
        <p:nvSpPr>
          <p:cNvPr id="3" name="Content Placeholder 2"/>
          <p:cNvSpPr>
            <a:spLocks noGrp="1"/>
          </p:cNvSpPr>
          <p:nvPr>
            <p:ph idx="1"/>
          </p:nvPr>
        </p:nvSpPr>
        <p:spPr/>
        <p:txBody>
          <a:bodyPr>
            <a:normAutofit/>
          </a:bodyPr>
          <a:lstStyle/>
          <a:p>
            <a:r>
              <a:rPr lang="en-US" dirty="0"/>
              <a:t>Bank loans</a:t>
            </a:r>
          </a:p>
          <a:p>
            <a:pPr lvl="1"/>
            <a:r>
              <a:rPr lang="en-US" dirty="0"/>
              <a:t>Unsecured (not backed by an asset) </a:t>
            </a:r>
          </a:p>
          <a:p>
            <a:pPr lvl="2"/>
            <a:r>
              <a:rPr lang="en-US" dirty="0"/>
              <a:t>Lines of credit</a:t>
            </a:r>
          </a:p>
          <a:p>
            <a:pPr lvl="2"/>
            <a:r>
              <a:rPr lang="en-US" dirty="0"/>
              <a:t>Transaction notes = A short-term, unsecured loan made for some specific purpose, such as the financing of inventory purchases.  Loan is obtained by the borrower signing an IOU </a:t>
            </a:r>
          </a:p>
        </p:txBody>
      </p:sp>
    </p:spTree>
    <p:extLst>
      <p:ext uri="{BB962C8B-B14F-4D97-AF65-F5344CB8AC3E}">
        <p14:creationId xmlns:p14="http://schemas.microsoft.com/office/powerpoint/2010/main" val="3121524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sources continued</a:t>
            </a:r>
          </a:p>
        </p:txBody>
      </p:sp>
      <p:sp>
        <p:nvSpPr>
          <p:cNvPr id="3" name="Content Placeholder 2"/>
          <p:cNvSpPr>
            <a:spLocks noGrp="1"/>
          </p:cNvSpPr>
          <p:nvPr>
            <p:ph idx="1"/>
          </p:nvPr>
        </p:nvSpPr>
        <p:spPr/>
        <p:txBody>
          <a:bodyPr/>
          <a:lstStyle/>
          <a:p>
            <a:r>
              <a:rPr lang="en-US" sz="1600" b="1" dirty="0"/>
              <a:t>Trade credit = </a:t>
            </a:r>
            <a:r>
              <a:rPr lang="en-US" sz="1600" dirty="0"/>
              <a:t>Buy an item on credit and thus uses the supplier’s money to pay for the purchase up until the time it pays the supplier the amount owed.  </a:t>
            </a:r>
          </a:p>
          <a:p>
            <a:endParaRPr lang="en-US" dirty="0"/>
          </a:p>
          <a:p>
            <a:pPr marL="342900" lvl="1" indent="-342900"/>
            <a:r>
              <a:rPr lang="en-US" dirty="0"/>
              <a:t>Billings, collections, and disbursement policies that increase the speed with which money is collected  = The objective of billing, credit, and collection policies is to accelerate cash receipts while the objective of cash disbursement policies is to slow down cash outflows</a:t>
            </a:r>
          </a:p>
          <a:p>
            <a:pPr marL="342900" lvl="1" indent="-342900"/>
            <a:endParaRPr lang="en-US" dirty="0"/>
          </a:p>
          <a:p>
            <a:endParaRPr lang="en-US" dirty="0"/>
          </a:p>
        </p:txBody>
      </p:sp>
    </p:spTree>
    <p:extLst>
      <p:ext uri="{BB962C8B-B14F-4D97-AF65-F5344CB8AC3E}">
        <p14:creationId xmlns:p14="http://schemas.microsoft.com/office/powerpoint/2010/main" val="1279162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concept of float </a:t>
            </a:r>
          </a:p>
        </p:txBody>
      </p:sp>
      <p:sp>
        <p:nvSpPr>
          <p:cNvPr id="3" name="Content Placeholder 2"/>
          <p:cNvSpPr>
            <a:spLocks noGrp="1"/>
          </p:cNvSpPr>
          <p:nvPr>
            <p:ph idx="1"/>
          </p:nvPr>
        </p:nvSpPr>
        <p:spPr/>
        <p:txBody>
          <a:bodyPr>
            <a:normAutofit/>
          </a:bodyPr>
          <a:lstStyle/>
          <a:p>
            <a:r>
              <a:rPr lang="en-US" sz="1600" dirty="0"/>
              <a:t>Understanding the concept of float is one of the most useful concepts to implement good collections and disbursement policies</a:t>
            </a:r>
          </a:p>
          <a:p>
            <a:pPr lvl="1"/>
            <a:r>
              <a:rPr lang="en-US" b="1" dirty="0"/>
              <a:t>Float</a:t>
            </a:r>
            <a:r>
              <a:rPr lang="en-US" dirty="0"/>
              <a:t> is the time delay during the process that starts from the assembly of a bill and ends with the deposit of the payment in the bank and subsequent payment to creditors </a:t>
            </a:r>
          </a:p>
        </p:txBody>
      </p:sp>
    </p:spTree>
    <p:extLst>
      <p:ext uri="{BB962C8B-B14F-4D97-AF65-F5344CB8AC3E}">
        <p14:creationId xmlns:p14="http://schemas.microsoft.com/office/powerpoint/2010/main" val="163561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3018" y="3425039"/>
            <a:ext cx="954858" cy="600164"/>
          </a:xfrm>
          <a:prstGeom prst="rect">
            <a:avLst/>
          </a:prstGeom>
          <a:noFill/>
          <a:ln w="28575">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r>
              <a:rPr lang="en-US" sz="1100" dirty="0"/>
              <a:t>Patient receives services </a:t>
            </a:r>
          </a:p>
        </p:txBody>
      </p:sp>
      <p:sp>
        <p:nvSpPr>
          <p:cNvPr id="5" name="TextBox 4"/>
          <p:cNvSpPr txBox="1"/>
          <p:nvPr/>
        </p:nvSpPr>
        <p:spPr>
          <a:xfrm>
            <a:off x="1546604" y="3488185"/>
            <a:ext cx="1142301" cy="461665"/>
          </a:xfrm>
          <a:prstGeom prst="rect">
            <a:avLst/>
          </a:prstGeom>
          <a:noFill/>
          <a:ln w="28575">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r>
              <a:rPr lang="en-US" sz="1200" dirty="0"/>
              <a:t>Bill compiled &amp; delivered</a:t>
            </a:r>
          </a:p>
        </p:txBody>
      </p:sp>
      <p:sp>
        <p:nvSpPr>
          <p:cNvPr id="6" name="TextBox 5"/>
          <p:cNvSpPr txBox="1"/>
          <p:nvPr/>
        </p:nvSpPr>
        <p:spPr>
          <a:xfrm>
            <a:off x="3254664" y="3451517"/>
            <a:ext cx="875902" cy="461665"/>
          </a:xfrm>
          <a:prstGeom prst="rect">
            <a:avLst/>
          </a:prstGeom>
          <a:noFill/>
          <a:ln w="28575">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r>
              <a:rPr lang="en-US" sz="1200" dirty="0"/>
              <a:t>Payment </a:t>
            </a:r>
          </a:p>
          <a:p>
            <a:r>
              <a:rPr lang="en-US" sz="1200" dirty="0"/>
              <a:t>sent</a:t>
            </a:r>
          </a:p>
        </p:txBody>
      </p:sp>
      <p:sp>
        <p:nvSpPr>
          <p:cNvPr id="7" name="TextBox 6"/>
          <p:cNvSpPr txBox="1"/>
          <p:nvPr/>
        </p:nvSpPr>
        <p:spPr>
          <a:xfrm>
            <a:off x="4271985" y="3444924"/>
            <a:ext cx="891972" cy="461665"/>
          </a:xfrm>
          <a:prstGeom prst="rect">
            <a:avLst/>
          </a:prstGeom>
          <a:noFill/>
          <a:ln w="28575">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r>
              <a:rPr lang="en-US" sz="1200" dirty="0"/>
              <a:t>Payment received </a:t>
            </a:r>
          </a:p>
        </p:txBody>
      </p:sp>
      <p:sp>
        <p:nvSpPr>
          <p:cNvPr id="8" name="TextBox 7"/>
          <p:cNvSpPr txBox="1"/>
          <p:nvPr/>
        </p:nvSpPr>
        <p:spPr>
          <a:xfrm>
            <a:off x="5262360" y="3417562"/>
            <a:ext cx="1010604" cy="461665"/>
          </a:xfrm>
          <a:prstGeom prst="rect">
            <a:avLst/>
          </a:prstGeom>
          <a:noFill/>
          <a:ln w="28575">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r>
              <a:rPr lang="en-US" sz="1200" dirty="0"/>
              <a:t>Payment processed </a:t>
            </a:r>
          </a:p>
        </p:txBody>
      </p:sp>
      <p:sp>
        <p:nvSpPr>
          <p:cNvPr id="9" name="TextBox 8"/>
          <p:cNvSpPr txBox="1"/>
          <p:nvPr/>
        </p:nvSpPr>
        <p:spPr>
          <a:xfrm>
            <a:off x="6914604" y="3371396"/>
            <a:ext cx="1163580" cy="507831"/>
          </a:xfrm>
          <a:prstGeom prst="rect">
            <a:avLst/>
          </a:prstGeom>
          <a:noFill/>
          <a:ln w="28575">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r>
              <a:rPr lang="en-US" sz="1350" dirty="0"/>
              <a:t>Payment deposited</a:t>
            </a:r>
          </a:p>
        </p:txBody>
      </p:sp>
      <p:sp>
        <p:nvSpPr>
          <p:cNvPr id="10" name="TextBox 9"/>
          <p:cNvSpPr txBox="1"/>
          <p:nvPr/>
        </p:nvSpPr>
        <p:spPr>
          <a:xfrm>
            <a:off x="8261233" y="3162545"/>
            <a:ext cx="1191551" cy="715581"/>
          </a:xfrm>
          <a:prstGeom prst="rect">
            <a:avLst/>
          </a:prstGeom>
          <a:noFill/>
          <a:ln w="28575">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r>
              <a:rPr lang="en-US" sz="1350" dirty="0"/>
              <a:t>Funds available for use</a:t>
            </a:r>
          </a:p>
        </p:txBody>
      </p:sp>
      <p:sp>
        <p:nvSpPr>
          <p:cNvPr id="11" name="TextBox 10"/>
          <p:cNvSpPr txBox="1"/>
          <p:nvPr/>
        </p:nvSpPr>
        <p:spPr>
          <a:xfrm>
            <a:off x="10352429" y="3267520"/>
            <a:ext cx="991333" cy="715581"/>
          </a:xfrm>
          <a:prstGeom prst="rect">
            <a:avLst/>
          </a:prstGeom>
          <a:noFill/>
          <a:ln w="28575">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r>
              <a:rPr lang="en-US" sz="1350" dirty="0"/>
              <a:t>Funds disbursed</a:t>
            </a:r>
          </a:p>
          <a:p>
            <a:endParaRPr lang="en-US" sz="1350" dirty="0"/>
          </a:p>
        </p:txBody>
      </p:sp>
      <p:sp>
        <p:nvSpPr>
          <p:cNvPr id="12" name="Rectangle 11"/>
          <p:cNvSpPr/>
          <p:nvPr/>
        </p:nvSpPr>
        <p:spPr>
          <a:xfrm>
            <a:off x="294290" y="2312404"/>
            <a:ext cx="2465178" cy="2971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3" name="Rectangle 12"/>
          <p:cNvSpPr/>
          <p:nvPr/>
        </p:nvSpPr>
        <p:spPr>
          <a:xfrm>
            <a:off x="3162978" y="2331930"/>
            <a:ext cx="3319304" cy="2971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4" name="Rectangle 13"/>
          <p:cNvSpPr/>
          <p:nvPr/>
        </p:nvSpPr>
        <p:spPr>
          <a:xfrm>
            <a:off x="6890135" y="2322936"/>
            <a:ext cx="2695299" cy="2971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Title 14"/>
          <p:cNvSpPr>
            <a:spLocks noGrp="1"/>
          </p:cNvSpPr>
          <p:nvPr>
            <p:ph type="title"/>
          </p:nvPr>
        </p:nvSpPr>
        <p:spPr>
          <a:xfrm>
            <a:off x="2064625" y="364971"/>
            <a:ext cx="7886700" cy="1325563"/>
          </a:xfrm>
        </p:spPr>
        <p:txBody>
          <a:bodyPr/>
          <a:lstStyle/>
          <a:p>
            <a:r>
              <a:rPr lang="en-US" dirty="0"/>
              <a:t>Types of float</a:t>
            </a:r>
          </a:p>
        </p:txBody>
      </p:sp>
      <p:sp>
        <p:nvSpPr>
          <p:cNvPr id="16" name="TextBox 15"/>
          <p:cNvSpPr txBox="1"/>
          <p:nvPr/>
        </p:nvSpPr>
        <p:spPr>
          <a:xfrm>
            <a:off x="1236207" y="2727816"/>
            <a:ext cx="1336431" cy="369332"/>
          </a:xfrm>
          <a:prstGeom prst="rect">
            <a:avLst/>
          </a:prstGeom>
          <a:noFill/>
        </p:spPr>
        <p:txBody>
          <a:bodyPr wrap="square" rtlCol="0">
            <a:spAutoFit/>
          </a:bodyPr>
          <a:lstStyle/>
          <a:p>
            <a:r>
              <a:rPr lang="en-US" dirty="0"/>
              <a:t>Billing</a:t>
            </a:r>
          </a:p>
        </p:txBody>
      </p:sp>
      <p:sp>
        <p:nvSpPr>
          <p:cNvPr id="17" name="TextBox 16"/>
          <p:cNvSpPr txBox="1"/>
          <p:nvPr/>
        </p:nvSpPr>
        <p:spPr>
          <a:xfrm>
            <a:off x="4130566" y="2625455"/>
            <a:ext cx="1828800" cy="369332"/>
          </a:xfrm>
          <a:prstGeom prst="rect">
            <a:avLst/>
          </a:prstGeom>
          <a:noFill/>
        </p:spPr>
        <p:txBody>
          <a:bodyPr wrap="square" rtlCol="0">
            <a:spAutoFit/>
          </a:bodyPr>
          <a:lstStyle/>
          <a:p>
            <a:r>
              <a:rPr lang="en-US" dirty="0"/>
              <a:t>Collection</a:t>
            </a:r>
          </a:p>
        </p:txBody>
      </p:sp>
      <p:sp>
        <p:nvSpPr>
          <p:cNvPr id="18" name="TextBox 17"/>
          <p:cNvSpPr txBox="1"/>
          <p:nvPr/>
        </p:nvSpPr>
        <p:spPr>
          <a:xfrm>
            <a:off x="10042132" y="2830298"/>
            <a:ext cx="1828800" cy="369332"/>
          </a:xfrm>
          <a:prstGeom prst="rect">
            <a:avLst/>
          </a:prstGeom>
          <a:noFill/>
        </p:spPr>
        <p:txBody>
          <a:bodyPr wrap="square" rtlCol="0">
            <a:spAutoFit/>
          </a:bodyPr>
          <a:lstStyle/>
          <a:p>
            <a:r>
              <a:rPr lang="en-US" dirty="0"/>
              <a:t>Disbursement</a:t>
            </a:r>
          </a:p>
        </p:txBody>
      </p:sp>
      <p:sp>
        <p:nvSpPr>
          <p:cNvPr id="19" name="TextBox 18"/>
          <p:cNvSpPr txBox="1"/>
          <p:nvPr/>
        </p:nvSpPr>
        <p:spPr>
          <a:xfrm>
            <a:off x="7794404" y="2697248"/>
            <a:ext cx="1828800" cy="369332"/>
          </a:xfrm>
          <a:prstGeom prst="rect">
            <a:avLst/>
          </a:prstGeom>
          <a:noFill/>
        </p:spPr>
        <p:txBody>
          <a:bodyPr wrap="square" rtlCol="0">
            <a:spAutoFit/>
          </a:bodyPr>
          <a:lstStyle/>
          <a:p>
            <a:r>
              <a:rPr lang="en-US" dirty="0"/>
              <a:t>Transit </a:t>
            </a:r>
          </a:p>
        </p:txBody>
      </p:sp>
      <p:sp>
        <p:nvSpPr>
          <p:cNvPr id="20" name="Rectangle 19"/>
          <p:cNvSpPr/>
          <p:nvPr/>
        </p:nvSpPr>
        <p:spPr>
          <a:xfrm>
            <a:off x="9951325" y="2310910"/>
            <a:ext cx="1856600" cy="2971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070252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Billing Float </a:t>
            </a:r>
          </a:p>
        </p:txBody>
      </p:sp>
      <p:sp>
        <p:nvSpPr>
          <p:cNvPr id="3" name="Content Placeholder 2"/>
          <p:cNvSpPr>
            <a:spLocks noGrp="1"/>
          </p:cNvSpPr>
          <p:nvPr>
            <p:ph idx="1"/>
          </p:nvPr>
        </p:nvSpPr>
        <p:spPr/>
        <p:txBody>
          <a:bodyPr>
            <a:normAutofit/>
          </a:bodyPr>
          <a:lstStyle/>
          <a:p>
            <a:r>
              <a:rPr lang="en-US" dirty="0"/>
              <a:t>Billing float = any delay in getting the bill to the patient or third party. 2 main components:  Assembling the bill and Delivering the bill </a:t>
            </a:r>
          </a:p>
          <a:p>
            <a:pPr lvl="1"/>
            <a:r>
              <a:rPr lang="en-US" dirty="0"/>
              <a:t>Ideally, a bill is made up concurrently with service delivery, so that by discharge, or even at the point during the service delivery process, the patient’s bill reflects all services received </a:t>
            </a:r>
          </a:p>
          <a:p>
            <a:pPr lvl="1"/>
            <a:r>
              <a:rPr lang="en-US" dirty="0"/>
              <a:t>Assembling the final bill is a problem in HCO, which can take weeks.  </a:t>
            </a:r>
          </a:p>
          <a:p>
            <a:pPr lvl="1"/>
            <a:r>
              <a:rPr lang="en-US" dirty="0"/>
              <a:t>Delivery of bill </a:t>
            </a:r>
          </a:p>
          <a:p>
            <a:endParaRPr lang="en-US" dirty="0"/>
          </a:p>
        </p:txBody>
      </p:sp>
    </p:spTree>
    <p:extLst>
      <p:ext uri="{BB962C8B-B14F-4D97-AF65-F5344CB8AC3E}">
        <p14:creationId xmlns:p14="http://schemas.microsoft.com/office/powerpoint/2010/main" val="3575502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Collection float </a:t>
            </a:r>
          </a:p>
        </p:txBody>
      </p:sp>
      <p:sp>
        <p:nvSpPr>
          <p:cNvPr id="3" name="Content Placeholder 2"/>
          <p:cNvSpPr>
            <a:spLocks noGrp="1"/>
          </p:cNvSpPr>
          <p:nvPr>
            <p:ph idx="1"/>
          </p:nvPr>
        </p:nvSpPr>
        <p:spPr/>
        <p:txBody>
          <a:bodyPr/>
          <a:lstStyle/>
          <a:p>
            <a:r>
              <a:rPr lang="en-US" b="1" dirty="0"/>
              <a:t>Collection float </a:t>
            </a:r>
            <a:r>
              <a:rPr lang="en-US" dirty="0"/>
              <a:t>= time between the issuance of the bill and the time funds are available for use by HCO</a:t>
            </a:r>
          </a:p>
          <a:p>
            <a:pPr lvl="1"/>
            <a:r>
              <a:rPr lang="en-US" dirty="0"/>
              <a:t>Mail float = time from when the patient or </a:t>
            </a:r>
            <a:r>
              <a:rPr lang="en-US" dirty="0" err="1"/>
              <a:t>TP</a:t>
            </a:r>
            <a:r>
              <a:rPr lang="en-US" dirty="0"/>
              <a:t> sends in the payment to the time the HCO receives the payment </a:t>
            </a:r>
          </a:p>
          <a:p>
            <a:pPr lvl="1"/>
            <a:r>
              <a:rPr lang="en-US" dirty="0"/>
              <a:t>Processing float = Time it takes the facility to process the payment once received and to deposit it in the bank </a:t>
            </a:r>
          </a:p>
          <a:p>
            <a:pPr lvl="1"/>
            <a:r>
              <a:rPr lang="en-US" dirty="0"/>
              <a:t>Determine method to deal with accounts that don’t pay </a:t>
            </a:r>
          </a:p>
          <a:p>
            <a:pPr lvl="2"/>
            <a:r>
              <a:rPr lang="en-US" dirty="0"/>
              <a:t>40 days = follow-up letter</a:t>
            </a:r>
          </a:p>
          <a:p>
            <a:pPr lvl="2"/>
            <a:r>
              <a:rPr lang="en-US" dirty="0"/>
              <a:t>60 days = phone call</a:t>
            </a:r>
          </a:p>
          <a:p>
            <a:pPr lvl="2"/>
            <a:r>
              <a:rPr lang="en-US" dirty="0"/>
              <a:t>150 days = send to collections</a:t>
            </a:r>
          </a:p>
          <a:p>
            <a:pPr lvl="2"/>
            <a:r>
              <a:rPr lang="en-US" dirty="0"/>
              <a:t>180 days = write-off</a:t>
            </a:r>
          </a:p>
        </p:txBody>
      </p:sp>
    </p:spTree>
    <p:extLst>
      <p:ext uri="{BB962C8B-B14F-4D97-AF65-F5344CB8AC3E}">
        <p14:creationId xmlns:p14="http://schemas.microsoft.com/office/powerpoint/2010/main" val="432040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Transit float</a:t>
            </a:r>
          </a:p>
        </p:txBody>
      </p:sp>
      <p:sp>
        <p:nvSpPr>
          <p:cNvPr id="3" name="Content Placeholder 2"/>
          <p:cNvSpPr>
            <a:spLocks noGrp="1"/>
          </p:cNvSpPr>
          <p:nvPr>
            <p:ph idx="1"/>
          </p:nvPr>
        </p:nvSpPr>
        <p:spPr/>
        <p:txBody>
          <a:bodyPr>
            <a:normAutofit/>
          </a:bodyPr>
          <a:lstStyle/>
          <a:p>
            <a:r>
              <a:rPr lang="en-US" dirty="0"/>
              <a:t>Transit float = time involved in clearing the check through the banking system until the funds are available at the bank at which the HCO has a checking accounts</a:t>
            </a:r>
          </a:p>
          <a:p>
            <a:r>
              <a:rPr lang="en-US" dirty="0"/>
              <a:t>Techniques developed to reduce collection and transit float (all have costs associated that you have to consider) </a:t>
            </a:r>
          </a:p>
          <a:p>
            <a:pPr lvl="1"/>
            <a:endParaRPr lang="en-US" dirty="0"/>
          </a:p>
        </p:txBody>
      </p:sp>
    </p:spTree>
    <p:extLst>
      <p:ext uri="{BB962C8B-B14F-4D97-AF65-F5344CB8AC3E}">
        <p14:creationId xmlns:p14="http://schemas.microsoft.com/office/powerpoint/2010/main" val="13770587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Disbursement float</a:t>
            </a:r>
          </a:p>
        </p:txBody>
      </p:sp>
      <p:sp>
        <p:nvSpPr>
          <p:cNvPr id="3" name="Content Placeholder 2"/>
          <p:cNvSpPr>
            <a:spLocks noGrp="1"/>
          </p:cNvSpPr>
          <p:nvPr>
            <p:ph idx="1"/>
          </p:nvPr>
        </p:nvSpPr>
        <p:spPr/>
        <p:txBody>
          <a:bodyPr/>
          <a:lstStyle/>
          <a:p>
            <a:r>
              <a:rPr lang="en-US" dirty="0"/>
              <a:t>Disbursement float = focuses on how long the organization can keep its money before it pays its bills</a:t>
            </a:r>
          </a:p>
        </p:txBody>
      </p:sp>
    </p:spTree>
    <p:extLst>
      <p:ext uri="{BB962C8B-B14F-4D97-AF65-F5344CB8AC3E}">
        <p14:creationId xmlns:p14="http://schemas.microsoft.com/office/powerpoint/2010/main" val="3618029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p>
        </p:txBody>
      </p:sp>
      <p:sp>
        <p:nvSpPr>
          <p:cNvPr id="3" name="Content Placeholder 2"/>
          <p:cNvSpPr>
            <a:spLocks noGrp="1"/>
          </p:cNvSpPr>
          <p:nvPr>
            <p:ph idx="1"/>
          </p:nvPr>
        </p:nvSpPr>
        <p:spPr/>
        <p:txBody>
          <a:bodyPr>
            <a:normAutofit/>
          </a:bodyPr>
          <a:lstStyle/>
          <a:p>
            <a:r>
              <a:rPr lang="en-US" dirty="0"/>
              <a:t>In day-to-day operations, there is an ongoing series of inflows and outflows of cash to pay for day-to-day expenses (working capital management = </a:t>
            </a:r>
            <a:r>
              <a:rPr lang="en-US" dirty="0" err="1"/>
              <a:t>WCM</a:t>
            </a:r>
            <a:r>
              <a:rPr lang="en-US" dirty="0"/>
              <a:t>) </a:t>
            </a:r>
          </a:p>
          <a:p>
            <a:r>
              <a:rPr lang="en-US" dirty="0"/>
              <a:t>Day-to-day work of treasurer</a:t>
            </a:r>
          </a:p>
          <a:p>
            <a:pPr marL="457200" lvl="1" indent="0">
              <a:buNone/>
            </a:pPr>
            <a:endParaRPr lang="en-US" dirty="0"/>
          </a:p>
        </p:txBody>
      </p:sp>
    </p:spTree>
    <p:extLst>
      <p:ext uri="{BB962C8B-B14F-4D97-AF65-F5344CB8AC3E}">
        <p14:creationId xmlns:p14="http://schemas.microsoft.com/office/powerpoint/2010/main" val="1716472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Cash Conversion Cycle</a:t>
            </a:r>
          </a:p>
        </p:txBody>
      </p:sp>
      <p:sp>
        <p:nvSpPr>
          <p:cNvPr id="3" name="Content Placeholder 2"/>
          <p:cNvSpPr>
            <a:spLocks noGrp="1"/>
          </p:cNvSpPr>
          <p:nvPr>
            <p:ph idx="1"/>
          </p:nvPr>
        </p:nvSpPr>
        <p:spPr/>
        <p:txBody>
          <a:bodyPr>
            <a:normAutofit/>
          </a:bodyPr>
          <a:lstStyle/>
          <a:p>
            <a:r>
              <a:rPr lang="en-US" dirty="0"/>
              <a:t>The </a:t>
            </a:r>
            <a:r>
              <a:rPr lang="en-US" b="1" dirty="0">
                <a:solidFill>
                  <a:srgbClr val="FF0000"/>
                </a:solidFill>
              </a:rPr>
              <a:t>cash conversion cycle</a:t>
            </a:r>
            <a:r>
              <a:rPr lang="en-US" dirty="0"/>
              <a:t>, also known as the </a:t>
            </a:r>
            <a:r>
              <a:rPr lang="en-US" u="sng" dirty="0"/>
              <a:t>asset</a:t>
            </a:r>
            <a:r>
              <a:rPr lang="en-US" dirty="0"/>
              <a:t> conversion cycle, is an expression of time, in days, that it takes to purchase raw materials for production, convert them into goods, sell them, and collect the accounts receivable for those sales. </a:t>
            </a:r>
          </a:p>
          <a:p>
            <a:r>
              <a:rPr lang="en-US" dirty="0"/>
              <a:t>4 parts of cycle </a:t>
            </a:r>
          </a:p>
          <a:p>
            <a:pPr lvl="1"/>
            <a:r>
              <a:rPr lang="en-US" dirty="0"/>
              <a:t>Obtain cash </a:t>
            </a:r>
          </a:p>
          <a:p>
            <a:pPr lvl="1"/>
            <a:r>
              <a:rPr lang="en-US" dirty="0"/>
              <a:t>Turn cash into resources </a:t>
            </a:r>
          </a:p>
          <a:p>
            <a:pPr lvl="1"/>
            <a:r>
              <a:rPr lang="en-US" dirty="0"/>
              <a:t>Use resources to provide services</a:t>
            </a:r>
          </a:p>
          <a:p>
            <a:pPr lvl="1"/>
            <a:r>
              <a:rPr lang="en-US" dirty="0"/>
              <a:t>Bill patients &amp; collect revenues</a:t>
            </a:r>
          </a:p>
          <a:p>
            <a:endParaRPr lang="en-US" dirty="0"/>
          </a:p>
          <a:p>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9550" y="3868188"/>
            <a:ext cx="2321719" cy="20216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41337143"/>
      </p:ext>
    </p:extLst>
  </p:cSld>
  <p:clrMapOvr>
    <a:masterClrMapping/>
  </p:clrMapOvr>
  <mc:AlternateContent xmlns:mc="http://schemas.openxmlformats.org/markup-compatibility/2006" xmlns:p14="http://schemas.microsoft.com/office/powerpoint/2010/main">
    <mc:Choice Requires="p14">
      <p:transition spd="med" p14:dur="700" advTm="294444">
        <p:fade/>
      </p:transition>
    </mc:Choice>
    <mc:Fallback xmlns="">
      <p:transition spd="med" advTm="294444">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Importance of timing </a:t>
            </a:r>
          </a:p>
        </p:txBody>
      </p:sp>
      <p:sp>
        <p:nvSpPr>
          <p:cNvPr id="3" name="Content Placeholder 2"/>
          <p:cNvSpPr>
            <a:spLocks noGrp="1"/>
          </p:cNvSpPr>
          <p:nvPr>
            <p:ph idx="1"/>
          </p:nvPr>
        </p:nvSpPr>
        <p:spPr/>
        <p:txBody>
          <a:bodyPr>
            <a:normAutofit/>
          </a:bodyPr>
          <a:lstStyle/>
          <a:p>
            <a:r>
              <a:rPr lang="en-US" dirty="0" err="1"/>
              <a:t>WCM</a:t>
            </a:r>
            <a:r>
              <a:rPr lang="en-US" dirty="0"/>
              <a:t> involves not only making sure inflows covers outflows, but also managing the timing </a:t>
            </a:r>
          </a:p>
          <a:p>
            <a:r>
              <a:rPr lang="en-US" dirty="0"/>
              <a:t>How much extra working capital an organization determines it must keep as a cushion is called working capital strategy </a:t>
            </a:r>
          </a:p>
        </p:txBody>
      </p:sp>
    </p:spTree>
    <p:extLst>
      <p:ext uri="{BB962C8B-B14F-4D97-AF65-F5344CB8AC3E}">
        <p14:creationId xmlns:p14="http://schemas.microsoft.com/office/powerpoint/2010/main" val="119776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capital strategy </a:t>
            </a:r>
          </a:p>
        </p:txBody>
      </p:sp>
      <p:sp>
        <p:nvSpPr>
          <p:cNvPr id="3" name="Content Placeholder 2"/>
          <p:cNvSpPr>
            <a:spLocks noGrp="1"/>
          </p:cNvSpPr>
          <p:nvPr>
            <p:ph idx="1"/>
          </p:nvPr>
        </p:nvSpPr>
        <p:spPr/>
        <p:txBody>
          <a:bodyPr/>
          <a:lstStyle/>
          <a:p>
            <a:r>
              <a:rPr lang="en-US" dirty="0"/>
              <a:t>WCS has two components</a:t>
            </a:r>
          </a:p>
          <a:p>
            <a:pPr lvl="1"/>
            <a:r>
              <a:rPr lang="en-US" dirty="0"/>
              <a:t>Asset Mix</a:t>
            </a:r>
          </a:p>
          <a:p>
            <a:pPr lvl="2"/>
            <a:r>
              <a:rPr lang="en-US" dirty="0"/>
              <a:t>Amount of working capital an organization keeps on hand relative to its potential working capital obligations</a:t>
            </a:r>
          </a:p>
          <a:p>
            <a:pPr lvl="1"/>
            <a:r>
              <a:rPr lang="en-US" dirty="0"/>
              <a:t>Financing Mix</a:t>
            </a:r>
          </a:p>
          <a:p>
            <a:pPr lvl="2"/>
            <a:r>
              <a:rPr lang="en-US" dirty="0"/>
              <a:t>How an organization chooses to finance its working capital needs </a:t>
            </a:r>
          </a:p>
        </p:txBody>
      </p:sp>
    </p:spTree>
    <p:extLst>
      <p:ext uri="{BB962C8B-B14F-4D97-AF65-F5344CB8AC3E}">
        <p14:creationId xmlns:p14="http://schemas.microsoft.com/office/powerpoint/2010/main" val="1145890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Asset mix strategy </a:t>
            </a:r>
          </a:p>
        </p:txBody>
      </p:sp>
      <p:sp>
        <p:nvSpPr>
          <p:cNvPr id="3" name="Content Placeholder 2"/>
          <p:cNvSpPr>
            <a:spLocks noGrp="1"/>
          </p:cNvSpPr>
          <p:nvPr>
            <p:ph idx="1"/>
          </p:nvPr>
        </p:nvSpPr>
        <p:spPr/>
        <p:txBody>
          <a:bodyPr/>
          <a:lstStyle/>
          <a:p>
            <a:r>
              <a:rPr lang="en-US" dirty="0"/>
              <a:t>AMS falls on a continuum between aggressive and conservative</a:t>
            </a:r>
          </a:p>
          <a:p>
            <a:pPr lvl="1"/>
            <a:r>
              <a:rPr lang="en-US" b="1" dirty="0"/>
              <a:t>Aggressive</a:t>
            </a:r>
            <a:r>
              <a:rPr lang="en-US" dirty="0"/>
              <a:t> = HCO attempts to maximize its returns by investing its funds in expected higher-earning non-liquid assets (ex. Buildings and equipment); yet it does so that the risk of lower liquidity with increased changes of inventory stock outs, lost customers from stringent credit policies, and lack of cash to pay bills</a:t>
            </a:r>
          </a:p>
          <a:p>
            <a:pPr lvl="1"/>
            <a:r>
              <a:rPr lang="en-US" b="1" dirty="0"/>
              <a:t>Conservative</a:t>
            </a:r>
            <a:r>
              <a:rPr lang="en-US" dirty="0"/>
              <a:t> = HCO seeks to minimize its risk of not having sufficient funds readily available by having higher liquidity.  However, it does so at the cost of receiving lower returns </a:t>
            </a:r>
          </a:p>
        </p:txBody>
      </p:sp>
    </p:spTree>
    <p:extLst>
      <p:ext uri="{BB962C8B-B14F-4D97-AF65-F5344CB8AC3E}">
        <p14:creationId xmlns:p14="http://schemas.microsoft.com/office/powerpoint/2010/main" val="3065540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Financing mix strategy </a:t>
            </a:r>
          </a:p>
        </p:txBody>
      </p:sp>
      <p:sp>
        <p:nvSpPr>
          <p:cNvPr id="3" name="Content Placeholder 2"/>
          <p:cNvSpPr>
            <a:spLocks noGrp="1"/>
          </p:cNvSpPr>
          <p:nvPr>
            <p:ph idx="1"/>
          </p:nvPr>
        </p:nvSpPr>
        <p:spPr/>
        <p:txBody>
          <a:bodyPr/>
          <a:lstStyle/>
          <a:p>
            <a:r>
              <a:rPr lang="en-US" dirty="0"/>
              <a:t>Financing mix refers to how the organization chooses to finance its working capital needs. </a:t>
            </a:r>
          </a:p>
          <a:p>
            <a:pPr lvl="1"/>
            <a:r>
              <a:rPr lang="en-US" dirty="0"/>
              <a:t>Examples of items in a financing mix</a:t>
            </a:r>
          </a:p>
          <a:p>
            <a:pPr lvl="2"/>
            <a:r>
              <a:rPr lang="en-US" dirty="0"/>
              <a:t>CD, Credit line at a bank, investments (short-term and long-term) </a:t>
            </a:r>
          </a:p>
        </p:txBody>
      </p:sp>
    </p:spTree>
    <p:extLst>
      <p:ext uri="{BB962C8B-B14F-4D97-AF65-F5344CB8AC3E}">
        <p14:creationId xmlns:p14="http://schemas.microsoft.com/office/powerpoint/2010/main" val="3596538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Rules of thumbs</a:t>
            </a:r>
          </a:p>
        </p:txBody>
      </p:sp>
      <p:sp>
        <p:nvSpPr>
          <p:cNvPr id="3" name="Content Placeholder 2"/>
          <p:cNvSpPr>
            <a:spLocks noGrp="1"/>
          </p:cNvSpPr>
          <p:nvPr>
            <p:ph idx="1"/>
          </p:nvPr>
        </p:nvSpPr>
        <p:spPr/>
        <p:txBody>
          <a:bodyPr/>
          <a:lstStyle/>
          <a:p>
            <a:r>
              <a:rPr lang="en-US" dirty="0"/>
              <a:t>Three rules of thumbs to follow under normal conditions to decide between short- vs. long-term borrowing to finance working capital needs</a:t>
            </a:r>
          </a:p>
          <a:p>
            <a:pPr lvl="1"/>
            <a:r>
              <a:rPr lang="en-US" dirty="0"/>
              <a:t>Finance short-term working capital needs with short-term borrowing</a:t>
            </a:r>
          </a:p>
          <a:p>
            <a:pPr lvl="1"/>
            <a:r>
              <a:rPr lang="en-US" dirty="0"/>
              <a:t>Finance long-term working capital needs with long-term borrowing</a:t>
            </a:r>
          </a:p>
          <a:p>
            <a:pPr lvl="1"/>
            <a:r>
              <a:rPr lang="en-US" dirty="0"/>
              <a:t>When the organization has fluctuating needs for working capital, employ a mixed strategy by financing a certain base amount with long-term and as short-term situation arise, finance with short-term borrowing. </a:t>
            </a:r>
          </a:p>
        </p:txBody>
      </p:sp>
    </p:spTree>
    <p:extLst>
      <p:ext uri="{BB962C8B-B14F-4D97-AF65-F5344CB8AC3E}">
        <p14:creationId xmlns:p14="http://schemas.microsoft.com/office/powerpoint/2010/main" val="3553714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information </a:t>
            </a:r>
          </a:p>
        </p:txBody>
      </p:sp>
      <p:sp>
        <p:nvSpPr>
          <p:cNvPr id="3" name="Content Placeholder 2"/>
          <p:cNvSpPr>
            <a:spLocks noGrp="1"/>
          </p:cNvSpPr>
          <p:nvPr>
            <p:ph idx="1"/>
          </p:nvPr>
        </p:nvSpPr>
        <p:spPr/>
        <p:txBody>
          <a:bodyPr/>
          <a:lstStyle/>
          <a:p>
            <a:r>
              <a:rPr lang="en-US" dirty="0"/>
              <a:t>An organization should always have a line of credit established with a bank to ensure immediate access to funds should the needs arise. </a:t>
            </a:r>
          </a:p>
          <a:p>
            <a:r>
              <a:rPr lang="en-US" dirty="0"/>
              <a:t>Examples of unanticipated cash shortage</a:t>
            </a:r>
          </a:p>
          <a:p>
            <a:pPr lvl="1"/>
            <a:r>
              <a:rPr lang="en-US" dirty="0"/>
              <a:t>Unusual investment opportunity (land purchase) </a:t>
            </a:r>
          </a:p>
          <a:p>
            <a:pPr lvl="1"/>
            <a:r>
              <a:rPr lang="en-US" dirty="0"/>
              <a:t>Payment delay by a major insurer due to a billing dispute</a:t>
            </a:r>
          </a:p>
          <a:p>
            <a:pPr lvl="1"/>
            <a:r>
              <a:rPr lang="en-US" dirty="0"/>
              <a:t>Unexpected maintenance cost necessary to maintain operations. </a:t>
            </a:r>
          </a:p>
        </p:txBody>
      </p:sp>
    </p:spTree>
    <p:extLst>
      <p:ext uri="{BB962C8B-B14F-4D97-AF65-F5344CB8AC3E}">
        <p14:creationId xmlns:p14="http://schemas.microsoft.com/office/powerpoint/2010/main" val="29808151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198</TotalTime>
  <Words>1279</Words>
  <Application>Microsoft Office PowerPoint</Application>
  <PresentationFormat>Widescreen</PresentationFormat>
  <Paragraphs>147</Paragraphs>
  <Slides>18</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Century Gothic</vt:lpstr>
      <vt:lpstr>Wingdings 2</vt:lpstr>
      <vt:lpstr>Quotable</vt:lpstr>
      <vt:lpstr>Module 9: Working capital management</vt:lpstr>
      <vt:lpstr>Introduction </vt:lpstr>
      <vt:lpstr>Cash Conversion Cycle</vt:lpstr>
      <vt:lpstr>Importance of timing </vt:lpstr>
      <vt:lpstr>Working capital strategy </vt:lpstr>
      <vt:lpstr>Asset mix strategy </vt:lpstr>
      <vt:lpstr>Financing mix strategy </vt:lpstr>
      <vt:lpstr>Rules of thumbs</vt:lpstr>
      <vt:lpstr>Additional information </vt:lpstr>
      <vt:lpstr>Cash management</vt:lpstr>
      <vt:lpstr>3 primary sources of short-term funds</vt:lpstr>
      <vt:lpstr>3 sources continued</vt:lpstr>
      <vt:lpstr>The concept of float </vt:lpstr>
      <vt:lpstr>Types of float</vt:lpstr>
      <vt:lpstr>Billing Float </vt:lpstr>
      <vt:lpstr>Collection float </vt:lpstr>
      <vt:lpstr>Transit float</vt:lpstr>
      <vt:lpstr>Disbursement float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capital management</dc:title>
  <dc:creator>Jocelyn Steward</dc:creator>
  <cp:lastModifiedBy>Jocelyn Steward</cp:lastModifiedBy>
  <cp:revision>17</cp:revision>
  <dcterms:created xsi:type="dcterms:W3CDTF">2016-07-07T13:10:12Z</dcterms:created>
  <dcterms:modified xsi:type="dcterms:W3CDTF">2016-07-07T16:29:09Z</dcterms:modified>
</cp:coreProperties>
</file>