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7" r:id="rId2"/>
    <p:sldId id="271" r:id="rId3"/>
    <p:sldId id="273" r:id="rId4"/>
    <p:sldId id="306" r:id="rId5"/>
    <p:sldId id="307" r:id="rId6"/>
    <p:sldId id="308" r:id="rId7"/>
    <p:sldId id="274" r:id="rId8"/>
    <p:sldId id="310" r:id="rId9"/>
    <p:sldId id="289" r:id="rId10"/>
    <p:sldId id="277" r:id="rId11"/>
    <p:sldId id="311" r:id="rId12"/>
    <p:sldId id="278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E855BF-8992-4AE4-8EDC-8ACE69315427}">
          <p14:sldIdLst>
            <p14:sldId id="257"/>
            <p14:sldId id="271"/>
            <p14:sldId id="273"/>
            <p14:sldId id="306"/>
            <p14:sldId id="307"/>
            <p14:sldId id="308"/>
            <p14:sldId id="274"/>
            <p14:sldId id="310"/>
            <p14:sldId id="289"/>
            <p14:sldId id="277"/>
            <p14:sldId id="311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8219" autoAdjust="0"/>
  </p:normalViewPr>
  <p:slideViewPr>
    <p:cSldViewPr>
      <p:cViewPr varScale="1">
        <p:scale>
          <a:sx n="69" d="100"/>
          <a:sy n="69" d="100"/>
        </p:scale>
        <p:origin x="-167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67FE8-3FAA-450A-9C15-C698DC402C96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A91CF-CFE9-459A-8E13-D66F6847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A91CF-CFE9-459A-8E13-D66F6847BD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1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A91CF-CFE9-459A-8E13-D66F6847BD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7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A91CF-CFE9-459A-8E13-D66F6847BD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1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A91CF-CFE9-459A-8E13-D66F6847BD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1E47-55A1-4ECE-8543-5DEB6DD2CD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5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FE7-52AC-4C5C-B967-8AA7679F9A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BFF4-0ED6-44B8-8D3C-B7C9FE79E7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FE7-52AC-4C5C-B967-8AA7679F9A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BFF4-0ED6-44B8-8D3C-B7C9FE79E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FE7-52AC-4C5C-B967-8AA7679F9A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BFF4-0ED6-44B8-8D3C-B7C9FE79E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FE7-52AC-4C5C-B967-8AA7679F9A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BFF4-0ED6-44B8-8D3C-B7C9FE79E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FE7-52AC-4C5C-B967-8AA7679F9A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BFF4-0ED6-44B8-8D3C-B7C9FE79E7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FE7-52AC-4C5C-B967-8AA7679F9A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BFF4-0ED6-44B8-8D3C-B7C9FE79E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FE7-52AC-4C5C-B967-8AA7679F9A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BFF4-0ED6-44B8-8D3C-B7C9FE79E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FE7-52AC-4C5C-B967-8AA7679F9A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BFF4-0ED6-44B8-8D3C-B7C9FE79E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FE7-52AC-4C5C-B967-8AA7679F9A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BFF4-0ED6-44B8-8D3C-B7C9FE79E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FE7-52AC-4C5C-B967-8AA7679F9A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BFF4-0ED6-44B8-8D3C-B7C9FE79E7A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FE7-52AC-4C5C-B967-8AA7679F9A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BFF4-0ED6-44B8-8D3C-B7C9FE79E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5E6FE7-52AC-4C5C-B967-8AA7679F9AD3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D05BFF4-0ED6-44B8-8D3C-B7C9FE79E7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State of health care in the US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3581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Health Economics 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7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8"/>
    </mc:Choice>
    <mc:Fallback>
      <p:transition spd="slow" advTm="30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Who pays for health care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Someone pays for it </a:t>
            </a:r>
            <a:r>
              <a:rPr lang="en-US" sz="2800" dirty="0" smtClean="0"/>
              <a:t>– HEALTH CARE IS NOT FREE</a:t>
            </a:r>
          </a:p>
          <a:p>
            <a:pPr marL="273050" indent="-255588"/>
            <a:r>
              <a:rPr lang="en-US" sz="2800" dirty="0" smtClean="0"/>
              <a:t>Public </a:t>
            </a:r>
            <a:r>
              <a:rPr lang="en-US" sz="2800" dirty="0"/>
              <a:t>= </a:t>
            </a:r>
            <a:r>
              <a:rPr lang="en-US" sz="2800" dirty="0" smtClean="0"/>
              <a:t>Government</a:t>
            </a:r>
            <a:endParaRPr lang="en-US" sz="2800" dirty="0"/>
          </a:p>
          <a:p>
            <a:pPr lvl="1" indent="-255588"/>
            <a:r>
              <a:rPr lang="en-US" dirty="0"/>
              <a:t>Medicare &amp; Medicaid</a:t>
            </a:r>
          </a:p>
          <a:p>
            <a:pPr lvl="1" indent="-255588"/>
            <a:r>
              <a:rPr lang="en-US" dirty="0"/>
              <a:t>Other federal, state, local</a:t>
            </a:r>
          </a:p>
          <a:p>
            <a:pPr marL="273050" indent="-255588"/>
            <a:r>
              <a:rPr lang="en-US" sz="2800" dirty="0"/>
              <a:t>Private = Employer-sponsored, Individual </a:t>
            </a:r>
            <a:r>
              <a:rPr lang="en-US" sz="2800" dirty="0" smtClean="0"/>
              <a:t>plans </a:t>
            </a:r>
          </a:p>
          <a:p>
            <a:pPr marL="273050" indent="-255588"/>
            <a:r>
              <a:rPr lang="en-US" sz="2800" dirty="0" smtClean="0"/>
              <a:t>Out </a:t>
            </a:r>
            <a:r>
              <a:rPr lang="en-US" sz="2800" dirty="0"/>
              <a:t>of Pocket = Uninsured </a:t>
            </a:r>
            <a:r>
              <a:rPr lang="en-US" sz="2800" dirty="0" smtClean="0"/>
              <a:t>or Wealthy</a:t>
            </a:r>
          </a:p>
          <a:p>
            <a:pPr marL="273050" indent="-255588"/>
            <a:r>
              <a:rPr lang="en-US" sz="2800" dirty="0"/>
              <a:t>Because most medical care is delivered with third-party payments and the purchaser is in dire need of the services, the typical patient has little interest in </a:t>
            </a:r>
            <a:r>
              <a:rPr lang="en-US" sz="2800" dirty="0" smtClean="0"/>
              <a:t>price – thus increasing cost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 marL="273050" indent="-255588"/>
            <a:endParaRPr lang="en-US" sz="28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3350" y="343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464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831"/>
    </mc:Choice>
    <mc:Fallback>
      <p:transition spd="slow" advTm="260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Third-party payer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i="1" dirty="0" smtClean="0"/>
              <a:t>First party = patient</a:t>
            </a:r>
          </a:p>
          <a:p>
            <a:pPr lvl="1"/>
            <a:r>
              <a:rPr lang="en-US" i="1" dirty="0" smtClean="0"/>
              <a:t>Second party = health care provider (i.e. physician) </a:t>
            </a:r>
          </a:p>
          <a:p>
            <a:pPr lvl="1"/>
            <a:r>
              <a:rPr lang="en-US" i="1" dirty="0" smtClean="0"/>
              <a:t>Third party = health insurance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5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07"/>
    </mc:Choice>
    <mc:Fallback>
      <p:transition spd="slow" advTm="51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care financing v. enrollees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724602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Types of payments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national expenditure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 of pocket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private</a:t>
                      </a:r>
                      <a:r>
                        <a:rPr lang="en-US" baseline="0" dirty="0" smtClean="0"/>
                        <a:t> health insurance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ESHI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418535"/>
              </p:ext>
            </p:extLst>
          </p:nvPr>
        </p:nvGraphicFramePr>
        <p:xfrm>
          <a:off x="533400" y="41910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of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population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Uninsured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private health insurance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5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850"/>
    </mc:Choice>
    <mc:Fallback>
      <p:transition spd="slow" advTm="110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/>
          <a:lstStyle/>
          <a:p>
            <a:pPr marL="274320" indent="-256032" algn="ctr" fontAlgn="auto">
              <a:spcAft>
                <a:spcPts val="0"/>
              </a:spcAft>
              <a:defRPr/>
            </a:pPr>
            <a:r>
              <a:rPr lang="en-US" sz="4800" dirty="0"/>
              <a:t>3 </a:t>
            </a:r>
            <a:r>
              <a:rPr lang="en-US" sz="4800" dirty="0" smtClean="0"/>
              <a:t>main problems of </a:t>
            </a:r>
            <a:r>
              <a:rPr lang="en-US" sz="4800" dirty="0"/>
              <a:t>health care problems:  cost, access, &amp; quality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9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45"/>
    </mc:Choice>
    <mc:Fallback>
      <p:transition spd="slow" advTm="34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>
            <a:norm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6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1"/>
    </mc:Choice>
    <mc:Fallback>
      <p:transition spd="slow" advTm="4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CARE SPENDING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Between 1960 and NOW spending...</a:t>
            </a:r>
          </a:p>
          <a:p>
            <a:pPr lvl="1"/>
            <a:r>
              <a:rPr lang="en-US" dirty="0"/>
              <a:t>from </a:t>
            </a:r>
            <a:r>
              <a:rPr lang="en-US" dirty="0" smtClean="0"/>
              <a:t>an </a:t>
            </a:r>
            <a:r>
              <a:rPr lang="en-US" dirty="0" smtClean="0"/>
              <a:t>average </a:t>
            </a:r>
            <a:r>
              <a:rPr lang="en-US" dirty="0"/>
              <a:t>of $147 per person to </a:t>
            </a:r>
            <a:r>
              <a:rPr lang="en-US" dirty="0" smtClean="0"/>
              <a:t>$7 – 8K</a:t>
            </a:r>
            <a:endParaRPr lang="en-US" dirty="0"/>
          </a:p>
          <a:p>
            <a:pPr lvl="1"/>
            <a:r>
              <a:rPr lang="en-US" dirty="0" smtClean="0"/>
              <a:t>from </a:t>
            </a:r>
            <a:r>
              <a:rPr lang="en-US" dirty="0"/>
              <a:t>5.2% of the nation's </a:t>
            </a:r>
            <a:r>
              <a:rPr lang="en-US" dirty="0" smtClean="0"/>
              <a:t>(</a:t>
            </a:r>
            <a:r>
              <a:rPr lang="en-US" dirty="0"/>
              <a:t>GDP) to </a:t>
            </a:r>
            <a:r>
              <a:rPr lang="en-US" dirty="0" smtClean="0"/>
              <a:t>15% </a:t>
            </a:r>
          </a:p>
          <a:p>
            <a:pPr lvl="1"/>
            <a:r>
              <a:rPr lang="en-US" dirty="0" smtClean="0"/>
              <a:t>grows faster than inflation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0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54"/>
    </mc:Choice>
    <mc:Fallback>
      <p:transition spd="slow" advTm="42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GDP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GDP? </a:t>
            </a:r>
          </a:p>
          <a:p>
            <a:pPr lvl="1"/>
            <a:r>
              <a:rPr lang="en-US" dirty="0"/>
              <a:t>Economists use </a:t>
            </a:r>
            <a:r>
              <a:rPr lang="en-US" i="1" dirty="0"/>
              <a:t>gross domestic product </a:t>
            </a:r>
            <a:r>
              <a:rPr lang="en-US" dirty="0"/>
              <a:t>(GDP) to keep track of how an economy is doing. </a:t>
            </a:r>
          </a:p>
          <a:p>
            <a:pPr lvl="1"/>
            <a:r>
              <a:rPr lang="en-US" dirty="0"/>
              <a:t>GDP measures the value of all final goods and services produced in an economy in a given period of time, usually a quarter or a year.</a:t>
            </a:r>
          </a:p>
          <a:p>
            <a:pPr lvl="1"/>
            <a:r>
              <a:rPr lang="en-US" b="1" dirty="0"/>
              <a:t>GDP = C + G + I + </a:t>
            </a:r>
            <a:r>
              <a:rPr lang="en-US" b="1" dirty="0" err="1"/>
              <a:t>NX</a:t>
            </a:r>
            <a:endParaRPr lang="en-US" b="1" dirty="0"/>
          </a:p>
          <a:p>
            <a:pPr lvl="2"/>
            <a:r>
              <a:rPr lang="en-US" b="1" dirty="0"/>
              <a:t>C = Consumer spending</a:t>
            </a:r>
          </a:p>
          <a:p>
            <a:pPr lvl="2"/>
            <a:r>
              <a:rPr lang="en-US" b="1" dirty="0"/>
              <a:t>G = Government spending</a:t>
            </a:r>
          </a:p>
          <a:p>
            <a:pPr lvl="2"/>
            <a:r>
              <a:rPr lang="en-US" b="1" dirty="0"/>
              <a:t>I = Sum of all the country’s businesses spending on capital</a:t>
            </a:r>
          </a:p>
          <a:p>
            <a:pPr lvl="2"/>
            <a:r>
              <a:rPr lang="en-US" b="1" dirty="0" err="1"/>
              <a:t>NX</a:t>
            </a:r>
            <a:r>
              <a:rPr lang="en-US" b="1" dirty="0"/>
              <a:t> = Nation’s total net </a:t>
            </a:r>
            <a:r>
              <a:rPr lang="en-US" b="1" dirty="0" smtClean="0"/>
              <a:t>exports</a:t>
            </a:r>
            <a:endParaRPr lang="en-US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3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777"/>
    </mc:Choice>
    <mc:Fallback>
      <p:transition spd="slow" advTm="159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inflation? </a:t>
            </a:r>
          </a:p>
          <a:p>
            <a:r>
              <a:rPr lang="en-US" dirty="0" smtClean="0"/>
              <a:t>Inflation </a:t>
            </a:r>
            <a:r>
              <a:rPr lang="en-US" dirty="0"/>
              <a:t>is an increase in the price of a basket of goods and services that is representative of the economy as a whole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6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067"/>
    </mc:Choice>
    <mc:Fallback>
      <p:transition spd="slow" advTm="73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Costs to consumers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55588"/>
            <a:r>
              <a:rPr lang="en-US" sz="2800" dirty="0" smtClean="0"/>
              <a:t>Unpredictability of need and cost</a:t>
            </a:r>
          </a:p>
          <a:p>
            <a:pPr marL="273050" indent="-255588"/>
            <a:r>
              <a:rPr lang="en-US" sz="2800" dirty="0" smtClean="0"/>
              <a:t>Patients </a:t>
            </a:r>
            <a:r>
              <a:rPr lang="en-US" sz="2800" dirty="0" smtClean="0"/>
              <a:t>have to rely on others for recommendations </a:t>
            </a:r>
          </a:p>
          <a:p>
            <a:pPr marL="273050" indent="-255588"/>
            <a:r>
              <a:rPr lang="en-US" sz="2800" dirty="0" smtClean="0"/>
              <a:t>Due to INSURANCE, TAX CODE, AND TAXES we don’t see the full cost. </a:t>
            </a:r>
          </a:p>
          <a:p>
            <a:pPr marL="673100" lvl="1" indent="-255588"/>
            <a:r>
              <a:rPr lang="en-US" sz="2400" dirty="0" smtClean="0">
                <a:solidFill>
                  <a:srgbClr val="C00000"/>
                </a:solidFill>
              </a:rPr>
              <a:t>BUYING HEALTH CARE VS. BUYING MCDONALDS</a:t>
            </a:r>
          </a:p>
          <a:p>
            <a:pPr marL="487362" lvl="1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17462" indent="0">
              <a:buNone/>
            </a:pPr>
            <a:endParaRPr lang="en-US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11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974"/>
    </mc:Choice>
    <mc:Fallback>
      <p:transition spd="slow" advTm="541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BANKRUPTCY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300073"/>
              </p:ext>
            </p:extLst>
          </p:nvPr>
        </p:nvGraphicFramePr>
        <p:xfrm>
          <a:off x="533400" y="1802487"/>
          <a:ext cx="8229600" cy="3899841"/>
        </p:xfrm>
        <a:graphic>
          <a:graphicData uri="http://schemas.openxmlformats.org/drawingml/2006/table">
            <a:tbl>
              <a:tblPr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2007513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424858"/>
                          </a:solidFill>
                          <a:effectLst/>
                        </a:rPr>
                        <a:t>Age Range</a:t>
                      </a:r>
                    </a:p>
                  </a:txBody>
                  <a:tcPr marL="23573" marR="23573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  <a:t>% of Total </a:t>
                      </a:r>
                      <a:b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</a:br>
                      <a: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  <a:t>Bankruptcies </a:t>
                      </a:r>
                      <a:b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</a:br>
                      <a: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  <a:t>2013, Estimated</a:t>
                      </a:r>
                    </a:p>
                  </a:txBody>
                  <a:tcPr marL="23573" marR="23573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  <a:t>US Medical-Related </a:t>
                      </a:r>
                      <a:b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</a:br>
                      <a: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  <a:t>Bankruptcies 2013,</a:t>
                      </a:r>
                      <a:b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</a:br>
                      <a: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  <a:t>Estimated</a:t>
                      </a:r>
                    </a:p>
                  </a:txBody>
                  <a:tcPr marL="23573" marR="23573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424858"/>
                          </a:solidFill>
                          <a:effectLst/>
                        </a:rPr>
                        <a:t>Size of </a:t>
                      </a:r>
                      <a:br>
                        <a:rPr lang="en-US" sz="1100" b="1" dirty="0">
                          <a:solidFill>
                            <a:srgbClr val="424858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424858"/>
                          </a:solidFill>
                          <a:effectLst/>
                        </a:rPr>
                        <a:t>Household</a:t>
                      </a:r>
                    </a:p>
                  </a:txBody>
                  <a:tcPr marL="23573" marR="23573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  <a:t>People Living </a:t>
                      </a:r>
                      <a:b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</a:br>
                      <a: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  <a:t>in Households </a:t>
                      </a:r>
                      <a:b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</a:br>
                      <a: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  <a:t>with medical-Related </a:t>
                      </a:r>
                      <a:b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</a:br>
                      <a: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  <a:t>Bankruptcy </a:t>
                      </a:r>
                      <a:b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</a:br>
                      <a:r>
                        <a:rPr lang="en-US" sz="1100" b="1">
                          <a:solidFill>
                            <a:srgbClr val="424858"/>
                          </a:solidFill>
                          <a:effectLst/>
                        </a:rPr>
                        <a:t>2013, Estimated</a:t>
                      </a:r>
                    </a:p>
                  </a:txBody>
                  <a:tcPr marL="23573" marR="23573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E6"/>
                    </a:solidFill>
                  </a:tcPr>
                </a:tc>
              </a:tr>
              <a:tr h="315388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18-24</a:t>
                      </a:r>
                      <a:endParaRPr lang="en-US" sz="1100">
                        <a:effectLst/>
                      </a:endParaRPr>
                    </a:p>
                  </a:txBody>
                  <a:tcPr marL="37716" marR="47145" marT="18858" marB="18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2.3%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14,618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2.41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35,229</a:t>
                      </a:r>
                    </a:p>
                  </a:txBody>
                  <a:tcPr marL="23573" marR="47145" marT="18858" marB="18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388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25-34</a:t>
                      </a:r>
                      <a:endParaRPr lang="en-US" sz="1100">
                        <a:effectLst/>
                      </a:endParaRPr>
                    </a:p>
                  </a:txBody>
                  <a:tcPr marL="37716" marR="4714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18.7%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120,708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2.86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344,622</a:t>
                      </a:r>
                    </a:p>
                  </a:txBody>
                  <a:tcPr marL="23573" marR="4714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388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35-44</a:t>
                      </a:r>
                      <a:endParaRPr lang="en-US" sz="1100">
                        <a:effectLst/>
                      </a:endParaRPr>
                    </a:p>
                  </a:txBody>
                  <a:tcPr marL="37716" marR="4714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28.9%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186,812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3.35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624,888</a:t>
                      </a:r>
                    </a:p>
                  </a:txBody>
                  <a:tcPr marL="23573" marR="4714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388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45-54</a:t>
                      </a:r>
                      <a:endParaRPr lang="en-US" sz="1100">
                        <a:effectLst/>
                      </a:endParaRPr>
                    </a:p>
                  </a:txBody>
                  <a:tcPr marL="37716" marR="4714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26.4%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170,875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2.81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480,159</a:t>
                      </a:r>
                    </a:p>
                  </a:txBody>
                  <a:tcPr marL="23573" marR="4714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388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55-64</a:t>
                      </a:r>
                      <a:endParaRPr lang="en-US" sz="1100">
                        <a:effectLst/>
                      </a:endParaRPr>
                    </a:p>
                  </a:txBody>
                  <a:tcPr marL="37716" marR="4714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15.8%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effectLst/>
                        </a:rPr>
                        <a:t>102,080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2.18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222,534</a:t>
                      </a:r>
                    </a:p>
                  </a:txBody>
                  <a:tcPr marL="23573" marR="4714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38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</a:rPr>
                        <a:t>65+</a:t>
                      </a:r>
                      <a:endParaRPr lang="en-US" sz="1100" dirty="0">
                        <a:effectLst/>
                      </a:endParaRPr>
                    </a:p>
                  </a:txBody>
                  <a:tcPr marL="37716" marR="4714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effectLst/>
                        </a:rPr>
                        <a:t>8.0%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51,719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1.76</a:t>
                      </a:r>
                    </a:p>
                  </a:txBody>
                  <a:tcPr marL="23573" marR="5657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effectLst/>
                        </a:rPr>
                        <a:t>90,767</a:t>
                      </a:r>
                    </a:p>
                  </a:txBody>
                  <a:tcPr marL="23573" marR="47145" marT="18858" marB="18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1371600"/>
            <a:ext cx="7391400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424858"/>
                </a:solidFill>
                <a:effectLst/>
                <a:latin typeface="Arial" pitchFamily="34" charset="0"/>
                <a:cs typeface="Arial" pitchFamily="34" charset="0"/>
              </a:rPr>
              <a:t>Medical Bankruptcy by 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285"/>
    </mc:Choice>
    <mc:Fallback>
      <p:transition spd="slow" advTm="139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driving cost?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</a:p>
          <a:p>
            <a:r>
              <a:rPr lang="en-US" dirty="0" smtClean="0"/>
              <a:t>Prescription drugs</a:t>
            </a:r>
          </a:p>
          <a:p>
            <a:r>
              <a:rPr lang="en-US" dirty="0" smtClean="0"/>
              <a:t>Chronic disease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Aging population</a:t>
            </a:r>
          </a:p>
          <a:p>
            <a:r>
              <a:rPr lang="en-US" dirty="0" smtClean="0"/>
              <a:t>Administrative cost</a:t>
            </a:r>
          </a:p>
          <a:p>
            <a:r>
              <a:rPr lang="en-US" dirty="0" smtClean="0"/>
              <a:t>Malpractice</a:t>
            </a:r>
          </a:p>
          <a:p>
            <a:r>
              <a:rPr lang="en-US" dirty="0" smtClean="0"/>
              <a:t>Uninsured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625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079"/>
    </mc:Choice>
    <mc:Fallback>
      <p:transition spd="slow" advTm="254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56.5|14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5.2|31.3|5.1|16.2|13.7|3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224</TotalTime>
  <Words>364</Words>
  <Application>Microsoft Office PowerPoint</Application>
  <PresentationFormat>On-screen Show (4:3)</PresentationFormat>
  <Paragraphs>113</Paragraphs>
  <Slides>12</Slides>
  <Notes>5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State of health care in the US </vt:lpstr>
      <vt:lpstr>3 main problems of health care problems:  cost, access, &amp; quality </vt:lpstr>
      <vt:lpstr>COST</vt:lpstr>
      <vt:lpstr>HEALTH CARE SPENDING IN THE US</vt:lpstr>
      <vt:lpstr>What is GDP </vt:lpstr>
      <vt:lpstr>INFLATION</vt:lpstr>
      <vt:lpstr>Costs to consumers</vt:lpstr>
      <vt:lpstr>BANKRUPTCY</vt:lpstr>
      <vt:lpstr>What is driving cost? </vt:lpstr>
      <vt:lpstr>Who pays for health care</vt:lpstr>
      <vt:lpstr>Third-party payer</vt:lpstr>
      <vt:lpstr>Health care financing v. enrollees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health care in the US</dc:title>
  <dc:creator>Jocelyn Steward</dc:creator>
  <cp:lastModifiedBy>Jocelyn Steward</cp:lastModifiedBy>
  <cp:revision>20</cp:revision>
  <cp:lastPrinted>2014-01-13T22:31:27Z</cp:lastPrinted>
  <dcterms:created xsi:type="dcterms:W3CDTF">2013-08-12T04:00:38Z</dcterms:created>
  <dcterms:modified xsi:type="dcterms:W3CDTF">2014-08-17T14:58:11Z</dcterms:modified>
</cp:coreProperties>
</file>