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301"/>
    <a:srgbClr val="409400"/>
    <a:srgbClr val="4BAE00"/>
    <a:srgbClr val="7CC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7" autoAdjust="0"/>
    <p:restoredTop sz="94649" autoAdjust="0"/>
  </p:normalViewPr>
  <p:slideViewPr>
    <p:cSldViewPr>
      <p:cViewPr>
        <p:scale>
          <a:sx n="91" d="100"/>
          <a:sy n="91" d="100"/>
        </p:scale>
        <p:origin x="-1200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838200"/>
            <a:ext cx="6629400" cy="1295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4876800"/>
            <a:ext cx="4495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2EA80A-B9BA-49E1-8611-B795333158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830F-06AF-46F4-93BA-A7663D548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28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810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16E32-02EF-4E1C-8552-5C5343E8F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82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55B36-553A-4C76-B7C1-C0AF9DAB8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72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9F32B-943F-4EDB-A816-3D5209E0E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3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AAA2F-0A33-441A-869A-92CCD909D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5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AFED6-2861-4CF6-B142-BA149C43C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20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08E81-016A-40B8-87F8-7016D516F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7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F336-FFDB-4A3A-BF91-C4B3152CA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72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8C3C0-026B-4FB5-BB4B-F4A6CE1BC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92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A1C42-4348-4EF9-B9F1-BA51F0221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73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381000"/>
            <a:ext cx="556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ED89E7C-3912-49C2-B4CE-785F4C4A4B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Health Economics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Part 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6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96"/>
    </mc:Choice>
    <mc:Fallback>
      <p:transition spd="slow" advTm="23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economics?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 that analyzes how people and societies make decisions that allow them to get the most out of their limited resources.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Analyze =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+mn-lt"/>
              </a:rPr>
              <a:t>behavior 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+mn-lt"/>
              </a:rPr>
              <a:t>social norms and cultures </a:t>
            </a:r>
            <a:r>
              <a:rPr lang="en-US" b="1" i="1" u="sng" dirty="0">
                <a:solidFill>
                  <a:schemeClr val="tx1"/>
                </a:solidFill>
                <a:latin typeface="+mn-lt"/>
              </a:rPr>
              <a:t> 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 institutions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397"/>
    </mc:Choice>
    <mc:Fallback>
      <p:transition spd="slow" advTm="110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= Buying and selling goods and services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Simple vs complex  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Goods and services are provided only when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Buyers are willing to buy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Sellers are willing to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sell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099"/>
    </mc:Choice>
    <mc:Fallback>
      <p:transition spd="slow" advTm="288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Invisible hand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Adam Smith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 government has to step in = such as when there is a demand but there is a refusal to supply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004"/>
    </mc:Choice>
    <mc:Fallback>
      <p:transition spd="slow" advTm="349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MAKING CHOICES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decisions = choices = making a decision when you have more than one option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Choose a decision based on which will give you the most benefits without going over cost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beings may be complicated, but most people are usually fairly predictable and consistent, and they behave pretty much like other people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403"/>
    </mc:Choice>
    <mc:Fallback>
      <p:transition spd="slow" advTm="415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 in a world of limited resources and unlimited wants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Limited resources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Resources can swap back &amp; forth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001"/>
    </mc:Choice>
    <mc:Fallback>
      <p:transition spd="slow" advTm="116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and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Scarcity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Fundamental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unavoidable phenomenon that creates a need for the science of economics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individuals have a budget that constraints what they can buy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3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724"/>
    </mc:Choice>
    <mc:Fallback>
      <p:transition spd="slow" advTm="182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Microeconomics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focuses on individual people and individual businesses. 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Macroeconomics:  looks at the economy as an organic whole, concentrating on factors such as interest rates, inflation, and unemployment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555"/>
    </mc:Choice>
    <mc:Fallback>
      <p:transition spd="slow" advTm="17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001072118">
  <a:themeElements>
    <a:clrScheme name="Default Design 10">
      <a:dk1>
        <a:srgbClr val="336699"/>
      </a:dk1>
      <a:lt1>
        <a:srgbClr val="CCECFF"/>
      </a:lt1>
      <a:dk2>
        <a:srgbClr val="CCFF66"/>
      </a:dk2>
      <a:lt2>
        <a:srgbClr val="336699"/>
      </a:lt2>
      <a:accent1>
        <a:srgbClr val="DFF3FF"/>
      </a:accent1>
      <a:accent2>
        <a:srgbClr val="A6B84A"/>
      </a:accent2>
      <a:accent3>
        <a:srgbClr val="E2F4FF"/>
      </a:accent3>
      <a:accent4>
        <a:srgbClr val="2A5682"/>
      </a:accent4>
      <a:accent5>
        <a:srgbClr val="ECF8FF"/>
      </a:accent5>
      <a:accent6>
        <a:srgbClr val="96A642"/>
      </a:accent6>
      <a:hlink>
        <a:srgbClr val="73B5CF"/>
      </a:hlink>
      <a:folHlink>
        <a:srgbClr val="00808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E9B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BF2D7"/>
        </a:accent5>
        <a:accent6>
          <a:srgbClr val="2D2D8A"/>
        </a:accent6>
        <a:hlink>
          <a:srgbClr val="339966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DEBA"/>
        </a:accent1>
        <a:accent2>
          <a:srgbClr val="F1FFCD"/>
        </a:accent2>
        <a:accent3>
          <a:srgbClr val="FFFFFF"/>
        </a:accent3>
        <a:accent4>
          <a:srgbClr val="000000"/>
        </a:accent4>
        <a:accent5>
          <a:srgbClr val="E7ECD9"/>
        </a:accent5>
        <a:accent6>
          <a:srgbClr val="DAE7BA"/>
        </a:accent6>
        <a:hlink>
          <a:srgbClr val="7B7D37"/>
        </a:hlink>
        <a:folHlink>
          <a:srgbClr val="3A6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777777"/>
        </a:dk1>
        <a:lt1>
          <a:srgbClr val="333333"/>
        </a:lt1>
        <a:dk2>
          <a:srgbClr val="000066"/>
        </a:dk2>
        <a:lt2>
          <a:srgbClr val="D1D1CB"/>
        </a:lt2>
        <a:accent1>
          <a:srgbClr val="99998D"/>
        </a:accent1>
        <a:accent2>
          <a:srgbClr val="6292C6"/>
        </a:accent2>
        <a:accent3>
          <a:srgbClr val="AAAAB8"/>
        </a:accent3>
        <a:accent4>
          <a:srgbClr val="2A2A2A"/>
        </a:accent4>
        <a:accent5>
          <a:srgbClr val="CACAC5"/>
        </a:accent5>
        <a:accent6>
          <a:srgbClr val="5884B3"/>
        </a:accent6>
        <a:hlink>
          <a:srgbClr val="FEF4AA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33"/>
        </a:dk1>
        <a:lt1>
          <a:srgbClr val="FFFFFF"/>
        </a:lt1>
        <a:dk2>
          <a:srgbClr val="D1D1CB"/>
        </a:dk2>
        <a:lt2>
          <a:srgbClr val="777777"/>
        </a:lt2>
        <a:accent1>
          <a:srgbClr val="99998D"/>
        </a:accent1>
        <a:accent2>
          <a:srgbClr val="6292C6"/>
        </a:accent2>
        <a:accent3>
          <a:srgbClr val="FFFFFF"/>
        </a:accent3>
        <a:accent4>
          <a:srgbClr val="2A2A2A"/>
        </a:accent4>
        <a:accent5>
          <a:srgbClr val="CACAC5"/>
        </a:accent5>
        <a:accent6>
          <a:srgbClr val="5884B3"/>
        </a:accent6>
        <a:hlink>
          <a:srgbClr val="FEF4AA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ABCF7F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4C0"/>
        </a:accent5>
        <a:accent6>
          <a:srgbClr val="E78A5C"/>
        </a:accent6>
        <a:hlink>
          <a:srgbClr val="EA552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85CADF"/>
        </a:dk1>
        <a:lt1>
          <a:srgbClr val="DBF0FF"/>
        </a:lt1>
        <a:dk2>
          <a:srgbClr val="CCFFFF"/>
        </a:dk2>
        <a:lt2>
          <a:srgbClr val="003366"/>
        </a:lt2>
        <a:accent1>
          <a:srgbClr val="3F709D"/>
        </a:accent1>
        <a:accent2>
          <a:srgbClr val="00B000"/>
        </a:accent2>
        <a:accent3>
          <a:srgbClr val="EAF6FF"/>
        </a:accent3>
        <a:accent4>
          <a:srgbClr val="71ACBE"/>
        </a:accent4>
        <a:accent5>
          <a:srgbClr val="AFBBCC"/>
        </a:accent5>
        <a:accent6>
          <a:srgbClr val="009F00"/>
        </a:accent6>
        <a:hlink>
          <a:srgbClr val="66CCFF"/>
        </a:hlink>
        <a:folHlink>
          <a:srgbClr val="FFF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663300"/>
        </a:dk1>
        <a:lt1>
          <a:srgbClr val="D2BA9E"/>
        </a:lt1>
        <a:dk2>
          <a:srgbClr val="DFC08D"/>
        </a:dk2>
        <a:lt2>
          <a:srgbClr val="2D2015"/>
        </a:lt2>
        <a:accent1>
          <a:srgbClr val="C6DF95"/>
        </a:accent1>
        <a:accent2>
          <a:srgbClr val="8F5F2F"/>
        </a:accent2>
        <a:accent3>
          <a:srgbClr val="E5D9CC"/>
        </a:accent3>
        <a:accent4>
          <a:srgbClr val="562A00"/>
        </a:accent4>
        <a:accent5>
          <a:srgbClr val="DFECC8"/>
        </a:accent5>
        <a:accent6>
          <a:srgbClr val="81552A"/>
        </a:accent6>
        <a:hlink>
          <a:srgbClr val="CCB400"/>
        </a:hlink>
        <a:folHlink>
          <a:srgbClr val="5C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969696"/>
        </a:dk1>
        <a:lt1>
          <a:srgbClr val="DEF6F1"/>
        </a:lt1>
        <a:dk2>
          <a:srgbClr val="8BCD33"/>
        </a:dk2>
        <a:lt2>
          <a:srgbClr val="969696"/>
        </a:lt2>
        <a:accent1>
          <a:srgbClr val="E8FFCD"/>
        </a:accent1>
        <a:accent2>
          <a:srgbClr val="8DC6FF"/>
        </a:accent2>
        <a:accent3>
          <a:srgbClr val="ECFAF7"/>
        </a:accent3>
        <a:accent4>
          <a:srgbClr val="7F7F7F"/>
        </a:accent4>
        <a:accent5>
          <a:srgbClr val="F2FFE3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36699"/>
        </a:dk1>
        <a:lt1>
          <a:srgbClr val="CCECFF"/>
        </a:lt1>
        <a:dk2>
          <a:srgbClr val="CCFF66"/>
        </a:dk2>
        <a:lt2>
          <a:srgbClr val="336699"/>
        </a:lt2>
        <a:accent1>
          <a:srgbClr val="DFF3FF"/>
        </a:accent1>
        <a:accent2>
          <a:srgbClr val="A6B84A"/>
        </a:accent2>
        <a:accent3>
          <a:srgbClr val="E2F4FF"/>
        </a:accent3>
        <a:accent4>
          <a:srgbClr val="2A5682"/>
        </a:accent4>
        <a:accent5>
          <a:srgbClr val="ECF8FF"/>
        </a:accent5>
        <a:accent6>
          <a:srgbClr val="96A642"/>
        </a:accent6>
        <a:hlink>
          <a:srgbClr val="73B5CF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D9"/>
        </a:lt1>
        <a:dk2>
          <a:srgbClr val="663300"/>
        </a:dk2>
        <a:lt2>
          <a:srgbClr val="777777"/>
        </a:lt2>
        <a:accent1>
          <a:srgbClr val="F6FDE1"/>
        </a:accent1>
        <a:accent2>
          <a:srgbClr val="BFC39F"/>
        </a:accent2>
        <a:accent3>
          <a:srgbClr val="FFFFE9"/>
        </a:accent3>
        <a:accent4>
          <a:srgbClr val="000000"/>
        </a:accent4>
        <a:accent5>
          <a:srgbClr val="FAFEEE"/>
        </a:accent5>
        <a:accent6>
          <a:srgbClr val="ADB090"/>
        </a:accent6>
        <a:hlink>
          <a:srgbClr val="FE7F52"/>
        </a:hlink>
        <a:folHlink>
          <a:srgbClr val="F836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969696"/>
        </a:dk1>
        <a:lt1>
          <a:srgbClr val="DADAE6"/>
        </a:lt1>
        <a:dk2>
          <a:srgbClr val="FFFFFF"/>
        </a:dk2>
        <a:lt2>
          <a:srgbClr val="3E3E5C"/>
        </a:lt2>
        <a:accent1>
          <a:srgbClr val="C4CFE6"/>
        </a:accent1>
        <a:accent2>
          <a:srgbClr val="9DE719"/>
        </a:accent2>
        <a:accent3>
          <a:srgbClr val="EAEAF0"/>
        </a:accent3>
        <a:accent4>
          <a:srgbClr val="7F7F7F"/>
        </a:accent4>
        <a:accent5>
          <a:srgbClr val="DEE4F0"/>
        </a:accent5>
        <a:accent6>
          <a:srgbClr val="8ED116"/>
        </a:accent6>
        <a:hlink>
          <a:srgbClr val="0066CC"/>
        </a:hlink>
        <a:folHlink>
          <a:srgbClr val="FAFF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TP001072118</AuthoringAssetId>
    <AssetId xmlns="145c5697-5eb5-440b-b2f1-a8273fb59250">TS001072118</AssetId>
  </documentManagement>
</p:properties>
</file>

<file path=customXml/itemProps1.xml><?xml version="1.0" encoding="utf-8"?>
<ds:datastoreItem xmlns:ds="http://schemas.openxmlformats.org/officeDocument/2006/customXml" ds:itemID="{D7A91F7E-670D-438E-9D91-6FC65628D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7499A16-FA69-42C2-BA8D-FCE532A6DBD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18E6F9E-9574-4695-8E25-E90E38DE3A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F2FD660-CDD9-460C-8BB0-D8FD8F6E0D37}">
  <ds:schemaRefs>
    <ds:schemaRef ds:uri="http://purl.org/dc/elements/1.1/"/>
    <ds:schemaRef ds:uri="http://www.w3.org/XML/1998/namespace"/>
    <ds:schemaRef ds:uri="http://schemas.openxmlformats.org/package/2006/metadata/core-properties"/>
    <ds:schemaRef ds:uri="145c5697-5eb5-440b-b2f1-a8273fb59250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TS001072118</Template>
  <TotalTime>788</TotalTime>
  <Words>239</Words>
  <Application>Microsoft Office PowerPoint</Application>
  <PresentationFormat>On-screen Show (4:3)</PresentationFormat>
  <Paragraphs>36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TS001072118</vt:lpstr>
      <vt:lpstr>Background</vt:lpstr>
      <vt:lpstr>What is economics?   </vt:lpstr>
      <vt:lpstr>Economic Concepts</vt:lpstr>
      <vt:lpstr>Cont.</vt:lpstr>
      <vt:lpstr>MAKING CHOICES </vt:lpstr>
      <vt:lpstr>Resources</vt:lpstr>
      <vt:lpstr>Scarcity and Budgets</vt:lpstr>
      <vt:lpstr>Economics 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Jocelyn Steward</dc:creator>
  <cp:lastModifiedBy>Jocelyn Steward</cp:lastModifiedBy>
  <cp:revision>6</cp:revision>
  <cp:lastPrinted>1601-01-01T00:00:00Z</cp:lastPrinted>
  <dcterms:created xsi:type="dcterms:W3CDTF">2014-08-22T04:17:02Z</dcterms:created>
  <dcterms:modified xsi:type="dcterms:W3CDTF">2014-08-22T17:25:17Z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/>
  </property>
  <property fmtid="{D5CDD505-2E9C-101B-9397-08002B2CF9AE}" pid="3" name="Markets">
    <vt:lpwstr/>
  </property>
  <property fmtid="{D5CDD505-2E9C-101B-9397-08002B2CF9AE}" pid="4" name="AssetType">
    <vt:lpwstr>TP</vt:lpwstr>
  </property>
  <property fmtid="{D5CDD505-2E9C-101B-9397-08002B2CF9AE}" pid="5" name="BugNumber">
    <vt:lpwstr>460420L</vt:lpwstr>
  </property>
  <property fmtid="{D5CDD505-2E9C-101B-9397-08002B2CF9AE}" pid="6" name="TPInstallLocation">
    <vt:lpwstr>{Document Themes}</vt:lpwstr>
  </property>
  <property fmtid="{D5CDD505-2E9C-101B-9397-08002B2CF9AE}" pid="7" name="PrimaryImageGen">
    <vt:lpwstr>1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191</vt:lpwstr>
  </property>
  <property fmtid="{D5CDD505-2E9C-101B-9397-08002B2CF9AE}" pid="10" name="Milestone">
    <vt:lpwstr>Continuous</vt:lpwstr>
  </property>
  <property fmtid="{D5CDD505-2E9C-101B-9397-08002B2CF9AE}" pid="11" name="TPAppVersion">
    <vt:lpwstr>11</vt:lpwstr>
  </property>
  <property fmtid="{D5CDD505-2E9C-101B-9397-08002B2CF9AE}" pid="12" name="TPCommandLine">
    <vt:lpwstr>{PP} {FilePath}</vt:lpwstr>
  </property>
  <property fmtid="{D5CDD505-2E9C-101B-9397-08002B2CF9AE}" pid="13" name="AssetId">
    <vt:lpwstr>TS001072118</vt:lpwstr>
  </property>
  <property fmtid="{D5CDD505-2E9C-101B-9397-08002B2CF9AE}" pid="14" name="IsSearchable">
    <vt:lpwstr>0</vt:lpwstr>
  </property>
  <property fmtid="{D5CDD505-2E9C-101B-9397-08002B2CF9AE}" pid="15" name="NumericId">
    <vt:lpwstr>-1.00000000000000</vt:lpwstr>
  </property>
  <property fmtid="{D5CDD505-2E9C-101B-9397-08002B2CF9AE}" pid="16" name="PublishTargets">
    <vt:lpwstr>OfficeOnline</vt:lpwstr>
  </property>
  <property fmtid="{D5CDD505-2E9C-101B-9397-08002B2CF9AE}" pid="17" name="TPLaunchHelpLinkType">
    <vt:lpwstr>Template</vt:lpwstr>
  </property>
  <property fmtid="{D5CDD505-2E9C-101B-9397-08002B2CF9AE}" pid="18" name="TPFriendlyName">
    <vt:lpwstr>Blue flywheel design template</vt:lpwstr>
  </property>
  <property fmtid="{D5CDD505-2E9C-101B-9397-08002B2CF9AE}" pid="19" name="display_urn:schemas-microsoft-com:office:office#APEditor">
    <vt:lpwstr>REDMOND\v-luannv</vt:lpwstr>
  </property>
  <property fmtid="{D5CDD505-2E9C-101B-9397-08002B2CF9AE}" pid="20" name="APEditor">
    <vt:lpwstr>92</vt:lpwstr>
  </property>
  <property fmtid="{D5CDD505-2E9C-101B-9397-08002B2CF9AE}" pid="21" name="Provider">
    <vt:lpwstr>EY006220130</vt:lpwstr>
  </property>
  <property fmtid="{D5CDD505-2E9C-101B-9397-08002B2CF9AE}" pid="22" name="SourceTitle">
    <vt:lpwstr>Blue flywheel design template</vt:lpwstr>
  </property>
  <property fmtid="{D5CDD505-2E9C-101B-9397-08002B2CF9AE}" pid="23" name="TPApplication">
    <vt:lpwstr>PowerPoint</vt:lpwstr>
  </property>
  <property fmtid="{D5CDD505-2E9C-101B-9397-08002B2CF9AE}" pid="24" name="TPLaunchHelpLink">
    <vt:lpwstr/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64;#PowerPoint 2003;#66;#PowerPoint - Design Templt 2003;#79;#Template 12;#184;#Office 2000;#65;#Microsoft Office PowerPoint 2007;#67;#PowerPoint - Design Templt 12;#182;#Office XP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UANotes">
    <vt:lpwstr>429034L.; June 2003 retrofit</vt:lpwstr>
  </property>
  <property fmtid="{D5CDD505-2E9C-101B-9397-08002B2CF9AE}" pid="34" name="PublishStatusLookup">
    <vt:lpwstr>256627</vt:lpwstr>
  </property>
  <property fmtid="{D5CDD505-2E9C-101B-9397-08002B2CF9AE}" pid="35" name="_Category">
    <vt:lpwstr/>
  </property>
  <property fmtid="{D5CDD505-2E9C-101B-9397-08002B2CF9AE}" pid="36" name="Categories">
    <vt:lpwstr/>
  </property>
  <property fmtid="{D5CDD505-2E9C-101B-9397-08002B2CF9AE}" pid="37" name="Approval Level">
    <vt:lpwstr/>
  </property>
  <property fmtid="{D5CDD505-2E9C-101B-9397-08002B2CF9AE}" pid="38" name="Keywords">
    <vt:lpwstr/>
  </property>
  <property fmtid="{D5CDD505-2E9C-101B-9397-08002B2CF9AE}" pid="39" name="_Status">
    <vt:lpwstr/>
  </property>
  <property fmtid="{D5CDD505-2E9C-101B-9397-08002B2CF9AE}" pid="40" name="_Author">
    <vt:lpwstr/>
  </property>
  <property fmtid="{D5CDD505-2E9C-101B-9397-08002B2CF9AE}" pid="41" name="Slides">
    <vt:lpwstr>0</vt:lpwstr>
  </property>
  <property fmtid="{D5CDD505-2E9C-101B-9397-08002B2CF9AE}" pid="42" name="_Comments">
    <vt:lpwstr/>
  </property>
  <property fmtid="{D5CDD505-2E9C-101B-9397-08002B2CF9AE}" pid="43" name="Assigned To">
    <vt:lpwstr/>
  </property>
  <property fmtid="{D5CDD505-2E9C-101B-9397-08002B2CF9AE}" pid="44" name="Subject">
    <vt:lpwstr/>
  </property>
  <property fmtid="{D5CDD505-2E9C-101B-9397-08002B2CF9AE}" pid="45" name="TPComponent">
    <vt:lpwstr>PPTFiles</vt:lpwstr>
  </property>
  <property fmtid="{D5CDD505-2E9C-101B-9397-08002B2CF9AE}" pid="46" name="TPNamespace">
    <vt:lpwstr>POWERPNT</vt:lpwstr>
  </property>
  <property fmtid="{D5CDD505-2E9C-101B-9397-08002B2CF9AE}" pid="47" name="TPClientViewer">
    <vt:lpwstr>Microsoft Office PowerPoint</vt:lpwstr>
  </property>
  <property fmtid="{D5CDD505-2E9C-101B-9397-08002B2CF9AE}" pid="48" name="APTrustLevel">
    <vt:lpwstr>1.00000000000000</vt:lpwstr>
  </property>
  <property fmtid="{D5CDD505-2E9C-101B-9397-08002B2CF9AE}" pid="49" name="TrustLevel">
    <vt:lpwstr>Microsoft Managed Content</vt:lpwstr>
  </property>
  <property fmtid="{D5CDD505-2E9C-101B-9397-08002B2CF9AE}" pid="50" name="Content Type">
    <vt:lpwstr>OOFile</vt:lpwstr>
  </property>
  <property fmtid="{D5CDD505-2E9C-101B-9397-08002B2CF9AE}" pid="51" name="AuthoringAssetId">
    <vt:lpwstr>TP001072118</vt:lpwstr>
  </property>
  <property fmtid="{D5CDD505-2E9C-101B-9397-08002B2CF9AE}" pid="52" name="NumericAssetId">
    <vt:lpwstr/>
  </property>
  <property fmtid="{D5CDD505-2E9C-101B-9397-08002B2CF9AE}" pid="53" name="AppVer">
    <vt:lpwstr/>
  </property>
</Properties>
</file>