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57" r:id="rId5"/>
    <p:sldId id="265" r:id="rId6"/>
    <p:sldId id="258" r:id="rId7"/>
    <p:sldId id="259" r:id="rId8"/>
    <p:sldId id="260" r:id="rId9"/>
    <p:sldId id="261"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pitchFamily="18" charset="0"/>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0" d="100"/>
          <a:sy n="70" d="100"/>
        </p:scale>
        <p:origin x="-1800" y="-3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ltLang="en-US" dirty="0"/>
          </a:p>
        </p:txBody>
      </p:sp>
      <p:sp>
        <p:nvSpPr>
          <p:cNvPr id="3077" name="Rectangle 5"/>
          <p:cNvSpPr>
            <a:spLocks noGrp="1" noChangeArrowheads="1"/>
          </p:cNvSpPr>
          <p:nvPr>
            <p:ph type="ftr" sz="quarter" idx="3"/>
          </p:nvPr>
        </p:nvSpPr>
        <p:spPr/>
        <p:txBody>
          <a:bodyPr/>
          <a:lstStyle>
            <a:lvl1pPr>
              <a:defRPr/>
            </a:lvl1pPr>
          </a:lstStyle>
          <a:p>
            <a:endParaRPr lang="en-US" altLang="en-US" dirty="0"/>
          </a:p>
        </p:txBody>
      </p:sp>
      <p:sp>
        <p:nvSpPr>
          <p:cNvPr id="3078" name="Rectangle 6"/>
          <p:cNvSpPr>
            <a:spLocks noGrp="1" noChangeArrowheads="1"/>
          </p:cNvSpPr>
          <p:nvPr>
            <p:ph type="sldNum" sz="quarter" idx="4"/>
          </p:nvPr>
        </p:nvSpPr>
        <p:spPr/>
        <p:txBody>
          <a:bodyPr/>
          <a:lstStyle>
            <a:lvl1pPr>
              <a:defRPr/>
            </a:lvl1pPr>
          </a:lstStyle>
          <a:p>
            <a:fld id="{EAED73B0-A965-4794-85A6-A55CA639BCFC}"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8F50D639-9813-4731-8FD7-EFF934B4AFBB}" type="slidenum">
              <a:rPr lang="en-US" altLang="en-US"/>
              <a:pPr/>
              <a:t>‹#›</a:t>
            </a:fld>
            <a:endParaRPr lang="en-US" altLang="en-US" dirty="0"/>
          </a:p>
        </p:txBody>
      </p:sp>
    </p:spTree>
    <p:extLst>
      <p:ext uri="{BB962C8B-B14F-4D97-AF65-F5344CB8AC3E}">
        <p14:creationId xmlns:p14="http://schemas.microsoft.com/office/powerpoint/2010/main" val="254024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CFE024DE-D9C8-4A40-B3C4-436C0A5ACC48}" type="slidenum">
              <a:rPr lang="en-US" altLang="en-US"/>
              <a:pPr/>
              <a:t>‹#›</a:t>
            </a:fld>
            <a:endParaRPr lang="en-US" altLang="en-US" dirty="0"/>
          </a:p>
        </p:txBody>
      </p:sp>
    </p:spTree>
    <p:extLst>
      <p:ext uri="{BB962C8B-B14F-4D97-AF65-F5344CB8AC3E}">
        <p14:creationId xmlns:p14="http://schemas.microsoft.com/office/powerpoint/2010/main" val="411314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5D54C48F-4D56-4163-AE90-4AA355D3813A}" type="slidenum">
              <a:rPr lang="en-US" altLang="en-US"/>
              <a:pPr/>
              <a:t>‹#›</a:t>
            </a:fld>
            <a:endParaRPr lang="en-US" altLang="en-US" dirty="0"/>
          </a:p>
        </p:txBody>
      </p:sp>
    </p:spTree>
    <p:extLst>
      <p:ext uri="{BB962C8B-B14F-4D97-AF65-F5344CB8AC3E}">
        <p14:creationId xmlns:p14="http://schemas.microsoft.com/office/powerpoint/2010/main" val="24798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5B4FBDE-2FDF-4024-9BD0-2E0C5D0A858E}" type="slidenum">
              <a:rPr lang="en-US" altLang="en-US"/>
              <a:pPr/>
              <a:t>‹#›</a:t>
            </a:fld>
            <a:endParaRPr lang="en-US" altLang="en-US" dirty="0"/>
          </a:p>
        </p:txBody>
      </p:sp>
    </p:spTree>
    <p:extLst>
      <p:ext uri="{BB962C8B-B14F-4D97-AF65-F5344CB8AC3E}">
        <p14:creationId xmlns:p14="http://schemas.microsoft.com/office/powerpoint/2010/main" val="246338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FD4BF6B4-D209-4422-BA0F-B0CBDF548889}" type="slidenum">
              <a:rPr lang="en-US" altLang="en-US"/>
              <a:pPr/>
              <a:t>‹#›</a:t>
            </a:fld>
            <a:endParaRPr lang="en-US" altLang="en-US" dirty="0"/>
          </a:p>
        </p:txBody>
      </p:sp>
    </p:spTree>
    <p:extLst>
      <p:ext uri="{BB962C8B-B14F-4D97-AF65-F5344CB8AC3E}">
        <p14:creationId xmlns:p14="http://schemas.microsoft.com/office/powerpoint/2010/main" val="146615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48034F04-6DE1-42E0-AFB7-7A8FF443477F}" type="slidenum">
              <a:rPr lang="en-US" altLang="en-US"/>
              <a:pPr/>
              <a:t>‹#›</a:t>
            </a:fld>
            <a:endParaRPr lang="en-US" altLang="en-US" dirty="0"/>
          </a:p>
        </p:txBody>
      </p:sp>
    </p:spTree>
    <p:extLst>
      <p:ext uri="{BB962C8B-B14F-4D97-AF65-F5344CB8AC3E}">
        <p14:creationId xmlns:p14="http://schemas.microsoft.com/office/powerpoint/2010/main" val="365920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41F1F782-2F1F-4C96-9ED6-9D6DC4E8B14D}" type="slidenum">
              <a:rPr lang="en-US" altLang="en-US"/>
              <a:pPr/>
              <a:t>‹#›</a:t>
            </a:fld>
            <a:endParaRPr lang="en-US" altLang="en-US" dirty="0"/>
          </a:p>
        </p:txBody>
      </p:sp>
    </p:spTree>
    <p:extLst>
      <p:ext uri="{BB962C8B-B14F-4D97-AF65-F5344CB8AC3E}">
        <p14:creationId xmlns:p14="http://schemas.microsoft.com/office/powerpoint/2010/main" val="4242670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03761EDB-4BD1-45C4-9D93-C8C41966893F}" type="slidenum">
              <a:rPr lang="en-US" altLang="en-US"/>
              <a:pPr/>
              <a:t>‹#›</a:t>
            </a:fld>
            <a:endParaRPr lang="en-US" altLang="en-US" dirty="0"/>
          </a:p>
        </p:txBody>
      </p:sp>
    </p:spTree>
    <p:extLst>
      <p:ext uri="{BB962C8B-B14F-4D97-AF65-F5344CB8AC3E}">
        <p14:creationId xmlns:p14="http://schemas.microsoft.com/office/powerpoint/2010/main" val="2344180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2DB1F5D1-99AB-4F5B-BD30-145F81FCADE9}" type="slidenum">
              <a:rPr lang="en-US" altLang="en-US"/>
              <a:pPr/>
              <a:t>‹#›</a:t>
            </a:fld>
            <a:endParaRPr lang="en-US" altLang="en-US" dirty="0"/>
          </a:p>
        </p:txBody>
      </p:sp>
    </p:spTree>
    <p:extLst>
      <p:ext uri="{BB962C8B-B14F-4D97-AF65-F5344CB8AC3E}">
        <p14:creationId xmlns:p14="http://schemas.microsoft.com/office/powerpoint/2010/main" val="311103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84A6794D-7609-4FB6-90DC-8FA249F56658}" type="slidenum">
              <a:rPr lang="en-US" altLang="en-US"/>
              <a:pPr/>
              <a:t>‹#›</a:t>
            </a:fld>
            <a:endParaRPr lang="en-US" altLang="en-US" dirty="0"/>
          </a:p>
        </p:txBody>
      </p:sp>
    </p:spTree>
    <p:extLst>
      <p:ext uri="{BB962C8B-B14F-4D97-AF65-F5344CB8AC3E}">
        <p14:creationId xmlns:p14="http://schemas.microsoft.com/office/powerpoint/2010/main" val="370590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2131DBF-4642-4DC2-8D3B-8E495819D088}"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Palatino Linotype" pitchFamily="18" charset="0"/>
        </a:defRPr>
      </a:lvl2pPr>
      <a:lvl3pPr algn="ctr" rtl="0" eaLnBrk="1" fontAlgn="base" hangingPunct="1">
        <a:spcBef>
          <a:spcPct val="0"/>
        </a:spcBef>
        <a:spcAft>
          <a:spcPct val="0"/>
        </a:spcAft>
        <a:defRPr sz="4400">
          <a:solidFill>
            <a:schemeClr val="tx1"/>
          </a:solidFill>
          <a:latin typeface="Palatino Linotype" pitchFamily="18" charset="0"/>
        </a:defRPr>
      </a:lvl3pPr>
      <a:lvl4pPr algn="ctr" rtl="0" eaLnBrk="1" fontAlgn="base" hangingPunct="1">
        <a:spcBef>
          <a:spcPct val="0"/>
        </a:spcBef>
        <a:spcAft>
          <a:spcPct val="0"/>
        </a:spcAft>
        <a:defRPr sz="4400">
          <a:solidFill>
            <a:schemeClr val="tx1"/>
          </a:solidFill>
          <a:latin typeface="Palatino Linotype" pitchFamily="18" charset="0"/>
        </a:defRPr>
      </a:lvl4pPr>
      <a:lvl5pPr algn="ctr" rtl="0" eaLnBrk="1" fontAlgn="base" hangingPunct="1">
        <a:spcBef>
          <a:spcPct val="0"/>
        </a:spcBef>
        <a:spcAft>
          <a:spcPct val="0"/>
        </a:spcAft>
        <a:defRPr sz="4400">
          <a:solidFill>
            <a:schemeClr val="tx1"/>
          </a:solidFill>
          <a:latin typeface="Palatino Linotype" pitchFamily="18" charset="0"/>
        </a:defRPr>
      </a:lvl5pPr>
      <a:lvl6pPr marL="457200" algn="ctr" rtl="0" eaLnBrk="1" fontAlgn="base" hangingPunct="1">
        <a:spcBef>
          <a:spcPct val="0"/>
        </a:spcBef>
        <a:spcAft>
          <a:spcPct val="0"/>
        </a:spcAft>
        <a:defRPr sz="4400">
          <a:solidFill>
            <a:schemeClr val="tx1"/>
          </a:solidFill>
          <a:latin typeface="Palatino Linotype" pitchFamily="18" charset="0"/>
        </a:defRPr>
      </a:lvl6pPr>
      <a:lvl7pPr marL="914400" algn="ctr" rtl="0" eaLnBrk="1" fontAlgn="base" hangingPunct="1">
        <a:spcBef>
          <a:spcPct val="0"/>
        </a:spcBef>
        <a:spcAft>
          <a:spcPct val="0"/>
        </a:spcAft>
        <a:defRPr sz="4400">
          <a:solidFill>
            <a:schemeClr val="tx1"/>
          </a:solidFill>
          <a:latin typeface="Palatino Linotype" pitchFamily="18" charset="0"/>
        </a:defRPr>
      </a:lvl7pPr>
      <a:lvl8pPr marL="1371600" algn="ctr" rtl="0" eaLnBrk="1" fontAlgn="base" hangingPunct="1">
        <a:spcBef>
          <a:spcPct val="0"/>
        </a:spcBef>
        <a:spcAft>
          <a:spcPct val="0"/>
        </a:spcAft>
        <a:defRPr sz="4400">
          <a:solidFill>
            <a:schemeClr val="tx1"/>
          </a:solidFill>
          <a:latin typeface="Palatino Linotype" pitchFamily="18" charset="0"/>
        </a:defRPr>
      </a:lvl8pPr>
      <a:lvl9pPr marL="1828800" algn="ctr" rtl="0" eaLnBrk="1" fontAlgn="base" hangingPunct="1">
        <a:spcBef>
          <a:spcPct val="0"/>
        </a:spcBef>
        <a:spcAft>
          <a:spcPct val="0"/>
        </a:spcAft>
        <a:defRPr sz="4400">
          <a:solidFill>
            <a:schemeClr val="tx1"/>
          </a:solidFill>
          <a:latin typeface="Palatino Linotype" pitchFamily="18" charset="0"/>
        </a:defRPr>
      </a:lvl9pPr>
    </p:titleStyle>
    <p:bodyStyle>
      <a:lvl1pPr marL="342900" indent="-342900" algn="l" rtl="0" eaLnBrk="1" fontAlgn="base" hangingPunct="1">
        <a:spcBef>
          <a:spcPct val="20000"/>
        </a:spcBef>
        <a:spcAft>
          <a:spcPct val="0"/>
        </a:spcAft>
        <a:buClr>
          <a:srgbClr val="FFFF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FFCC"/>
        </a:buClr>
        <a:buChar char="–"/>
        <a:defRPr sz="2800">
          <a:solidFill>
            <a:schemeClr val="tx1"/>
          </a:solidFill>
          <a:latin typeface="+mn-lt"/>
        </a:defRPr>
      </a:lvl2pPr>
      <a:lvl3pPr marL="1143000" indent="-228600" algn="l" rtl="0" eaLnBrk="1" fontAlgn="base" hangingPunct="1">
        <a:spcBef>
          <a:spcPct val="20000"/>
        </a:spcBef>
        <a:spcAft>
          <a:spcPct val="0"/>
        </a:spcAft>
        <a:buClr>
          <a:srgbClr val="FFFFCC"/>
        </a:buClr>
        <a:buChar char="•"/>
        <a:defRPr sz="2400">
          <a:solidFill>
            <a:schemeClr val="tx1"/>
          </a:solidFill>
          <a:latin typeface="+mn-lt"/>
        </a:defRPr>
      </a:lvl3pPr>
      <a:lvl4pPr marL="1600200" indent="-228600" algn="l" rtl="0" eaLnBrk="1" fontAlgn="base" hangingPunct="1">
        <a:spcBef>
          <a:spcPct val="20000"/>
        </a:spcBef>
        <a:spcAft>
          <a:spcPct val="0"/>
        </a:spcAft>
        <a:buClr>
          <a:srgbClr val="FFFFCC"/>
        </a:buClr>
        <a:buChar char="–"/>
        <a:defRPr sz="2000">
          <a:solidFill>
            <a:schemeClr val="tx1"/>
          </a:solidFill>
          <a:latin typeface="+mn-lt"/>
        </a:defRPr>
      </a:lvl4pPr>
      <a:lvl5pPr marL="2057400" indent="-228600" algn="l" rtl="0" eaLnBrk="1" fontAlgn="base" hangingPunct="1">
        <a:spcBef>
          <a:spcPct val="20000"/>
        </a:spcBef>
        <a:spcAft>
          <a:spcPct val="0"/>
        </a:spcAft>
        <a:buClr>
          <a:srgbClr val="FFFFCC"/>
        </a:buClr>
        <a:buChar char="»"/>
        <a:defRPr sz="2000">
          <a:solidFill>
            <a:schemeClr val="tx1"/>
          </a:solidFill>
          <a:latin typeface="+mn-lt"/>
        </a:defRPr>
      </a:lvl5pPr>
      <a:lvl6pPr marL="2514600" indent="-228600" algn="l" rtl="0" eaLnBrk="1" fontAlgn="base" hangingPunct="1">
        <a:spcBef>
          <a:spcPct val="20000"/>
        </a:spcBef>
        <a:spcAft>
          <a:spcPct val="0"/>
        </a:spcAft>
        <a:buClr>
          <a:srgbClr val="FFFFCC"/>
        </a:buClr>
        <a:buChar char="»"/>
        <a:defRPr sz="2000">
          <a:solidFill>
            <a:schemeClr val="tx1"/>
          </a:solidFill>
          <a:latin typeface="+mn-lt"/>
        </a:defRPr>
      </a:lvl6pPr>
      <a:lvl7pPr marL="2971800" indent="-228600" algn="l" rtl="0" eaLnBrk="1" fontAlgn="base" hangingPunct="1">
        <a:spcBef>
          <a:spcPct val="20000"/>
        </a:spcBef>
        <a:spcAft>
          <a:spcPct val="0"/>
        </a:spcAft>
        <a:buClr>
          <a:srgbClr val="FFFFCC"/>
        </a:buClr>
        <a:buChar char="»"/>
        <a:defRPr sz="2000">
          <a:solidFill>
            <a:schemeClr val="tx1"/>
          </a:solidFill>
          <a:latin typeface="+mn-lt"/>
        </a:defRPr>
      </a:lvl7pPr>
      <a:lvl8pPr marL="3429000" indent="-228600" algn="l" rtl="0" eaLnBrk="1" fontAlgn="base" hangingPunct="1">
        <a:spcBef>
          <a:spcPct val="20000"/>
        </a:spcBef>
        <a:spcAft>
          <a:spcPct val="0"/>
        </a:spcAft>
        <a:buClr>
          <a:srgbClr val="FFFFCC"/>
        </a:buClr>
        <a:buChar char="»"/>
        <a:defRPr sz="2000">
          <a:solidFill>
            <a:schemeClr val="tx1"/>
          </a:solidFill>
          <a:latin typeface="+mn-lt"/>
        </a:defRPr>
      </a:lvl8pPr>
      <a:lvl9pPr marL="3886200" indent="-228600" algn="l" rtl="0" eaLnBrk="1" fontAlgn="base" hangingPunct="1">
        <a:spcBef>
          <a:spcPct val="20000"/>
        </a:spcBef>
        <a:spcAft>
          <a:spcPct val="0"/>
        </a:spcAft>
        <a:buClr>
          <a:srgbClr val="FFFF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6.pn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2.png"/><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 Economics</a:t>
            </a:r>
            <a:endParaRPr lang="en-US" dirty="0"/>
          </a:p>
        </p:txBody>
      </p:sp>
      <p:sp>
        <p:nvSpPr>
          <p:cNvPr id="3" name="Subtitle 2"/>
          <p:cNvSpPr>
            <a:spLocks noGrp="1"/>
          </p:cNvSpPr>
          <p:nvPr>
            <p:ph type="subTitle" idx="1"/>
          </p:nvPr>
        </p:nvSpPr>
        <p:spPr/>
        <p:txBody>
          <a:bodyPr/>
          <a:lstStyle/>
          <a:p>
            <a:r>
              <a:rPr lang="en-US" dirty="0" smtClean="0"/>
              <a:t>Background – Part 2</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09764882"/>
      </p:ext>
    </p:extLst>
  </p:cSld>
  <p:clrMapOvr>
    <a:masterClrMapping/>
  </p:clrMapOvr>
  <mc:AlternateContent xmlns:mc="http://schemas.openxmlformats.org/markup-compatibility/2006">
    <mc:Choice xmlns:p14="http://schemas.microsoft.com/office/powerpoint/2010/main" Requires="p14">
      <p:transition spd="slow" p14:dur="2000" advTm="19256"/>
    </mc:Choice>
    <mc:Fallback>
      <p:transition spd="slow" advTm="192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Satisfaction</a:t>
            </a:r>
            <a:endParaRPr lang="en-US" dirty="0"/>
          </a:p>
        </p:txBody>
      </p:sp>
      <p:sp>
        <p:nvSpPr>
          <p:cNvPr id="3" name="Content Placeholder 2"/>
          <p:cNvSpPr>
            <a:spLocks noGrp="1"/>
          </p:cNvSpPr>
          <p:nvPr>
            <p:ph idx="1"/>
          </p:nvPr>
        </p:nvSpPr>
        <p:spPr>
          <a:xfrm>
            <a:off x="457200" y="1600200"/>
            <a:ext cx="2819400" cy="4525963"/>
          </a:xfrm>
        </p:spPr>
        <p:txBody>
          <a:bodyPr/>
          <a:lstStyle/>
          <a:p>
            <a:r>
              <a:rPr lang="en-US" dirty="0" smtClean="0"/>
              <a:t>Maslow’s hierarchy of Needs</a:t>
            </a:r>
            <a:endParaRPr lang="en-US" dirty="0"/>
          </a:p>
        </p:txBody>
      </p:sp>
      <p:pic>
        <p:nvPicPr>
          <p:cNvPr id="9220" name="Picture 4" descr="http://upload.wikimedia.org/wikipedia/commons/thumb/5/58/Maslow%27s_hierarchy_of_needs.svg/450px-Maslow%27s_hierarchy_of_need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133600"/>
            <a:ext cx="4286250" cy="2809876"/>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270033398"/>
      </p:ext>
    </p:extLst>
  </p:cSld>
  <p:clrMapOvr>
    <a:masterClrMapping/>
  </p:clrMapOvr>
  <mc:AlternateContent xmlns:mc="http://schemas.openxmlformats.org/markup-compatibility/2006">
    <mc:Choice xmlns:p14="http://schemas.microsoft.com/office/powerpoint/2010/main" Requires="p14">
      <p:transition spd="slow" p14:dur="2000" advTm="227169"/>
    </mc:Choice>
    <mc:Fallback>
      <p:transition spd="slow" advTm="2271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Physical limitations of nature (oil, water, food)</a:t>
            </a:r>
          </a:p>
          <a:p>
            <a:pPr lvl="1"/>
            <a:r>
              <a:rPr lang="en-US" dirty="0" smtClean="0"/>
              <a:t>Allocation = laws; prices</a:t>
            </a:r>
          </a:p>
          <a:p>
            <a:pPr lvl="2"/>
            <a:r>
              <a:rPr lang="en-US" dirty="0" smtClean="0"/>
              <a:t>Who gets what</a:t>
            </a:r>
          </a:p>
          <a:p>
            <a:r>
              <a:rPr lang="en-US" dirty="0" smtClean="0"/>
              <a:t>Technology </a:t>
            </a:r>
          </a:p>
          <a:p>
            <a:r>
              <a:rPr lang="en-US" dirty="0" smtClean="0"/>
              <a:t>Time </a:t>
            </a:r>
          </a:p>
          <a:p>
            <a:pPr lvl="2"/>
            <a:endParaRPr lang="en-US" dirty="0"/>
          </a:p>
          <a:p>
            <a:pPr lvl="2"/>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782615597"/>
      </p:ext>
    </p:extLst>
  </p:cSld>
  <p:clrMapOvr>
    <a:masterClrMapping/>
  </p:clrMapOvr>
  <mc:AlternateContent xmlns:mc="http://schemas.openxmlformats.org/markup-compatibility/2006">
    <mc:Choice xmlns:p14="http://schemas.microsoft.com/office/powerpoint/2010/main" Requires="p14">
      <p:transition spd="slow" p14:dur="2000" advTm="177667"/>
    </mc:Choice>
    <mc:Fallback>
      <p:transition spd="slow" advTm="1776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mj-lt"/>
                <a:ea typeface="+mj-ea"/>
                <a:cs typeface="+mj-cs"/>
              </a:rPr>
              <a:t>UTILITY</a:t>
            </a:r>
            <a:endParaRPr lang="en-US" dirty="0"/>
          </a:p>
        </p:txBody>
      </p:sp>
      <p:sp>
        <p:nvSpPr>
          <p:cNvPr id="3" name="Content Placeholder 2"/>
          <p:cNvSpPr>
            <a:spLocks noGrp="1"/>
          </p:cNvSpPr>
          <p:nvPr>
            <p:ph idx="1"/>
          </p:nvPr>
        </p:nvSpPr>
        <p:spPr>
          <a:xfrm>
            <a:off x="457200" y="1600200"/>
            <a:ext cx="4572000" cy="4525963"/>
          </a:xfrm>
        </p:spPr>
        <p:txBody>
          <a:bodyPr/>
          <a:lstStyle/>
          <a:p>
            <a:pPr lvl="0"/>
            <a:r>
              <a:rPr lang="en-US" sz="2400" dirty="0">
                <a:solidFill>
                  <a:schemeClr val="tx1"/>
                </a:solidFill>
              </a:rPr>
              <a:t>Economics suppose that you can compare all possible things that you may experience with common measure of happiness or satisfaction called </a:t>
            </a:r>
            <a:r>
              <a:rPr lang="en-US" sz="2400" i="1" u="sng" dirty="0">
                <a:solidFill>
                  <a:schemeClr val="tx1"/>
                </a:solidFill>
              </a:rPr>
              <a:t>utility</a:t>
            </a:r>
            <a:r>
              <a:rPr lang="en-US" sz="2400" dirty="0">
                <a:solidFill>
                  <a:schemeClr val="tx1"/>
                </a:solidFill>
              </a:rPr>
              <a:t> </a:t>
            </a:r>
          </a:p>
          <a:p>
            <a:pPr lvl="0"/>
            <a:r>
              <a:rPr lang="en-US" sz="2400" i="1" u="sng" dirty="0">
                <a:solidFill>
                  <a:schemeClr val="tx1"/>
                </a:solidFill>
              </a:rPr>
              <a:t>Marginal utility</a:t>
            </a:r>
            <a:r>
              <a:rPr lang="en-US" sz="2400" dirty="0">
                <a:solidFill>
                  <a:schemeClr val="tx1"/>
                </a:solidFill>
              </a:rPr>
              <a:t> = is defined as that extra utility achieved by consuming on one more unit of a good.  </a:t>
            </a:r>
          </a:p>
          <a:p>
            <a:endParaRPr lang="en-US" sz="2400" dirty="0"/>
          </a:p>
        </p:txBody>
      </p:sp>
      <p:pic>
        <p:nvPicPr>
          <p:cNvPr id="7170" name="Picture 2"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76400"/>
            <a:ext cx="37465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023084586"/>
      </p:ext>
    </p:extLst>
  </p:cSld>
  <p:clrMapOvr>
    <a:masterClrMapping/>
  </p:clrMapOvr>
  <mc:AlternateContent xmlns:mc="http://schemas.openxmlformats.org/markup-compatibility/2006">
    <mc:Choice xmlns:p14="http://schemas.microsoft.com/office/powerpoint/2010/main" Requires="p14">
      <p:transition spd="slow" p14:dur="2000" advTm="242150"/>
    </mc:Choice>
    <mc:Fallback>
      <p:transition spd="slow" advTm="2421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DMU</a:t>
            </a:r>
            <a:endParaRPr lang="en-US" dirty="0"/>
          </a:p>
        </p:txBody>
      </p:sp>
      <p:sp>
        <p:nvSpPr>
          <p:cNvPr id="3" name="Content Placeholder 2"/>
          <p:cNvSpPr>
            <a:spLocks noGrp="1"/>
          </p:cNvSpPr>
          <p:nvPr>
            <p:ph idx="1"/>
          </p:nvPr>
        </p:nvSpPr>
        <p:spPr>
          <a:xfrm>
            <a:off x="457200" y="1600200"/>
            <a:ext cx="4191000" cy="4525963"/>
          </a:xfrm>
        </p:spPr>
        <p:txBody>
          <a:bodyPr/>
          <a:lstStyle/>
          <a:p>
            <a:pPr marL="342900" lvl="1" indent="-342900">
              <a:buFontTx/>
              <a:buChar char="•"/>
            </a:pPr>
            <a:r>
              <a:rPr lang="en-US" sz="2400" i="1" u="sng" dirty="0" smtClean="0">
                <a:solidFill>
                  <a:schemeClr val="tx1"/>
                </a:solidFill>
                <a:latin typeface="+mn-lt"/>
              </a:rPr>
              <a:t>Diminishing marginal utility</a:t>
            </a:r>
            <a:r>
              <a:rPr lang="en-US" sz="2400" dirty="0" smtClean="0">
                <a:solidFill>
                  <a:schemeClr val="tx1"/>
                </a:solidFill>
                <a:latin typeface="+mn-lt"/>
              </a:rPr>
              <a:t> = each additional (marginal) unit that is consumed brings less utility than the previous unit so that the extra utility (marginal utility) brought by each successive unit diminishes as you consume more and more units.  </a:t>
            </a:r>
          </a:p>
          <a:p>
            <a:endParaRPr lang="en-US" sz="2800" dirty="0"/>
          </a:p>
        </p:txBody>
      </p:sp>
      <p:pic>
        <p:nvPicPr>
          <p:cNvPr id="8194" name="Picture 2" descr="hihiDiminishing Marginal Ut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2860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573682002"/>
      </p:ext>
    </p:extLst>
  </p:cSld>
  <p:clrMapOvr>
    <a:masterClrMapping/>
  </p:clrMapOvr>
  <mc:AlternateContent xmlns:mc="http://schemas.openxmlformats.org/markup-compatibility/2006">
    <mc:Choice xmlns:p14="http://schemas.microsoft.com/office/powerpoint/2010/main" Requires="p14">
      <p:transition spd="slow" p14:dur="2000" advTm="254805"/>
    </mc:Choice>
    <mc:Fallback>
      <p:transition spd="slow" advTm="2548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mj-lt"/>
                <a:ea typeface="+mj-ea"/>
                <a:cs typeface="+mj-cs"/>
              </a:rPr>
              <a:t>MUTUAL </a:t>
            </a:r>
            <a:r>
              <a:rPr lang="en-US" b="1" dirty="0" smtClean="0">
                <a:solidFill>
                  <a:schemeClr val="tx1"/>
                </a:solidFill>
                <a:latin typeface="+mj-lt"/>
                <a:ea typeface="+mj-ea"/>
                <a:cs typeface="+mj-cs"/>
              </a:rPr>
              <a:t>BENEFIT</a:t>
            </a:r>
            <a:endParaRPr lang="en-US" dirty="0"/>
          </a:p>
        </p:txBody>
      </p:sp>
      <p:sp>
        <p:nvSpPr>
          <p:cNvPr id="3" name="Content Placeholder 2"/>
          <p:cNvSpPr>
            <a:spLocks noGrp="1"/>
          </p:cNvSpPr>
          <p:nvPr>
            <p:ph idx="1"/>
          </p:nvPr>
        </p:nvSpPr>
        <p:spPr/>
        <p:txBody>
          <a:bodyPr/>
          <a:lstStyle/>
          <a:p>
            <a:pPr lvl="0"/>
            <a:r>
              <a:rPr lang="en-US" dirty="0">
                <a:solidFill>
                  <a:schemeClr val="tx1"/>
                </a:solidFill>
                <a:latin typeface="+mn-lt"/>
                <a:ea typeface="+mn-ea"/>
                <a:cs typeface="+mn-cs"/>
              </a:rPr>
              <a:t>Has to be </a:t>
            </a:r>
            <a:r>
              <a:rPr lang="en-US" i="1" u="sng" dirty="0">
                <a:solidFill>
                  <a:schemeClr val="tx1"/>
                </a:solidFill>
                <a:latin typeface="+mn-lt"/>
                <a:ea typeface="+mn-ea"/>
                <a:cs typeface="+mn-cs"/>
              </a:rPr>
              <a:t>mutual benefits</a:t>
            </a:r>
            <a:r>
              <a:rPr lang="en-US" dirty="0">
                <a:solidFill>
                  <a:schemeClr val="tx1"/>
                </a:solidFill>
                <a:latin typeface="+mn-lt"/>
                <a:ea typeface="+mn-ea"/>
                <a:cs typeface="+mn-cs"/>
              </a:rPr>
              <a:t> = both buyer and seller must benefit from transaction </a:t>
            </a:r>
          </a:p>
          <a:p>
            <a:pPr lvl="1"/>
            <a:r>
              <a:rPr lang="en-US" dirty="0">
                <a:solidFill>
                  <a:schemeClr val="tx1"/>
                </a:solidFill>
                <a:latin typeface="+mn-lt"/>
              </a:rPr>
              <a:t>Part of the </a:t>
            </a:r>
            <a:r>
              <a:rPr lang="en-US" i="1" u="sng" dirty="0">
                <a:solidFill>
                  <a:schemeClr val="tx1"/>
                </a:solidFill>
                <a:latin typeface="+mn-lt"/>
              </a:rPr>
              <a:t>fundamental theorem of exchange</a:t>
            </a:r>
            <a:r>
              <a:rPr lang="en-US" dirty="0">
                <a:solidFill>
                  <a:schemeClr val="tx1"/>
                </a:solidFill>
                <a:latin typeface="+mn-lt"/>
              </a:rPr>
              <a:t> = both parties have to be better off, but does not take advantage of people so that one party is better off at the expense of the other</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686927428"/>
      </p:ext>
    </p:extLst>
  </p:cSld>
  <p:clrMapOvr>
    <a:masterClrMapping/>
  </p:clrMapOvr>
  <mc:AlternateContent xmlns:mc="http://schemas.openxmlformats.org/markup-compatibility/2006">
    <mc:Choice xmlns:p14="http://schemas.microsoft.com/office/powerpoint/2010/main" Requires="p14">
      <p:transition spd="slow" p14:dur="2000" advTm="158233"/>
    </mc:Choice>
    <mc:Fallback>
      <p:transition spd="slow" advTm="1582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mj-lt"/>
                <a:ea typeface="+mj-ea"/>
                <a:cs typeface="+mj-cs"/>
              </a:rPr>
              <a:t>INVESTMENT</a:t>
            </a:r>
            <a:endParaRPr lang="en-US" dirty="0"/>
          </a:p>
        </p:txBody>
      </p:sp>
      <p:sp>
        <p:nvSpPr>
          <p:cNvPr id="3" name="Content Placeholder 2"/>
          <p:cNvSpPr>
            <a:spLocks noGrp="1"/>
          </p:cNvSpPr>
          <p:nvPr>
            <p:ph idx="1"/>
          </p:nvPr>
        </p:nvSpPr>
        <p:spPr/>
        <p:txBody>
          <a:bodyPr/>
          <a:lstStyle/>
          <a:p>
            <a:r>
              <a:rPr lang="en-US" dirty="0">
                <a:solidFill>
                  <a:schemeClr val="tx1"/>
                </a:solidFill>
                <a:latin typeface="+mn-lt"/>
                <a:ea typeface="+mn-ea"/>
                <a:cs typeface="+mn-cs"/>
              </a:rPr>
              <a:t> We put something of value into something for the future and also by switching some behavior we do it to get improvement </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864593431"/>
      </p:ext>
    </p:extLst>
  </p:cSld>
  <p:clrMapOvr>
    <a:masterClrMapping/>
  </p:clrMapOvr>
  <mc:AlternateContent xmlns:mc="http://schemas.openxmlformats.org/markup-compatibility/2006">
    <mc:Choice xmlns:p14="http://schemas.microsoft.com/office/powerpoint/2010/main" Requires="p14">
      <p:transition spd="slow" p14:dur="2000" advTm="106072"/>
    </mc:Choice>
    <mc:Fallback>
      <p:transition spd="slow" advTm="1060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mj-lt"/>
                <a:ea typeface="+mj-ea"/>
                <a:cs typeface="+mj-cs"/>
              </a:rPr>
              <a:t>OPPORTUNITY </a:t>
            </a:r>
            <a:r>
              <a:rPr lang="en-US" b="1" dirty="0" smtClean="0">
                <a:solidFill>
                  <a:schemeClr val="tx1"/>
                </a:solidFill>
                <a:latin typeface="+mj-lt"/>
                <a:ea typeface="+mj-ea"/>
                <a:cs typeface="+mj-cs"/>
              </a:rPr>
              <a:t>COST</a:t>
            </a:r>
            <a:endParaRPr lang="en-US" dirty="0"/>
          </a:p>
        </p:txBody>
      </p:sp>
      <p:sp>
        <p:nvSpPr>
          <p:cNvPr id="3" name="Content Placeholder 2"/>
          <p:cNvSpPr>
            <a:spLocks noGrp="1"/>
          </p:cNvSpPr>
          <p:nvPr>
            <p:ph idx="1"/>
          </p:nvPr>
        </p:nvSpPr>
        <p:spPr/>
        <p:txBody>
          <a:bodyPr/>
          <a:lstStyle/>
          <a:p>
            <a:pPr lvl="0"/>
            <a:r>
              <a:rPr lang="en-US" sz="2800" dirty="0">
                <a:solidFill>
                  <a:schemeClr val="tx1"/>
                </a:solidFill>
                <a:latin typeface="+mn-lt"/>
                <a:ea typeface="+mn-ea"/>
                <a:cs typeface="+mn-cs"/>
              </a:rPr>
              <a:t>A core function of economics is the concept of </a:t>
            </a:r>
            <a:r>
              <a:rPr lang="en-US" sz="2800" i="1" u="sng" dirty="0">
                <a:solidFill>
                  <a:schemeClr val="tx1"/>
                </a:solidFill>
                <a:latin typeface="+mn-lt"/>
                <a:ea typeface="+mn-ea"/>
                <a:cs typeface="+mn-cs"/>
              </a:rPr>
              <a:t>opportunity cost</a:t>
            </a:r>
            <a:r>
              <a:rPr lang="en-US" sz="2800" b="1" dirty="0">
                <a:solidFill>
                  <a:schemeClr val="tx1"/>
                </a:solidFill>
                <a:latin typeface="+mn-lt"/>
                <a:ea typeface="+mn-ea"/>
                <a:cs typeface="+mn-cs"/>
              </a:rPr>
              <a:t> </a:t>
            </a:r>
            <a:r>
              <a:rPr lang="en-US" sz="2800" dirty="0">
                <a:solidFill>
                  <a:schemeClr val="tx1"/>
                </a:solidFill>
                <a:latin typeface="+mn-lt"/>
                <a:ea typeface="+mn-ea"/>
                <a:cs typeface="+mn-cs"/>
              </a:rPr>
              <a:t>– if I choose A, what will I not get by choosing B.  </a:t>
            </a:r>
          </a:p>
          <a:p>
            <a:pPr lvl="1"/>
            <a:r>
              <a:rPr lang="en-US" sz="2400" dirty="0">
                <a:solidFill>
                  <a:schemeClr val="tx1"/>
                </a:solidFill>
                <a:latin typeface="+mn-lt"/>
              </a:rPr>
              <a:t>What I lose by not choosing B is the opportunity cost.  </a:t>
            </a:r>
          </a:p>
          <a:p>
            <a:pPr lvl="1"/>
            <a:r>
              <a:rPr lang="en-US" sz="2400" dirty="0">
                <a:solidFill>
                  <a:schemeClr val="tx1"/>
                </a:solidFill>
                <a:latin typeface="+mn-lt"/>
              </a:rPr>
              <a:t>You choose what you want to do because it made you the happiest or gave you a good return </a:t>
            </a:r>
          </a:p>
          <a:p>
            <a:pPr lvl="1"/>
            <a:r>
              <a:rPr lang="en-US" sz="2400" dirty="0">
                <a:solidFill>
                  <a:schemeClr val="tx1"/>
                </a:solidFill>
                <a:latin typeface="+mn-lt"/>
              </a:rPr>
              <a:t>From the perspective of the person</a:t>
            </a:r>
          </a:p>
          <a:p>
            <a:pPr lvl="0"/>
            <a:r>
              <a:rPr lang="en-US" sz="2800" dirty="0">
                <a:solidFill>
                  <a:schemeClr val="tx1"/>
                </a:solidFill>
                <a:latin typeface="+mn-lt"/>
                <a:ea typeface="+mn-ea"/>
                <a:cs typeface="+mn-cs"/>
              </a:rPr>
              <a:t>Is the value of the best alternative thing you could’ve done instead</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143681425"/>
      </p:ext>
    </p:extLst>
  </p:cSld>
  <p:clrMapOvr>
    <a:masterClrMapping/>
  </p:clrMapOvr>
  <mc:AlternateContent xmlns:mc="http://schemas.openxmlformats.org/markup-compatibility/2006">
    <mc:Choice xmlns:p14="http://schemas.microsoft.com/office/powerpoint/2010/main" Requires="p14">
      <p:transition spd="slow" p14:dur="2000" advTm="180685"/>
    </mc:Choice>
    <mc:Fallback>
      <p:transition spd="slow" advTm="180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mj-lt"/>
                <a:ea typeface="+mj-ea"/>
                <a:cs typeface="+mj-cs"/>
              </a:rPr>
              <a:t>PRODUCTION POSSIBILITIES </a:t>
            </a:r>
            <a:r>
              <a:rPr lang="en-US" b="1" dirty="0" smtClean="0">
                <a:solidFill>
                  <a:schemeClr val="tx1"/>
                </a:solidFill>
                <a:latin typeface="+mj-lt"/>
                <a:ea typeface="+mj-ea"/>
                <a:cs typeface="+mj-cs"/>
              </a:rPr>
              <a:t>FRONTIER</a:t>
            </a:r>
            <a:endParaRPr lang="en-US" dirty="0"/>
          </a:p>
        </p:txBody>
      </p:sp>
      <p:sp>
        <p:nvSpPr>
          <p:cNvPr id="3" name="Content Placeholder 2"/>
          <p:cNvSpPr>
            <a:spLocks noGrp="1"/>
          </p:cNvSpPr>
          <p:nvPr>
            <p:ph idx="1"/>
          </p:nvPr>
        </p:nvSpPr>
        <p:spPr>
          <a:xfrm>
            <a:off x="457200" y="1600200"/>
            <a:ext cx="4800600" cy="4525963"/>
          </a:xfrm>
        </p:spPr>
        <p:txBody>
          <a:bodyPr/>
          <a:lstStyle/>
          <a:p>
            <a:r>
              <a:rPr lang="en-US" i="1" u="sng" dirty="0">
                <a:solidFill>
                  <a:schemeClr val="tx1"/>
                </a:solidFill>
                <a:latin typeface="+mn-lt"/>
                <a:ea typeface="+mn-ea"/>
                <a:cs typeface="+mn-cs"/>
              </a:rPr>
              <a:t>Production possibilities frontier</a:t>
            </a:r>
            <a:r>
              <a:rPr lang="en-US" dirty="0">
                <a:solidFill>
                  <a:schemeClr val="tx1"/>
                </a:solidFill>
                <a:latin typeface="+mn-lt"/>
                <a:ea typeface="+mn-ea"/>
                <a:cs typeface="+mn-cs"/>
              </a:rPr>
              <a:t> = shows how limited resources limit your ability to produce a product</a:t>
            </a:r>
          </a:p>
          <a:p>
            <a:pPr lvl="0"/>
            <a:r>
              <a:rPr lang="en-US" dirty="0">
                <a:solidFill>
                  <a:schemeClr val="tx1"/>
                </a:solidFill>
                <a:latin typeface="+mn-lt"/>
                <a:ea typeface="+mn-ea"/>
                <a:cs typeface="+mn-cs"/>
              </a:rPr>
              <a:t>Fundamental idea in economics is that there is no free lunch. </a:t>
            </a:r>
          </a:p>
          <a:p>
            <a:endParaRPr lang="en-US" dirty="0"/>
          </a:p>
        </p:txBody>
      </p:sp>
      <p:pic>
        <p:nvPicPr>
          <p:cNvPr id="10242" name="Picture 2" descr="Production Possibility Frontier (PP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133600"/>
            <a:ext cx="3429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733070153"/>
      </p:ext>
    </p:extLst>
  </p:cSld>
  <p:clrMapOvr>
    <a:masterClrMapping/>
  </p:clrMapOvr>
  <mc:AlternateContent xmlns:mc="http://schemas.openxmlformats.org/markup-compatibility/2006">
    <mc:Choice xmlns:p14="http://schemas.microsoft.com/office/powerpoint/2010/main" Requires="p14">
      <p:transition spd="slow" p14:dur="2000" advTm="221718"/>
    </mc:Choice>
    <mc:Fallback>
      <p:transition spd="slow" advTm="2217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10069043">
  <a:themeElements>
    <a:clrScheme name="Default Design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fontScheme name="Default Design">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E8C567"/>
        </a:lt1>
        <a:dk2>
          <a:srgbClr val="2B5502"/>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10069043</Template>
  <TotalTime>51</TotalTime>
  <Words>303</Words>
  <Application>Microsoft Office PowerPoint</Application>
  <PresentationFormat>On-screen Show (4:3)</PresentationFormat>
  <Paragraphs>29</Paragraphs>
  <Slides>9</Slides>
  <Notes>0</Notes>
  <HiddenSlides>0</HiddenSlides>
  <MMClips>9</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Palatino Linotype</vt:lpstr>
      <vt:lpstr>10069043</vt:lpstr>
      <vt:lpstr>Health Economics</vt:lpstr>
      <vt:lpstr>Satisfaction</vt:lpstr>
      <vt:lpstr>Limitations</vt:lpstr>
      <vt:lpstr>UTILITY</vt:lpstr>
      <vt:lpstr>DMU</vt:lpstr>
      <vt:lpstr>MUTUAL BENEFIT</vt:lpstr>
      <vt:lpstr>INVESTMENT</vt:lpstr>
      <vt:lpstr>OPPORTUNITY COST</vt:lpstr>
      <vt:lpstr>PRODUCTION POSSIBILITIES FRONTIER</vt:lpstr>
    </vt:vector>
  </TitlesOfParts>
  <Company>Clayton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Economics</dc:title>
  <dc:creator>Jocelyn Steward</dc:creator>
  <cp:lastModifiedBy>Jocelyn Steward</cp:lastModifiedBy>
  <cp:revision>3</cp:revision>
  <dcterms:created xsi:type="dcterms:W3CDTF">2014-08-22T17:36:02Z</dcterms:created>
  <dcterms:modified xsi:type="dcterms:W3CDTF">2014-08-22T18:27:08Z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TC100690431033</vt:lpwstr>
  </property>
</Properties>
</file>