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3"/>
  </p:notesMasterIdLst>
  <p:handoutMasterIdLst>
    <p:handoutMasterId r:id="rId14"/>
  </p:handoutMasterIdLst>
  <p:sldIdLst>
    <p:sldId id="257" r:id="rId3"/>
    <p:sldId id="269" r:id="rId4"/>
    <p:sldId id="258" r:id="rId5"/>
    <p:sldId id="262" r:id="rId6"/>
    <p:sldId id="263" r:id="rId7"/>
    <p:sldId id="264" r:id="rId8"/>
    <p:sldId id="265"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63" autoAdjust="0"/>
    <p:restoredTop sz="94660"/>
  </p:normalViewPr>
  <p:slideViewPr>
    <p:cSldViewPr snapToGrid="0" showGuides="1">
      <p:cViewPr>
        <p:scale>
          <a:sx n="95" d="100"/>
          <a:sy n="95" d="100"/>
        </p:scale>
        <p:origin x="-77" y="17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9" d="100"/>
          <a:sy n="79" d="100"/>
        </p:scale>
        <p:origin x="319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CBB0D6-6D06-4BD3-AB31-E8869D874B02}" type="datetimeFigureOut">
              <a:rPr lang="en-US" smtClean="0"/>
              <a:t>8/22/2014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39DED2-DCCF-4B97-AD20-2724CDB6C582}" type="slidenum">
              <a:rPr lang="en-US" smtClean="0"/>
              <a:t>‹#›</a:t>
            </a:fld>
            <a:endParaRPr lang="en-US"/>
          </a:p>
        </p:txBody>
      </p:sp>
    </p:spTree>
    <p:extLst>
      <p:ext uri="{BB962C8B-B14F-4D97-AF65-F5344CB8AC3E}">
        <p14:creationId xmlns:p14="http://schemas.microsoft.com/office/powerpoint/2010/main" val="521868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E409EA-C7DB-44FA-89E8-1410E2A9549A}" type="datetimeFigureOut">
              <a:rPr lang="en-US" smtClean="0"/>
              <a:t>8/22/2014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E91F2-10CE-41A6-AD49-30D4CB692F4F}" type="slidenum">
              <a:rPr lang="en-US" smtClean="0"/>
              <a:t>‹#›</a:t>
            </a:fld>
            <a:endParaRPr lang="en-US"/>
          </a:p>
        </p:txBody>
      </p:sp>
    </p:spTree>
    <p:extLst>
      <p:ext uri="{BB962C8B-B14F-4D97-AF65-F5344CB8AC3E}">
        <p14:creationId xmlns:p14="http://schemas.microsoft.com/office/powerpoint/2010/main" val="1564197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603346" cy="1828800"/>
          </a:xfrm>
        </p:spPr>
        <p:txBody>
          <a:bodyPr anchor="b"/>
          <a:lstStyle>
            <a:lvl1pPr algn="r">
              <a:lnSpc>
                <a:spcPct val="100000"/>
              </a:lnSpc>
              <a:defRPr sz="6000">
                <a:solidFill>
                  <a:schemeClr val="tx2">
                    <a:lumMod val="20000"/>
                    <a:lumOff val="8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09892" y="1981083"/>
            <a:ext cx="441745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3B2A8E-2924-46CB-8A3D-E6C838C23300}"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2CFBD-2225-44FB-8E2E-7BC9B9D5CD10}" type="slidenum">
              <a:rPr lang="en-US" smtClean="0"/>
              <a:t>‹#›</a:t>
            </a:fld>
            <a:endParaRPr lang="en-US"/>
          </a:p>
        </p:txBody>
      </p:sp>
    </p:spTree>
    <p:extLst>
      <p:ext uri="{BB962C8B-B14F-4D97-AF65-F5344CB8AC3E}">
        <p14:creationId xmlns:p14="http://schemas.microsoft.com/office/powerpoint/2010/main" val="164185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057327" cy="4351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B2A8E-2924-46CB-8A3D-E6C838C23300}"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2CFBD-2225-44FB-8E2E-7BC9B9D5CD10}" type="slidenum">
              <a:rPr lang="en-US" smtClean="0"/>
              <a:t>‹#›</a:t>
            </a:fld>
            <a:endParaRPr lang="en-US"/>
          </a:p>
        </p:txBody>
      </p:sp>
    </p:spTree>
    <p:extLst>
      <p:ext uri="{BB962C8B-B14F-4D97-AF65-F5344CB8AC3E}">
        <p14:creationId xmlns:p14="http://schemas.microsoft.com/office/powerpoint/2010/main" val="319646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427"/>
            <a:ext cx="2628900" cy="55845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592427"/>
            <a:ext cx="7734300" cy="55845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B2A8E-2924-46CB-8A3D-E6C838C23300}"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2CFBD-2225-44FB-8E2E-7BC9B9D5CD10}" type="slidenum">
              <a:rPr lang="en-US" smtClean="0"/>
              <a:t>‹#›</a:t>
            </a:fld>
            <a:endParaRPr lang="en-US"/>
          </a:p>
        </p:txBody>
      </p:sp>
    </p:spTree>
    <p:extLst>
      <p:ext uri="{BB962C8B-B14F-4D97-AF65-F5344CB8AC3E}">
        <p14:creationId xmlns:p14="http://schemas.microsoft.com/office/powerpoint/2010/main" val="106953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3B2A8E-2924-46CB-8A3D-E6C838C23300}"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2CFBD-2225-44FB-8E2E-7BC9B9D5CD10}" type="slidenum">
              <a:rPr lang="en-US" smtClean="0"/>
              <a:t>‹#›</a:t>
            </a:fld>
            <a:endParaRPr lang="en-US"/>
          </a:p>
        </p:txBody>
      </p:sp>
    </p:spTree>
    <p:extLst>
      <p:ext uri="{BB962C8B-B14F-4D97-AF65-F5344CB8AC3E}">
        <p14:creationId xmlns:p14="http://schemas.microsoft.com/office/powerpoint/2010/main" val="188163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026650" cy="2862262"/>
          </a:xfrm>
        </p:spPr>
        <p:txBody>
          <a:bodyPr anchor="b"/>
          <a:lstStyle>
            <a:lvl1pPr>
              <a:defRPr sz="600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02665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3B2A8E-2924-46CB-8A3D-E6C838C23300}"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2CFBD-2225-44FB-8E2E-7BC9B9D5CD10}" type="slidenum">
              <a:rPr lang="en-US" smtClean="0"/>
              <a:t>‹#›</a:t>
            </a:fld>
            <a:endParaRPr lang="en-US"/>
          </a:p>
        </p:txBody>
      </p:sp>
    </p:spTree>
    <p:extLst>
      <p:ext uri="{BB962C8B-B14F-4D97-AF65-F5344CB8AC3E}">
        <p14:creationId xmlns:p14="http://schemas.microsoft.com/office/powerpoint/2010/main" val="417911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484632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6086" y="1825625"/>
            <a:ext cx="484632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3B2A8E-2924-46CB-8A3D-E6C838C23300}" type="datetimeFigureOut">
              <a:rPr lang="en-US" smtClean="0"/>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42CFBD-2225-44FB-8E2E-7BC9B9D5CD10}" type="slidenum">
              <a:rPr lang="en-US" smtClean="0"/>
              <a:t>‹#›</a:t>
            </a:fld>
            <a:endParaRPr lang="en-US"/>
          </a:p>
        </p:txBody>
      </p:sp>
    </p:spTree>
    <p:extLst>
      <p:ext uri="{BB962C8B-B14F-4D97-AF65-F5344CB8AC3E}">
        <p14:creationId xmlns:p14="http://schemas.microsoft.com/office/powerpoint/2010/main" val="205246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1850" y="1489075"/>
            <a:ext cx="484632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0" y="2193925"/>
            <a:ext cx="484632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11247" y="1489075"/>
            <a:ext cx="484632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11247" y="2193925"/>
            <a:ext cx="484632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3B2A8E-2924-46CB-8A3D-E6C838C23300}" type="datetimeFigureOut">
              <a:rPr lang="en-US" smtClean="0"/>
              <a:t>8/22/2014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42CFBD-2225-44FB-8E2E-7BC9B9D5CD10}" type="slidenum">
              <a:rPr lang="en-US" smtClean="0"/>
              <a:t>‹#›</a:t>
            </a:fld>
            <a:endParaRPr lang="en-US"/>
          </a:p>
        </p:txBody>
      </p:sp>
    </p:spTree>
    <p:extLst>
      <p:ext uri="{BB962C8B-B14F-4D97-AF65-F5344CB8AC3E}">
        <p14:creationId xmlns:p14="http://schemas.microsoft.com/office/powerpoint/2010/main" val="152014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3B2A8E-2924-46CB-8A3D-E6C838C23300}" type="datetimeFigureOut">
              <a:rPr lang="en-US" smtClean="0"/>
              <a:t>8/22/2014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42CFBD-2225-44FB-8E2E-7BC9B9D5CD10}" type="slidenum">
              <a:rPr lang="en-US" smtClean="0"/>
              <a:t>‹#›</a:t>
            </a:fld>
            <a:endParaRPr lang="en-US"/>
          </a:p>
        </p:txBody>
      </p:sp>
    </p:spTree>
    <p:extLst>
      <p:ext uri="{BB962C8B-B14F-4D97-AF65-F5344CB8AC3E}">
        <p14:creationId xmlns:p14="http://schemas.microsoft.com/office/powerpoint/2010/main" val="371011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B2A8E-2924-46CB-8A3D-E6C838C23300}" type="datetimeFigureOut">
              <a:rPr lang="en-US" smtClean="0"/>
              <a:t>8/22/2014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42CFBD-2225-44FB-8E2E-7BC9B9D5CD10}" type="slidenum">
              <a:rPr lang="en-US" smtClean="0"/>
              <a:t>‹#›</a:t>
            </a:fld>
            <a:endParaRPr lang="en-US"/>
          </a:p>
        </p:txBody>
      </p:sp>
    </p:spTree>
    <p:extLst>
      <p:ext uri="{BB962C8B-B14F-4D97-AF65-F5344CB8AC3E}">
        <p14:creationId xmlns:p14="http://schemas.microsoft.com/office/powerpoint/2010/main" val="354861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621826"/>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1683834"/>
            <a:ext cx="5675312" cy="44002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3300761"/>
            <a:ext cx="3932237" cy="27833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B2A8E-2924-46CB-8A3D-E6C838C23300}" type="datetimeFigureOut">
              <a:rPr lang="en-US" smtClean="0"/>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42CFBD-2225-44FB-8E2E-7BC9B9D5CD10}" type="slidenum">
              <a:rPr lang="en-US" smtClean="0"/>
              <a:t>‹#›</a:t>
            </a:fld>
            <a:endParaRPr lang="en-US"/>
          </a:p>
        </p:txBody>
      </p:sp>
    </p:spTree>
    <p:extLst>
      <p:ext uri="{BB962C8B-B14F-4D97-AF65-F5344CB8AC3E}">
        <p14:creationId xmlns:p14="http://schemas.microsoft.com/office/powerpoint/2010/main" val="319385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594624"/>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1594624"/>
            <a:ext cx="5675312" cy="45006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3323062"/>
            <a:ext cx="3932237" cy="26762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B2A8E-2924-46CB-8A3D-E6C838C23300}" type="datetimeFigureOut">
              <a:rPr lang="en-US" smtClean="0"/>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42CFBD-2225-44FB-8E2E-7BC9B9D5CD10}" type="slidenum">
              <a:rPr lang="en-US" smtClean="0"/>
              <a:t>‹#›</a:t>
            </a:fld>
            <a:endParaRPr lang="en-US"/>
          </a:p>
        </p:txBody>
      </p:sp>
    </p:spTree>
    <p:extLst>
      <p:ext uri="{BB962C8B-B14F-4D97-AF65-F5344CB8AC3E}">
        <p14:creationId xmlns:p14="http://schemas.microsoft.com/office/powerpoint/2010/main" val="79146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23492" y="6498019"/>
            <a:ext cx="2891307" cy="365125"/>
          </a:xfrm>
          <a:prstGeom prst="rect">
            <a:avLst/>
          </a:prstGeom>
        </p:spPr>
        <p:txBody>
          <a:bodyPr vert="horz" lIns="91440" tIns="45720" rIns="91440" bIns="45720" rtlCol="0" anchor="ctr"/>
          <a:lstStyle>
            <a:lvl1pPr algn="l">
              <a:defRPr sz="1200">
                <a:solidFill>
                  <a:schemeClr val="tx2"/>
                </a:solidFill>
              </a:defRPr>
            </a:lvl1pPr>
          </a:lstStyle>
          <a:p>
            <a:fld id="{E33B2A8E-2924-46CB-8A3D-E6C838C23300}" type="datetimeFigureOut">
              <a:rPr lang="en-US" smtClean="0"/>
              <a:pPr/>
              <a:t>8/22/2014</a:t>
            </a:fld>
            <a:endParaRPr lang="en-US"/>
          </a:p>
        </p:txBody>
      </p:sp>
      <p:sp>
        <p:nvSpPr>
          <p:cNvPr id="5" name="Footer Placeholder 4"/>
          <p:cNvSpPr>
            <a:spLocks noGrp="1"/>
          </p:cNvSpPr>
          <p:nvPr>
            <p:ph type="ftr" sz="quarter" idx="3"/>
          </p:nvPr>
        </p:nvSpPr>
        <p:spPr>
          <a:xfrm>
            <a:off x="4648200" y="6498019"/>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8077200" y="6498019"/>
            <a:ext cx="3276600" cy="365125"/>
          </a:xfrm>
          <a:prstGeom prst="rect">
            <a:avLst/>
          </a:prstGeom>
        </p:spPr>
        <p:txBody>
          <a:bodyPr vert="horz" lIns="91440" tIns="45720" rIns="91440" bIns="45720" rtlCol="0" anchor="ctr"/>
          <a:lstStyle>
            <a:lvl1pPr algn="r">
              <a:defRPr sz="1200">
                <a:solidFill>
                  <a:schemeClr val="tx2"/>
                </a:solidFill>
              </a:defRPr>
            </a:lvl1pPr>
          </a:lstStyle>
          <a:p>
            <a:fld id="{5B42CFBD-2225-44FB-8E2E-7BC9B9D5CD10}" type="slidenum">
              <a:rPr lang="en-US" smtClean="0"/>
              <a:pPr/>
              <a:t>‹#›</a:t>
            </a:fld>
            <a:endParaRPr lang="en-US"/>
          </a:p>
        </p:txBody>
      </p:sp>
    </p:spTree>
    <p:extLst>
      <p:ext uri="{BB962C8B-B14F-4D97-AF65-F5344CB8AC3E}">
        <p14:creationId xmlns:p14="http://schemas.microsoft.com/office/powerpoint/2010/main" val="75957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ts val="4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tx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tx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tx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tx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tx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guide id="3" pos="6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Background – Part 3</a:t>
            </a:r>
            <a:endParaRPr lang="en-US" dirty="0"/>
          </a:p>
        </p:txBody>
      </p:sp>
      <p:sp>
        <p:nvSpPr>
          <p:cNvPr id="2" name="Title 1"/>
          <p:cNvSpPr>
            <a:spLocks noGrp="1"/>
          </p:cNvSpPr>
          <p:nvPr>
            <p:ph type="ctrTitle"/>
          </p:nvPr>
        </p:nvSpPr>
        <p:spPr/>
        <p:txBody>
          <a:bodyPr/>
          <a:lstStyle/>
          <a:p>
            <a:r>
              <a:rPr lang="en-US" dirty="0" smtClean="0"/>
              <a:t>Health Economics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97705020"/>
      </p:ext>
    </p:extLst>
  </p:cSld>
  <p:clrMapOvr>
    <a:masterClrMapping/>
  </p:clrMapOvr>
  <mc:AlternateContent xmlns:mc="http://schemas.openxmlformats.org/markup-compatibility/2006">
    <mc:Choice xmlns:p14="http://schemas.microsoft.com/office/powerpoint/2010/main" Requires="p14">
      <p:transition spd="med" p14:dur="700" advTm="8276">
        <p:fade/>
      </p:transition>
    </mc:Choice>
    <mc:Fallback>
      <p:transition spd="med" advTm="82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endParaRPr lang="en-US" dirty="0"/>
          </a:p>
        </p:txBody>
      </p:sp>
      <p:sp>
        <p:nvSpPr>
          <p:cNvPr id="3" name="Content Placeholder 2"/>
          <p:cNvSpPr>
            <a:spLocks noGrp="1"/>
          </p:cNvSpPr>
          <p:nvPr>
            <p:ph idx="1"/>
          </p:nvPr>
        </p:nvSpPr>
        <p:spPr/>
        <p:txBody>
          <a:bodyPr/>
          <a:lstStyle/>
          <a:p>
            <a:pPr lvl="0"/>
            <a:r>
              <a:rPr lang="en-US" dirty="0"/>
              <a:t>National policy concerns resulting from the importance many people attach to the economic problems they face in pursuing and maintaining their health</a:t>
            </a:r>
          </a:p>
          <a:p>
            <a:pPr lvl="0"/>
            <a:r>
              <a:rPr lang="en-US" dirty="0"/>
              <a:t>The many health issues that have substantial economic elements </a:t>
            </a:r>
          </a:p>
          <a:p>
            <a:pPr marL="0" indent="0">
              <a:buNone/>
            </a:pP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507546904"/>
      </p:ext>
    </p:extLst>
  </p:cSld>
  <p:clrMapOvr>
    <a:masterClrMapping/>
  </p:clrMapOvr>
  <mc:AlternateContent xmlns:mc="http://schemas.openxmlformats.org/markup-compatibility/2006">
    <mc:Choice xmlns:p14="http://schemas.microsoft.com/office/powerpoint/2010/main" Requires="p14">
      <p:transition spd="med" p14:dur="700" advTm="130973">
        <p:fade/>
      </p:transition>
    </mc:Choice>
    <mc:Fallback>
      <p:transition spd="med" advTm="13097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Couple last economic concept</a:t>
            </a:r>
            <a:endParaRPr lang="en-US" dirty="0"/>
          </a:p>
        </p:txBody>
      </p:sp>
      <p:sp>
        <p:nvSpPr>
          <p:cNvPr id="3" name="Content Placeholder 2"/>
          <p:cNvSpPr>
            <a:spLocks noGrp="1"/>
          </p:cNvSpPr>
          <p:nvPr>
            <p:ph idx="1"/>
          </p:nvPr>
        </p:nvSpPr>
        <p:spPr/>
        <p:txBody>
          <a:bodyPr/>
          <a:lstStyle/>
          <a:p>
            <a:r>
              <a:rPr lang="en-US" dirty="0"/>
              <a:t>Economics is the core of the</a:t>
            </a:r>
            <a:r>
              <a:rPr lang="en-US" b="1" dirty="0"/>
              <a:t> business plan</a:t>
            </a:r>
            <a:r>
              <a:rPr lang="en-US" dirty="0"/>
              <a:t> </a:t>
            </a:r>
            <a:endParaRPr lang="en-US" dirty="0" smtClean="0"/>
          </a:p>
          <a:p>
            <a:r>
              <a:rPr lang="en-US" b="1" dirty="0"/>
              <a:t>Maximization</a:t>
            </a:r>
            <a:r>
              <a:rPr lang="en-US" dirty="0"/>
              <a:t> – you choose a decision based on which can provide the best benefits, without going over your cost = </a:t>
            </a:r>
            <a:r>
              <a:rPr lang="en-US" b="1" dirty="0"/>
              <a:t>marginal costs/marginal benefits</a:t>
            </a:r>
            <a:r>
              <a:rPr lang="en-US" dirty="0"/>
              <a:t> = then determines when you can stop trading/buying.  You maximize when you equal cost and benefits.  </a:t>
            </a:r>
          </a:p>
          <a:p>
            <a:endParaRPr lang="en-US" dirty="0"/>
          </a:p>
          <a:p>
            <a:pPr marL="0" indent="0">
              <a:buNone/>
            </a:pP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981313344"/>
      </p:ext>
    </p:extLst>
  </p:cSld>
  <p:clrMapOvr>
    <a:masterClrMapping/>
  </p:clrMapOvr>
  <mc:AlternateContent xmlns:mc="http://schemas.openxmlformats.org/markup-compatibility/2006">
    <mc:Choice xmlns:p14="http://schemas.microsoft.com/office/powerpoint/2010/main" Requires="p14">
      <p:transition spd="med" p14:dur="700" advTm="101748">
        <p:fade/>
      </p:transition>
    </mc:Choice>
    <mc:Fallback>
      <p:transition spd="med" advTm="1017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US" dirty="0"/>
              <a:t>WHO defines </a:t>
            </a:r>
            <a:r>
              <a:rPr lang="en-US" i="1" u="sng" dirty="0"/>
              <a:t>health</a:t>
            </a:r>
            <a:r>
              <a:rPr lang="en-US" dirty="0"/>
              <a:t> as a state of complete physical, mental, and social well-being and not merely the absence of disease and infirmity. </a:t>
            </a:r>
          </a:p>
          <a:p>
            <a:pPr lvl="0"/>
            <a:r>
              <a:rPr lang="en-US" dirty="0" smtClean="0"/>
              <a:t>In </a:t>
            </a:r>
            <a:r>
              <a:rPr lang="en-US" dirty="0"/>
              <a:t>the US, the concepts of health and health care have largely been governed by the medical model which presupposes the existence of illness or disease. </a:t>
            </a:r>
          </a:p>
          <a:p>
            <a:pPr lvl="0"/>
            <a:r>
              <a:rPr lang="en-US" dirty="0" smtClean="0"/>
              <a:t>In </a:t>
            </a:r>
            <a:r>
              <a:rPr lang="en-US" dirty="0"/>
              <a:t>the US, prevention of disease and health promotion is related to a secondary state. </a:t>
            </a:r>
          </a:p>
        </p:txBody>
      </p:sp>
      <p:sp>
        <p:nvSpPr>
          <p:cNvPr id="13" name="Title 12"/>
          <p:cNvSpPr>
            <a:spLocks noGrp="1"/>
          </p:cNvSpPr>
          <p:nvPr>
            <p:ph type="title"/>
          </p:nvPr>
        </p:nvSpPr>
        <p:spPr/>
        <p:txBody>
          <a:bodyPr/>
          <a:lstStyle/>
          <a:p>
            <a:r>
              <a:rPr lang="en-US" b="1" dirty="0"/>
              <a:t>WHAT IS HEALTH?</a:t>
            </a:r>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975809059"/>
      </p:ext>
    </p:extLst>
  </p:cSld>
  <p:clrMapOvr>
    <a:masterClrMapping/>
  </p:clrMapOvr>
  <mc:AlternateContent xmlns:mc="http://schemas.openxmlformats.org/markup-compatibility/2006">
    <mc:Choice xmlns:p14="http://schemas.microsoft.com/office/powerpoint/2010/main" Requires="p14">
      <p:transition spd="med" p14:dur="700" advTm="172229">
        <p:fade/>
      </p:transition>
    </mc:Choice>
    <mc:Fallback>
      <p:transition spd="med" advTm="17222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ILLNESS VERSUS </a:t>
            </a:r>
            <a:r>
              <a:rPr lang="en-US" b="1" dirty="0" smtClean="0"/>
              <a:t>DISEASE</a:t>
            </a:r>
            <a:endParaRPr lang="en-US" dirty="0"/>
          </a:p>
        </p:txBody>
      </p:sp>
      <p:sp>
        <p:nvSpPr>
          <p:cNvPr id="3" name="Content Placeholder 2"/>
          <p:cNvSpPr>
            <a:spLocks noGrp="1"/>
          </p:cNvSpPr>
          <p:nvPr>
            <p:ph idx="1"/>
          </p:nvPr>
        </p:nvSpPr>
        <p:spPr/>
        <p:txBody>
          <a:bodyPr/>
          <a:lstStyle/>
          <a:p>
            <a:pPr lvl="0"/>
            <a:r>
              <a:rPr lang="en-US" i="1" u="sng" dirty="0"/>
              <a:t>Illness</a:t>
            </a:r>
            <a:r>
              <a:rPr lang="en-US" dirty="0"/>
              <a:t> is recognized by means of a person’s own perceptions and evaluation of how he she feels </a:t>
            </a:r>
          </a:p>
          <a:p>
            <a:pPr lvl="0"/>
            <a:r>
              <a:rPr lang="en-US" i="1" u="sng" dirty="0"/>
              <a:t>Disease</a:t>
            </a:r>
            <a:r>
              <a:rPr lang="en-US" dirty="0"/>
              <a:t> is based on professional evaluation, rather than the patient’s </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050715694"/>
      </p:ext>
    </p:extLst>
  </p:cSld>
  <p:clrMapOvr>
    <a:masterClrMapping/>
  </p:clrMapOvr>
  <mc:AlternateContent xmlns:mc="http://schemas.openxmlformats.org/markup-compatibility/2006">
    <mc:Choice xmlns:p14="http://schemas.microsoft.com/office/powerpoint/2010/main" Requires="p14">
      <p:transition spd="med" p14:dur="700" advTm="171594">
        <p:fade/>
      </p:transition>
    </mc:Choice>
    <mc:Fallback>
      <p:transition spd="med" advTm="17159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ACUTE AND CHRONIC </a:t>
            </a:r>
            <a:r>
              <a:rPr lang="en-US" b="1" dirty="0" smtClean="0"/>
              <a:t>CONDITIONS</a:t>
            </a:r>
            <a:endParaRPr lang="en-US" dirty="0"/>
          </a:p>
        </p:txBody>
      </p:sp>
      <p:sp>
        <p:nvSpPr>
          <p:cNvPr id="3" name="Content Placeholder 2"/>
          <p:cNvSpPr>
            <a:spLocks noGrp="1"/>
          </p:cNvSpPr>
          <p:nvPr>
            <p:ph idx="1"/>
          </p:nvPr>
        </p:nvSpPr>
        <p:spPr/>
        <p:txBody>
          <a:bodyPr/>
          <a:lstStyle/>
          <a:p>
            <a:pPr lvl="0"/>
            <a:r>
              <a:rPr lang="en-US" i="1" u="sng" dirty="0"/>
              <a:t>Acute</a:t>
            </a:r>
            <a:r>
              <a:rPr lang="en-US" dirty="0"/>
              <a:t> </a:t>
            </a:r>
            <a:r>
              <a:rPr lang="en-US" i="1" u="sng" dirty="0"/>
              <a:t>conditions</a:t>
            </a:r>
            <a:r>
              <a:rPr lang="en-US" dirty="0"/>
              <a:t>= relatively severe, episodic and often treatment. Typically subject to recovery</a:t>
            </a:r>
          </a:p>
          <a:p>
            <a:pPr lvl="0"/>
            <a:r>
              <a:rPr lang="en-US" i="1" u="sng" dirty="0"/>
              <a:t>Chronic conditions</a:t>
            </a:r>
            <a:r>
              <a:rPr lang="en-US" dirty="0"/>
              <a:t>:  less severe, but of long and continuous duration.  The patient may not fully recover but kept under control and if left untreated may lead to severe and life-threatening health</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680014077"/>
      </p:ext>
    </p:extLst>
  </p:cSld>
  <p:clrMapOvr>
    <a:masterClrMapping/>
  </p:clrMapOvr>
  <mc:AlternateContent xmlns:mc="http://schemas.openxmlformats.org/markup-compatibility/2006">
    <mc:Choice xmlns:p14="http://schemas.microsoft.com/office/powerpoint/2010/main" Requires="p14">
      <p:transition spd="med" p14:dur="700" advTm="149043">
        <p:fade/>
      </p:transition>
    </mc:Choice>
    <mc:Fallback>
      <p:transition spd="med" advTm="1490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HEALTH ECONOMICS?  </a:t>
            </a:r>
            <a:endParaRPr lang="en-US" dirty="0"/>
          </a:p>
        </p:txBody>
      </p:sp>
      <p:sp>
        <p:nvSpPr>
          <p:cNvPr id="3" name="Content Placeholder 2"/>
          <p:cNvSpPr>
            <a:spLocks noGrp="1"/>
          </p:cNvSpPr>
          <p:nvPr>
            <p:ph idx="1"/>
          </p:nvPr>
        </p:nvSpPr>
        <p:spPr/>
        <p:txBody>
          <a:bodyPr/>
          <a:lstStyle/>
          <a:p>
            <a:r>
              <a:rPr lang="en-US" i="1" u="sng" dirty="0"/>
              <a:t>Health economics</a:t>
            </a:r>
            <a:r>
              <a:rPr lang="en-US" dirty="0"/>
              <a:t> = Health economics is the study of how resources are allocated to and within the health economy</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563923498"/>
      </p:ext>
    </p:extLst>
  </p:cSld>
  <p:clrMapOvr>
    <a:masterClrMapping/>
  </p:clrMapOvr>
  <mc:AlternateContent xmlns:mc="http://schemas.openxmlformats.org/markup-compatibility/2006">
    <mc:Choice xmlns:p14="http://schemas.microsoft.com/office/powerpoint/2010/main" Requires="p14">
      <p:transition spd="med" p14:dur="700" advTm="18020">
        <p:fade/>
      </p:transition>
    </mc:Choice>
    <mc:Fallback>
      <p:transition spd="med" advTm="180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VS. HEALTH CARE ECONOMICS</a:t>
            </a:r>
            <a:endParaRPr lang="en-US" dirty="0"/>
          </a:p>
        </p:txBody>
      </p:sp>
      <p:sp>
        <p:nvSpPr>
          <p:cNvPr id="3" name="Content Placeholder 2"/>
          <p:cNvSpPr>
            <a:spLocks noGrp="1"/>
          </p:cNvSpPr>
          <p:nvPr>
            <p:ph idx="1"/>
          </p:nvPr>
        </p:nvSpPr>
        <p:spPr/>
        <p:txBody>
          <a:bodyPr/>
          <a:lstStyle/>
          <a:p>
            <a:r>
              <a:rPr lang="en-US" dirty="0" smtClean="0"/>
              <a:t>Health Economics</a:t>
            </a:r>
          </a:p>
          <a:p>
            <a:r>
              <a:rPr lang="en-US" dirty="0" smtClean="0"/>
              <a:t>Health </a:t>
            </a:r>
            <a:r>
              <a:rPr lang="en-US" dirty="0"/>
              <a:t>C</a:t>
            </a:r>
            <a:r>
              <a:rPr lang="en-US" dirty="0" smtClean="0"/>
              <a:t>are Economics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008122320"/>
      </p:ext>
    </p:extLst>
  </p:cSld>
  <p:clrMapOvr>
    <a:masterClrMapping/>
  </p:clrMapOvr>
  <mc:AlternateContent xmlns:mc="http://schemas.openxmlformats.org/markup-compatibility/2006">
    <mc:Choice xmlns:p14="http://schemas.microsoft.com/office/powerpoint/2010/main" Requires="p14">
      <p:transition spd="med" p14:dur="700" advTm="107767">
        <p:fade/>
      </p:transition>
    </mc:Choice>
    <mc:Fallback>
      <p:transition spd="med" advTm="1077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Why does health/health care have its own economic field of study? </a:t>
            </a:r>
            <a:endParaRPr lang="en-US" dirty="0"/>
          </a:p>
        </p:txBody>
      </p:sp>
      <p:sp>
        <p:nvSpPr>
          <p:cNvPr id="3" name="Content Placeholder 2"/>
          <p:cNvSpPr>
            <a:spLocks noGrp="1"/>
          </p:cNvSpPr>
          <p:nvPr>
            <p:ph idx="1"/>
          </p:nvPr>
        </p:nvSpPr>
        <p:spPr/>
        <p:txBody>
          <a:bodyPr/>
          <a:lstStyle/>
          <a:p>
            <a:pPr lvl="0"/>
            <a:r>
              <a:rPr lang="en-US" dirty="0"/>
              <a:t>Health care is valued </a:t>
            </a:r>
          </a:p>
          <a:p>
            <a:pPr lvl="1"/>
            <a:r>
              <a:rPr lang="en-US" dirty="0"/>
              <a:t>Health care costs so much because we value it</a:t>
            </a:r>
          </a:p>
          <a:p>
            <a:pPr lvl="0"/>
            <a:r>
              <a:rPr lang="en-US" dirty="0" smtClean="0"/>
              <a:t>Normal </a:t>
            </a:r>
            <a:r>
              <a:rPr lang="en-US" dirty="0"/>
              <a:t>free market conditions don’t lead to better care </a:t>
            </a:r>
          </a:p>
          <a:p>
            <a:pPr lvl="0"/>
            <a:r>
              <a:rPr lang="en-US" dirty="0"/>
              <a:t>Problem with health care and why we specifically study it is because it doesn’t always follow the norms of the market.  </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575748514"/>
      </p:ext>
    </p:extLst>
  </p:cSld>
  <p:clrMapOvr>
    <a:masterClrMapping/>
  </p:clrMapOvr>
  <mc:AlternateContent xmlns:mc="http://schemas.openxmlformats.org/markup-compatibility/2006">
    <mc:Choice xmlns:p14="http://schemas.microsoft.com/office/powerpoint/2010/main" Requires="p14">
      <p:transition spd="med" p14:dur="700" advTm="346248">
        <p:fade/>
      </p:transition>
    </mc:Choice>
    <mc:Fallback>
      <p:transition spd="med" advTm="3462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normAutofit/>
          </a:bodyPr>
          <a:lstStyle/>
          <a:p>
            <a:pPr lvl="0"/>
            <a:r>
              <a:rPr lang="en-US" dirty="0"/>
              <a:t>Remember money drives health care system just as any, but we have so many entities involved in one transaction it makes understanding the true cost, supply, and demand of health care difficult </a:t>
            </a:r>
          </a:p>
          <a:p>
            <a:pPr lvl="0"/>
            <a:r>
              <a:rPr lang="en-US" dirty="0"/>
              <a:t>The size of the health sector to the overall economy</a:t>
            </a:r>
          </a:p>
          <a:p>
            <a:pPr lvl="1"/>
            <a:r>
              <a:rPr lang="en-US" dirty="0"/>
              <a:t>GDP</a:t>
            </a:r>
          </a:p>
          <a:p>
            <a:pPr lvl="1"/>
            <a:r>
              <a:rPr lang="en-US" dirty="0"/>
              <a:t>Personal spending</a:t>
            </a:r>
          </a:p>
          <a:p>
            <a:pPr lvl="1"/>
            <a:r>
              <a:rPr lang="en-US" dirty="0"/>
              <a:t>Labor force</a:t>
            </a:r>
          </a:p>
          <a:p>
            <a:pPr lvl="1"/>
            <a:r>
              <a:rPr lang="en-US" dirty="0"/>
              <a:t>Capital investment </a:t>
            </a:r>
          </a:p>
          <a:p>
            <a:pPr lvl="1"/>
            <a:r>
              <a:rPr lang="en-US" dirty="0"/>
              <a:t>Time</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105034384"/>
      </p:ext>
    </p:extLst>
  </p:cSld>
  <p:clrMapOvr>
    <a:masterClrMapping/>
  </p:clrMapOvr>
  <mc:AlternateContent xmlns:mc="http://schemas.openxmlformats.org/markup-compatibility/2006">
    <mc:Choice xmlns:p14="http://schemas.microsoft.com/office/powerpoint/2010/main" Requires="p14">
      <p:transition spd="med" p14:dur="700" advTm="164828">
        <p:fade/>
      </p:transition>
    </mc:Choice>
    <mc:Fallback>
      <p:transition spd="med" advTm="1648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S103460573">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easons in sage design template" id="{5FD2804C-FD40-4A2F-B174-1789B28212B6}" vid="{31092BA8-83D4-4672-BC6F-DAAEF391EBA4}"/>
    </a:ext>
  </a:extLst>
</a:theme>
</file>

<file path=ppt/theme/theme2.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FE5926-659E-46E2-995E-B900F6A246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TS103460573</Template>
  <TotalTime>0</TotalTime>
  <Words>396</Words>
  <Application>Microsoft Office PowerPoint</Application>
  <PresentationFormat>Custom</PresentationFormat>
  <Paragraphs>36</Paragraphs>
  <Slides>10</Slides>
  <Notes>0</Notes>
  <HiddenSlides>0</HiddenSlides>
  <MMClips>10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TS103460573</vt:lpstr>
      <vt:lpstr>Health Economics</vt:lpstr>
      <vt:lpstr>Couple last economic concept</vt:lpstr>
      <vt:lpstr>WHAT IS HEALTH?</vt:lpstr>
      <vt:lpstr>ILLNESS VERSUS DISEASE</vt:lpstr>
      <vt:lpstr>ACUTE AND CHRONIC CONDITIONS</vt:lpstr>
      <vt:lpstr>WHAT IS HEALTH ECONOMICS?  </vt:lpstr>
      <vt:lpstr>HEALTH VS. HEALTH CARE ECONOMICS</vt:lpstr>
      <vt:lpstr>Why does health/health care have its own economic field of study? </vt:lpstr>
      <vt:lpstr>Cont. </vt:lpstr>
      <vt:lpstr>Cont</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2014-08-22T18:48:08Z</dcterms:created>
  <dcterms:modified xsi:type="dcterms:W3CDTF">2014-08-22T19:25:17Z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TC034605739991</vt:lpwstr>
  </property>
</Properties>
</file>