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>
        <p:scale>
          <a:sx n="94" d="100"/>
          <a:sy n="94" d="100"/>
        </p:scale>
        <p:origin x="-91" y="139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8/22/2014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8/22/2014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2" y="4267200"/>
            <a:ext cx="8458200" cy="1371600"/>
          </a:xfrm>
        </p:spPr>
        <p:txBody>
          <a:bodyPr/>
          <a:lstStyle/>
          <a:p>
            <a:r>
              <a:rPr lang="en-US" dirty="0" smtClean="0"/>
              <a:t>Background &amp; Chapter 1 – Part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Economics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887">
        <p:fade/>
      </p:transition>
    </mc:Choice>
    <mc:Fallback>
      <p:transition spd="med" advTm="13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Factors that influence individual and population health status</a:t>
            </a:r>
          </a:p>
          <a:p>
            <a:pPr lvl="0"/>
            <a:r>
              <a:rPr lang="en-US" dirty="0"/>
              <a:t>Four major categories (% of premature death contributed by) </a:t>
            </a:r>
          </a:p>
          <a:p>
            <a:pPr lvl="1"/>
            <a:r>
              <a:rPr lang="en-US" dirty="0"/>
              <a:t>Individual behavior </a:t>
            </a:r>
            <a:r>
              <a:rPr lang="en-US" dirty="0" smtClean="0"/>
              <a:t>(____%)</a:t>
            </a:r>
            <a:endParaRPr lang="en-US" dirty="0"/>
          </a:p>
          <a:p>
            <a:pPr lvl="1"/>
            <a:r>
              <a:rPr lang="en-US" dirty="0"/>
              <a:t>Genetic makeup </a:t>
            </a:r>
            <a:r>
              <a:rPr lang="en-US" dirty="0" smtClean="0"/>
              <a:t>(_____%)</a:t>
            </a:r>
            <a:endParaRPr lang="en-US" dirty="0"/>
          </a:p>
          <a:p>
            <a:pPr lvl="1"/>
            <a:r>
              <a:rPr lang="en-US" dirty="0"/>
              <a:t>Medical practice </a:t>
            </a:r>
            <a:r>
              <a:rPr lang="en-US" dirty="0" smtClean="0"/>
              <a:t>(____%)</a:t>
            </a:r>
            <a:endParaRPr lang="en-US" dirty="0"/>
          </a:p>
          <a:p>
            <a:pPr lvl="1"/>
            <a:r>
              <a:rPr lang="en-US" dirty="0"/>
              <a:t>Environment </a:t>
            </a:r>
            <a:r>
              <a:rPr lang="en-US" dirty="0" smtClean="0"/>
              <a:t>(____%) 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(Social) </a:t>
            </a:r>
            <a:r>
              <a:rPr lang="en-US" dirty="0"/>
              <a:t>of health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8089">
        <p:fade/>
      </p:transition>
    </mc:Choice>
    <mc:Fallback>
      <p:transition spd="med" advTm="2580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Self-perceived health status</a:t>
            </a:r>
          </a:p>
          <a:p>
            <a:pPr lvl="0"/>
            <a:r>
              <a:rPr lang="en-US" dirty="0"/>
              <a:t>Longevity (life expectancy)</a:t>
            </a:r>
          </a:p>
          <a:p>
            <a:pPr lvl="0"/>
            <a:r>
              <a:rPr lang="en-US" dirty="0"/>
              <a:t>Morbidity </a:t>
            </a:r>
          </a:p>
          <a:p>
            <a:pPr lvl="0"/>
            <a:r>
              <a:rPr lang="en-US" dirty="0"/>
              <a:t>Disability</a:t>
            </a:r>
          </a:p>
          <a:p>
            <a:pPr lvl="0"/>
            <a:r>
              <a:rPr lang="en-US" dirty="0"/>
              <a:t>Mortality </a:t>
            </a:r>
          </a:p>
          <a:p>
            <a:pPr lvl="0"/>
            <a:r>
              <a:rPr lang="en-US" dirty="0"/>
              <a:t>Birth weight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health status (individual and population</a:t>
            </a:r>
            <a:r>
              <a:rPr lang="en-US" b="1" dirty="0" smtClean="0"/>
              <a:t>)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1233">
        <p:fade/>
      </p:transition>
    </mc:Choice>
    <mc:Fallback>
      <p:transition spd="med" advTm="1612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EXTENT OF GOVERNMENT INVOLVEMENT</a:t>
            </a:r>
          </a:p>
          <a:p>
            <a:pPr lvl="1"/>
            <a:r>
              <a:rPr lang="en-US" dirty="0"/>
              <a:t>Government is involved into many markets, but seldom as extensively as in health care</a:t>
            </a:r>
          </a:p>
          <a:p>
            <a:pPr lvl="0"/>
            <a:r>
              <a:rPr lang="en-US" dirty="0"/>
              <a:t>UNCERTAINTY </a:t>
            </a:r>
          </a:p>
          <a:p>
            <a:pPr lvl="1"/>
            <a:r>
              <a:rPr lang="en-US" dirty="0" smtClean="0"/>
              <a:t>Providers </a:t>
            </a:r>
            <a:r>
              <a:rPr lang="en-US" dirty="0"/>
              <a:t>also confront large uncertainty </a:t>
            </a:r>
          </a:p>
          <a:p>
            <a:pPr lvl="0"/>
            <a:r>
              <a:rPr lang="en-US" dirty="0" smtClean="0"/>
              <a:t>ASYMMETRIC </a:t>
            </a:r>
            <a:r>
              <a:rPr lang="en-US" dirty="0"/>
              <a:t>KNOWLEDGE</a:t>
            </a:r>
          </a:p>
          <a:p>
            <a:pPr lvl="1"/>
            <a:r>
              <a:rPr lang="en-US" dirty="0"/>
              <a:t>In normal economic exchange, most individuals know enough relevant information to make a decision, but if one person knows far more than the other it is asymmetric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Important (if not unique) aspects of health care </a:t>
            </a:r>
            <a:r>
              <a:rPr lang="en-US" b="1" dirty="0" smtClean="0"/>
              <a:t>economics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4956">
        <p:fade/>
      </p:transition>
    </mc:Choice>
    <mc:Fallback>
      <p:transition spd="med" advTm="304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EXTERNALITIES </a:t>
            </a:r>
          </a:p>
          <a:p>
            <a:pPr lvl="1"/>
            <a:r>
              <a:rPr lang="en-US" dirty="0"/>
              <a:t>Arise when one person’s actions create benefits for or impose cost on other, and when those benefits and costs are not privately accounted for in an individual’s decisions </a:t>
            </a:r>
          </a:p>
          <a:p>
            <a:pPr lvl="0"/>
            <a:r>
              <a:rPr lang="en-US" dirty="0"/>
              <a:t>Prominence of insurance</a:t>
            </a:r>
          </a:p>
          <a:p>
            <a:pPr lvl="0"/>
            <a:r>
              <a:rPr lang="en-US" dirty="0"/>
              <a:t>Problems of information </a:t>
            </a:r>
          </a:p>
          <a:p>
            <a:pPr lvl="1"/>
            <a:r>
              <a:rPr lang="en-US" dirty="0"/>
              <a:t>Other entities, it’s easy to know when a problem occurs and how to fix it</a:t>
            </a:r>
          </a:p>
          <a:p>
            <a:pPr lvl="0"/>
            <a:r>
              <a:rPr lang="en-US" dirty="0"/>
              <a:t>Large role of </a:t>
            </a:r>
            <a:r>
              <a:rPr lang="en-US" dirty="0" err="1"/>
              <a:t>NFP</a:t>
            </a:r>
            <a:r>
              <a:rPr lang="en-US" dirty="0"/>
              <a:t> firms </a:t>
            </a:r>
          </a:p>
          <a:p>
            <a:pPr lvl="0"/>
            <a:r>
              <a:rPr lang="en-US" dirty="0"/>
              <a:t>Restrictions on competition </a:t>
            </a:r>
          </a:p>
          <a:p>
            <a:pPr lvl="0"/>
            <a:r>
              <a:rPr lang="en-US" dirty="0"/>
              <a:t>Role of equity and need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8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3960">
        <p:fade/>
      </p:transition>
    </mc:Choice>
    <mc:Fallback>
      <p:transition spd="med" advTm="6539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Illness is contingent, urgent, uncertain</a:t>
            </a:r>
          </a:p>
          <a:p>
            <a:pPr lvl="1"/>
            <a:r>
              <a:rPr lang="en-US" dirty="0"/>
              <a:t>Contingent = disease may or may not occur  	</a:t>
            </a:r>
          </a:p>
          <a:p>
            <a:pPr lvl="1"/>
            <a:r>
              <a:rPr lang="en-US" dirty="0"/>
              <a:t>Urgent = when you need it, sometimes it can’t wait </a:t>
            </a:r>
          </a:p>
          <a:p>
            <a:pPr lvl="1"/>
            <a:r>
              <a:rPr lang="en-US" dirty="0"/>
              <a:t>Uncertain = Outcomes are unknown </a:t>
            </a:r>
          </a:p>
          <a:p>
            <a:pPr lvl="0"/>
            <a:r>
              <a:rPr lang="en-US" dirty="0"/>
              <a:t>Health is priceless</a:t>
            </a:r>
          </a:p>
          <a:p>
            <a:pPr lvl="0"/>
            <a:r>
              <a:rPr lang="en-US" dirty="0"/>
              <a:t>Health affects values of other goods</a:t>
            </a:r>
          </a:p>
          <a:p>
            <a:pPr lvl="1"/>
            <a:r>
              <a:rPr lang="en-US" dirty="0"/>
              <a:t>Better health – better life </a:t>
            </a:r>
          </a:p>
          <a:p>
            <a:pPr lvl="1"/>
            <a:r>
              <a:rPr lang="en-US" dirty="0"/>
              <a:t>Quality of life </a:t>
            </a:r>
          </a:p>
          <a:p>
            <a:pPr lvl="0"/>
            <a:r>
              <a:rPr lang="en-US" dirty="0"/>
              <a:t>Having more does not reduce the value of health</a:t>
            </a:r>
          </a:p>
          <a:p>
            <a:pPr lvl="0"/>
            <a:r>
              <a:rPr lang="en-US" dirty="0"/>
              <a:t>Dynamic change, driven by research and technology </a:t>
            </a:r>
          </a:p>
          <a:p>
            <a:pPr lvl="0"/>
            <a:r>
              <a:rPr lang="en-US" dirty="0"/>
              <a:t>Personal tastes/preferences are secondary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59509">
        <p:fade/>
      </p:transition>
    </mc:Choice>
    <mc:Fallback>
      <p:transition spd="med" advTm="759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812" y="1600200"/>
            <a:ext cx="9601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expect health care providers to “care” without referring to money.  </a:t>
            </a:r>
            <a:endParaRPr lang="en-US" dirty="0" smtClean="0"/>
          </a:p>
          <a:p>
            <a:r>
              <a:rPr lang="en-US" dirty="0" smtClean="0"/>
              <a:t>By nature, HC is about caring, we don’t pay extra to get care, but in order to get care, we have to pay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WE PAY SOMEBODY TO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8494">
        <p:fade/>
      </p:transition>
    </mc:Choice>
    <mc:Fallback>
      <p:transition spd="med" advTm="1184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care is a </a:t>
            </a:r>
            <a:r>
              <a:rPr lang="en-US" b="1" dirty="0"/>
              <a:t>high-tech/high-touch</a:t>
            </a:r>
            <a:r>
              <a:rPr lang="en-US" dirty="0"/>
              <a:t> industry.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High-tech/High touch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6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406">
        <p:fade/>
      </p:transition>
    </mc:Choice>
    <mc:Fallback>
      <p:transition spd="med" advTm="94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519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Hexagonal design template" id="{699B46E6-0BF5-4F40-8108-3B66A2589EB2}" vid="{FB18B41F-6995-4495-BAC8-6848877324A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TS103460519</Template>
  <TotalTime>0</TotalTime>
  <Words>271</Words>
  <Application>Microsoft Office PowerPoint</Application>
  <PresentationFormat>Custom</PresentationFormat>
  <Paragraphs>49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TS103460519</vt:lpstr>
      <vt:lpstr>Health Economics</vt:lpstr>
      <vt:lpstr>Determinants (Social) of health </vt:lpstr>
      <vt:lpstr>Measures of health status (individual and population)</vt:lpstr>
      <vt:lpstr>Important (if not unique) aspects of health care economics</vt:lpstr>
      <vt:lpstr>Continued</vt:lpstr>
      <vt:lpstr>Continued</vt:lpstr>
      <vt:lpstr>CAN WE PAY SOMEBODY TO CARE</vt:lpstr>
      <vt:lpstr>High-tech/High touch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2014-08-22T19:55:10Z</dcterms:created>
  <dcterms:modified xsi:type="dcterms:W3CDTF">2014-08-22T21:04:03Z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