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C44118-E064-47A5-9531-A8CC47BBBFFA}" type="datetimeFigureOut">
              <a:rPr lang="en-US" smtClean="0"/>
              <a:t>7/7/2016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C7FEC-A61D-4029-870B-32A3ADE40DA9}" type="slidenum">
              <a:rPr lang="en-US" smtClean="0"/>
              <a:t>‹#›</a:t>
            </a:fld>
            <a:endParaRPr lang="en-US"/>
          </a:p>
        </p:txBody>
      </p:sp>
    </p:spTree>
    <p:extLst>
      <p:ext uri="{BB962C8B-B14F-4D97-AF65-F5344CB8AC3E}">
        <p14:creationId xmlns:p14="http://schemas.microsoft.com/office/powerpoint/2010/main" val="3844839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patientadvocate.org/index.php?p=441"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4C915-5724-453B-BC43-6694CD311B88}" type="slidenum">
              <a:rPr lang="en-US" smtClean="0"/>
              <a:t>5</a:t>
            </a:fld>
            <a:endParaRPr lang="en-US"/>
          </a:p>
        </p:txBody>
      </p:sp>
    </p:spTree>
    <p:extLst>
      <p:ext uri="{BB962C8B-B14F-4D97-AF65-F5344CB8AC3E}">
        <p14:creationId xmlns:p14="http://schemas.microsoft.com/office/powerpoint/2010/main" val="3211030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sound revenue</a:t>
            </a:r>
            <a:r>
              <a:rPr lang="en-US" baseline="0" dirty="0"/>
              <a:t> cycle management = </a:t>
            </a:r>
            <a:r>
              <a:rPr lang="en-US" sz="1200" b="0" i="0" kern="1200" dirty="0">
                <a:solidFill>
                  <a:schemeClr val="tx1"/>
                </a:solidFill>
                <a:effectLst/>
                <a:latin typeface="+mn-lt"/>
                <a:ea typeface="+mn-ea"/>
                <a:cs typeface="+mn-cs"/>
              </a:rPr>
              <a:t>All administrative and clinical functions that contribute to the capture, management, and collection of patient service revenue.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Scheduling &amp; Pre-registration: </a:t>
            </a:r>
            <a:r>
              <a:rPr lang="en-US" sz="1200" b="0" i="0" kern="1200" dirty="0">
                <a:solidFill>
                  <a:schemeClr val="tx1"/>
                </a:solidFill>
                <a:effectLst/>
                <a:latin typeface="+mn-lt"/>
                <a:ea typeface="+mn-ea"/>
                <a:cs typeface="+mn-cs"/>
              </a:rPr>
              <a:t>Collection of all registration information, including eligibility, benefits and authorizations, prior to the patient's arrival for inpatient or outpatient procedures.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Point of service registration and collection </a:t>
            </a:r>
            <a:r>
              <a:rPr lang="en-US" sz="1200" b="0" i="0" kern="1200" dirty="0">
                <a:solidFill>
                  <a:schemeClr val="tx1"/>
                </a:solidFill>
                <a:effectLst/>
                <a:latin typeface="+mn-lt"/>
                <a:ea typeface="+mn-ea"/>
                <a:cs typeface="+mn-cs"/>
              </a:rPr>
              <a:t>= Collection of a comprehensive set of data elements required in establishing a Medical Record Number and satisfying regulatory, financial and clinical requirements.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Encounter</a:t>
            </a:r>
            <a:r>
              <a:rPr lang="en-US" sz="1200" b="1" i="0" kern="1200" baseline="0" dirty="0">
                <a:solidFill>
                  <a:schemeClr val="tx1"/>
                </a:solidFill>
                <a:effectLst/>
                <a:latin typeface="+mn-lt"/>
                <a:ea typeface="+mn-ea"/>
                <a:cs typeface="+mn-cs"/>
              </a:rPr>
              <a:t> utilization review &amp; case management: </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Evaluation of the necessity, appropriateness, and efficiency of the use of medical services and facilities, which includes regular reviews of admissions, length of stay, services performed, and referrals.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a:solidFill>
                  <a:schemeClr val="tx1"/>
                </a:solidFill>
                <a:effectLst/>
                <a:latin typeface="+mn-lt"/>
                <a:ea typeface="+mn-ea"/>
                <a:cs typeface="+mn-cs"/>
              </a:rPr>
              <a:t>Charge capture</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Documented services are manually or electronically translated into billable fees. </a:t>
            </a:r>
            <a:r>
              <a:rPr lang="en-US" sz="1200" b="1" i="0" kern="1200" dirty="0">
                <a:solidFill>
                  <a:schemeClr val="tx1"/>
                </a:solidFill>
                <a:effectLst/>
                <a:latin typeface="+mn-lt"/>
                <a:ea typeface="+mn-ea"/>
                <a:cs typeface="+mn-cs"/>
              </a:rPr>
              <a:t>Coding</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 process of transforming descriptions of medical diagnoses and procedures into universal medical code numbers.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If</a:t>
            </a:r>
            <a:r>
              <a:rPr lang="en-US" sz="1200" b="0" i="0" kern="1200" baseline="0" dirty="0">
                <a:solidFill>
                  <a:schemeClr val="tx1"/>
                </a:solidFill>
                <a:effectLst/>
                <a:latin typeface="+mn-lt"/>
                <a:ea typeface="+mn-ea"/>
                <a:cs typeface="+mn-cs"/>
              </a:rPr>
              <a:t> it’s not documented it didn’t happen.  If it’s not coded, you won’t get paid </a:t>
            </a: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Claim Submission: </a:t>
            </a:r>
            <a:r>
              <a:rPr lang="en-US" sz="1200" b="0" i="0" kern="1200" dirty="0">
                <a:solidFill>
                  <a:schemeClr val="tx1"/>
                </a:solidFill>
                <a:effectLst/>
                <a:latin typeface="+mn-lt"/>
                <a:ea typeface="+mn-ea"/>
                <a:cs typeface="+mn-cs"/>
              </a:rPr>
              <a:t>Billable fees are submitted to the insurance company via a universal claim form for payment.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Third Party Follow-up:  </a:t>
            </a:r>
            <a:r>
              <a:rPr lang="en-US" sz="1200" b="0" i="0" kern="1200" dirty="0">
                <a:solidFill>
                  <a:schemeClr val="tx1"/>
                </a:solidFill>
                <a:effectLst/>
                <a:latin typeface="+mn-lt"/>
                <a:ea typeface="+mn-ea"/>
                <a:cs typeface="+mn-cs"/>
              </a:rPr>
              <a:t>Pursue collections from insurers after the initial claim has been filed.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Remittance Processing and Rejections: </a:t>
            </a:r>
            <a:r>
              <a:rPr lang="en-US" sz="1200" b="0" i="0" kern="1200" dirty="0">
                <a:solidFill>
                  <a:schemeClr val="tx1"/>
                </a:solidFill>
                <a:effectLst/>
                <a:latin typeface="+mn-lt"/>
                <a:ea typeface="+mn-ea"/>
                <a:cs typeface="+mn-cs"/>
              </a:rPr>
              <a:t>Posting or applying payments/adjustments to the appropriate accounts, including rejects.</a:t>
            </a:r>
          </a:p>
          <a:p>
            <a:r>
              <a:rPr lang="en-US" sz="1200" b="1" i="0" kern="1200" dirty="0">
                <a:solidFill>
                  <a:schemeClr val="tx1"/>
                </a:solidFill>
                <a:effectLst/>
                <a:latin typeface="+mn-lt"/>
                <a:ea typeface="+mn-ea"/>
                <a:cs typeface="+mn-cs"/>
              </a:rPr>
              <a:t>Patient Collections: </a:t>
            </a:r>
            <a:r>
              <a:rPr lang="en-US" sz="1200" b="0" i="0" kern="1200" dirty="0">
                <a:solidFill>
                  <a:schemeClr val="tx1"/>
                </a:solidFill>
                <a:effectLst/>
                <a:latin typeface="+mn-lt"/>
                <a:ea typeface="+mn-ea"/>
                <a:cs typeface="+mn-cs"/>
              </a:rPr>
              <a:t>Collecting patient balances, making payment arrangements.</a:t>
            </a:r>
          </a:p>
        </p:txBody>
      </p:sp>
      <p:sp>
        <p:nvSpPr>
          <p:cNvPr id="4" name="Slide Number Placeholder 3"/>
          <p:cNvSpPr>
            <a:spLocks noGrp="1"/>
          </p:cNvSpPr>
          <p:nvPr>
            <p:ph type="sldNum" sz="quarter" idx="10"/>
          </p:nvPr>
        </p:nvSpPr>
        <p:spPr/>
        <p:txBody>
          <a:bodyPr/>
          <a:lstStyle/>
          <a:p>
            <a:fld id="{3184C915-5724-453B-BC43-6694CD311B88}" type="slidenum">
              <a:rPr lang="en-US" smtClean="0"/>
              <a:t>6</a:t>
            </a:fld>
            <a:endParaRPr lang="en-US"/>
          </a:p>
        </p:txBody>
      </p:sp>
    </p:spTree>
    <p:extLst>
      <p:ext uri="{BB962C8B-B14F-4D97-AF65-F5344CB8AC3E}">
        <p14:creationId xmlns:p14="http://schemas.microsoft.com/office/powerpoint/2010/main" val="1472470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Fraud = deliberate</a:t>
            </a:r>
          </a:p>
          <a:p>
            <a:r>
              <a:rPr lang="en-US" dirty="0"/>
              <a:t>Error</a:t>
            </a:r>
            <a:r>
              <a:rPr lang="en-US" baseline="0" dirty="0"/>
              <a:t> = non-deliberate </a:t>
            </a:r>
          </a:p>
          <a:p>
            <a:r>
              <a:rPr lang="en-US" baseline="0" dirty="0"/>
              <a:t>Variance analysis is what catches people </a:t>
            </a:r>
          </a:p>
          <a:p>
            <a:endParaRPr lang="en-US" dirty="0"/>
          </a:p>
        </p:txBody>
      </p:sp>
      <p:sp>
        <p:nvSpPr>
          <p:cNvPr id="4" name="Slide Number Placeholder 3"/>
          <p:cNvSpPr>
            <a:spLocks noGrp="1"/>
          </p:cNvSpPr>
          <p:nvPr>
            <p:ph type="sldNum" sz="quarter" idx="10"/>
          </p:nvPr>
        </p:nvSpPr>
        <p:spPr/>
        <p:txBody>
          <a:bodyPr/>
          <a:lstStyle/>
          <a:p>
            <a:fld id="{3184C915-5724-453B-BC43-6694CD311B88}" type="slidenum">
              <a:rPr lang="en-US" smtClean="0"/>
              <a:t>8</a:t>
            </a:fld>
            <a:endParaRPr lang="en-US"/>
          </a:p>
        </p:txBody>
      </p:sp>
    </p:spTree>
    <p:extLst>
      <p:ext uri="{BB962C8B-B14F-4D97-AF65-F5344CB8AC3E}">
        <p14:creationId xmlns:p14="http://schemas.microsoft.com/office/powerpoint/2010/main" val="2503210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your bill </a:t>
            </a:r>
          </a:p>
          <a:p>
            <a:r>
              <a:rPr lang="en-US" dirty="0"/>
              <a:t>Misrepresentation </a:t>
            </a:r>
          </a:p>
          <a:p>
            <a:pPr marL="171450" indent="-171450">
              <a:buFont typeface="Arial" panose="020B0604020202020204" pitchFamily="34" charset="0"/>
              <a:buChar char="•"/>
            </a:pPr>
            <a:r>
              <a:rPr lang="en-US" dirty="0"/>
              <a:t>Dates of service= When insurance</a:t>
            </a:r>
            <a:r>
              <a:rPr lang="en-US" baseline="0" dirty="0"/>
              <a:t> is covered</a:t>
            </a:r>
          </a:p>
          <a:p>
            <a:pPr marL="171450" indent="-171450">
              <a:buFont typeface="Arial" panose="020B0604020202020204" pitchFamily="34" charset="0"/>
              <a:buChar char="•"/>
            </a:pPr>
            <a:r>
              <a:rPr lang="en-US" baseline="0" dirty="0"/>
              <a:t>Location of service = Hospital v. physicians office v. home</a:t>
            </a:r>
            <a:endParaRPr lang="en-US"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Provider of service = 1 physician = 3 Nurse practitioners</a:t>
            </a:r>
          </a:p>
          <a:p>
            <a:endParaRPr lang="en-US" dirty="0"/>
          </a:p>
        </p:txBody>
      </p:sp>
      <p:sp>
        <p:nvSpPr>
          <p:cNvPr id="4" name="Slide Number Placeholder 3"/>
          <p:cNvSpPr>
            <a:spLocks noGrp="1"/>
          </p:cNvSpPr>
          <p:nvPr>
            <p:ph type="sldNum" sz="quarter" idx="10"/>
          </p:nvPr>
        </p:nvSpPr>
        <p:spPr/>
        <p:txBody>
          <a:bodyPr/>
          <a:lstStyle/>
          <a:p>
            <a:fld id="{3184C915-5724-453B-BC43-6694CD311B88}" type="slidenum">
              <a:rPr lang="en-US" smtClean="0"/>
              <a:t>9</a:t>
            </a:fld>
            <a:endParaRPr lang="en-US"/>
          </a:p>
        </p:txBody>
      </p:sp>
    </p:spTree>
    <p:extLst>
      <p:ext uri="{BB962C8B-B14F-4D97-AF65-F5344CB8AC3E}">
        <p14:creationId xmlns:p14="http://schemas.microsoft.com/office/powerpoint/2010/main" val="1259353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$375 million </a:t>
            </a:r>
          </a:p>
          <a:p>
            <a:r>
              <a:rPr lang="en-US" dirty="0"/>
              <a:t>More than 500 Dallas-area home health care agencies have been accused of sending 11,000 people, some of them homeless, to Jacques Roy for fraudulent treatments.</a:t>
            </a:r>
          </a:p>
          <a:p>
            <a:r>
              <a:rPr lang="en-US" b="1" i="1" u="sng" dirty="0"/>
              <a:t>Between 2006 and 2011, according to the 13-count indictment unsealed today, Dr. Roy certified more Medicare beneficiaries for home health services and had more patients, than any other medical practice in the United States. He allegedly even had a "boiler room" where employees worked all day signing his name on Medicare claims. Roy's company, </a:t>
            </a:r>
            <a:r>
              <a:rPr lang="en-US" b="1" i="1" u="sng" dirty="0" err="1"/>
              <a:t>Medistat</a:t>
            </a:r>
            <a:r>
              <a:rPr lang="en-US" b="1" i="1" u="sng" dirty="0"/>
              <a:t> Group and Associates, received hundreds of claims per day, and Dr. Roy allegedly instructed employees in the company's "485 Department," named for the "Plan of Care" form, to sign his name by hand or affix his electronic signature. Since 2006, according to prosecutors, </a:t>
            </a:r>
            <a:r>
              <a:rPr lang="en-US" b="1" i="1" u="sng" dirty="0" err="1"/>
              <a:t>Medistat</a:t>
            </a:r>
            <a:r>
              <a:rPr lang="en-US" b="1" i="1" u="sng" dirty="0"/>
              <a:t> Group and Associates has "certified more than 11,000 unique patients from over 500 home healthcare agencies in the Dallas-Fort Worth area." </a:t>
            </a:r>
            <a:r>
              <a:rPr lang="en-US" b="1" i="1" u="sng" dirty="0" err="1"/>
              <a:t>Medistat</a:t>
            </a:r>
            <a:r>
              <a:rPr lang="en-US" b="1" i="1" u="sng" dirty="0"/>
              <a:t> and the home health care agencies billed Medicare for more than $350 million and Medicaid for more than $24 million for these patients.</a:t>
            </a:r>
          </a:p>
          <a:p>
            <a:endParaRPr lang="en-US" dirty="0"/>
          </a:p>
        </p:txBody>
      </p:sp>
      <p:sp>
        <p:nvSpPr>
          <p:cNvPr id="4" name="Slide Number Placeholder 3"/>
          <p:cNvSpPr>
            <a:spLocks noGrp="1"/>
          </p:cNvSpPr>
          <p:nvPr>
            <p:ph type="sldNum" sz="quarter" idx="10"/>
          </p:nvPr>
        </p:nvSpPr>
        <p:spPr/>
        <p:txBody>
          <a:bodyPr/>
          <a:lstStyle/>
          <a:p>
            <a:fld id="{3184C915-5724-453B-BC43-6694CD311B88}" type="slidenum">
              <a:rPr lang="en-US" smtClean="0"/>
              <a:t>10</a:t>
            </a:fld>
            <a:endParaRPr lang="en-US"/>
          </a:p>
        </p:txBody>
      </p:sp>
    </p:spTree>
    <p:extLst>
      <p:ext uri="{BB962C8B-B14F-4D97-AF65-F5344CB8AC3E}">
        <p14:creationId xmlns:p14="http://schemas.microsoft.com/office/powerpoint/2010/main" val="332263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http://www.patientadvocate.org/index.php?p=441</a:t>
            </a:r>
            <a:endParaRPr lang="en-US" dirty="0"/>
          </a:p>
          <a:p>
            <a:endParaRPr lang="en-US" dirty="0"/>
          </a:p>
        </p:txBody>
      </p:sp>
      <p:sp>
        <p:nvSpPr>
          <p:cNvPr id="4" name="Slide Number Placeholder 3"/>
          <p:cNvSpPr>
            <a:spLocks noGrp="1"/>
          </p:cNvSpPr>
          <p:nvPr>
            <p:ph type="sldNum" sz="quarter" idx="10"/>
          </p:nvPr>
        </p:nvSpPr>
        <p:spPr/>
        <p:txBody>
          <a:bodyPr/>
          <a:lstStyle/>
          <a:p>
            <a:fld id="{3184C915-5724-453B-BC43-6694CD311B88}" type="slidenum">
              <a:rPr lang="en-US" smtClean="0"/>
              <a:t>13</a:t>
            </a:fld>
            <a:endParaRPr lang="en-US"/>
          </a:p>
        </p:txBody>
      </p:sp>
    </p:spTree>
    <p:extLst>
      <p:ext uri="{BB962C8B-B14F-4D97-AF65-F5344CB8AC3E}">
        <p14:creationId xmlns:p14="http://schemas.microsoft.com/office/powerpoint/2010/main" val="680732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296D3B-B736-4049-A9B9-597146C87980}" type="datetimeFigureOut">
              <a:rPr lang="en-US" smtClean="0"/>
              <a:t>7/7/2016</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8EE3D76-3354-42A5-8743-22B42F844A0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6988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296D3B-B736-4049-A9B9-597146C87980}"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E3D76-3354-42A5-8743-22B42F844A0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419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296D3B-B736-4049-A9B9-597146C87980}"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E3D76-3354-42A5-8743-22B42F844A0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7392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296D3B-B736-4049-A9B9-597146C87980}"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E3D76-3354-42A5-8743-22B42F844A0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2371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296D3B-B736-4049-A9B9-597146C87980}"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E3D76-3354-42A5-8743-22B42F844A0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186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296D3B-B736-4049-A9B9-597146C87980}"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E3D76-3354-42A5-8743-22B42F844A0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7405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296D3B-B736-4049-A9B9-597146C87980}" type="datetimeFigureOut">
              <a:rPr lang="en-US" smtClean="0"/>
              <a:t>7/7/2016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EE3D76-3354-42A5-8743-22B42F844A0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0453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296D3B-B736-4049-A9B9-597146C87980}" type="datetimeFigureOut">
              <a:rPr lang="en-US" smtClean="0"/>
              <a:t>7/7/2016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EE3D76-3354-42A5-8743-22B42F844A0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5710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96D3B-B736-4049-A9B9-597146C87980}" type="datetimeFigureOut">
              <a:rPr lang="en-US" smtClean="0"/>
              <a:t>7/7/2016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EE3D76-3354-42A5-8743-22B42F844A05}" type="slidenum">
              <a:rPr lang="en-US" smtClean="0"/>
              <a:t>‹#›</a:t>
            </a:fld>
            <a:endParaRPr lang="en-US"/>
          </a:p>
        </p:txBody>
      </p:sp>
    </p:spTree>
    <p:extLst>
      <p:ext uri="{BB962C8B-B14F-4D97-AF65-F5344CB8AC3E}">
        <p14:creationId xmlns:p14="http://schemas.microsoft.com/office/powerpoint/2010/main" val="2739079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296D3B-B736-4049-A9B9-597146C87980}"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E3D76-3354-42A5-8743-22B42F844A0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909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9296D3B-B736-4049-A9B9-597146C87980}" type="datetimeFigureOut">
              <a:rPr lang="en-US" smtClean="0"/>
              <a:t>7/7/2016</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8EE3D76-3354-42A5-8743-22B42F844A0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779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9296D3B-B736-4049-A9B9-597146C87980}" type="datetimeFigureOut">
              <a:rPr lang="en-US" smtClean="0"/>
              <a:t>7/7/2016</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8EE3D76-3354-42A5-8743-22B42F844A0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8098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Module 10. Cash management, Revenue cycle management</a:t>
            </a:r>
          </a:p>
        </p:txBody>
      </p:sp>
      <p:sp>
        <p:nvSpPr>
          <p:cNvPr id="3" name="Subtitle 2"/>
          <p:cNvSpPr>
            <a:spLocks noGrp="1"/>
          </p:cNvSpPr>
          <p:nvPr>
            <p:ph type="subTitle" idx="1"/>
          </p:nvPr>
        </p:nvSpPr>
        <p:spPr/>
        <p:txBody>
          <a:bodyPr/>
          <a:lstStyle/>
          <a:p>
            <a:r>
              <a:rPr lang="en-US" dirty="0"/>
              <a:t>Chapter 17 </a:t>
            </a:r>
          </a:p>
        </p:txBody>
      </p:sp>
    </p:spTree>
    <p:extLst>
      <p:ext uri="{BB962C8B-B14F-4D97-AF65-F5344CB8AC3E}">
        <p14:creationId xmlns:p14="http://schemas.microsoft.com/office/powerpoint/2010/main" val="796642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Largest Medicare Fraud</a:t>
            </a:r>
          </a:p>
        </p:txBody>
      </p:sp>
      <p:sp>
        <p:nvSpPr>
          <p:cNvPr id="3" name="Content Placeholder 2"/>
          <p:cNvSpPr>
            <a:spLocks noGrp="1"/>
          </p:cNvSpPr>
          <p:nvPr>
            <p:ph idx="1"/>
          </p:nvPr>
        </p:nvSpPr>
        <p:spPr/>
        <p:txBody>
          <a:bodyPr>
            <a:normAutofit fontScale="92500" lnSpcReduction="20000"/>
          </a:bodyPr>
          <a:lstStyle/>
          <a:p>
            <a:r>
              <a:rPr lang="en-US" dirty="0"/>
              <a:t>Jacques Roy, M.D., 54, of Rockwall, Texas; </a:t>
            </a:r>
          </a:p>
          <a:p>
            <a:r>
              <a:rPr lang="en-US" dirty="0"/>
              <a:t>Cynthia </a:t>
            </a:r>
            <a:r>
              <a:rPr lang="en-US" dirty="0" err="1"/>
              <a:t>Stiger</a:t>
            </a:r>
            <a:r>
              <a:rPr lang="en-US" dirty="0"/>
              <a:t>, 49, of Dallas; </a:t>
            </a:r>
          </a:p>
          <a:p>
            <a:r>
              <a:rPr lang="en-US" dirty="0"/>
              <a:t>Wilbert James </a:t>
            </a:r>
            <a:r>
              <a:rPr lang="en-US" dirty="0" err="1"/>
              <a:t>Veasey</a:t>
            </a:r>
            <a:r>
              <a:rPr lang="en-US" dirty="0"/>
              <a:t> Jr., 60, of Dallas; </a:t>
            </a:r>
          </a:p>
          <a:p>
            <a:r>
              <a:rPr lang="en-US" dirty="0"/>
              <a:t>Cyprian </a:t>
            </a:r>
            <a:r>
              <a:rPr lang="en-US" dirty="0" err="1"/>
              <a:t>Akamnonu</a:t>
            </a:r>
            <a:r>
              <a:rPr lang="en-US" dirty="0"/>
              <a:t>, 63, of Cedar Hill, Texas; </a:t>
            </a:r>
          </a:p>
          <a:p>
            <a:r>
              <a:rPr lang="en-US" dirty="0"/>
              <a:t>Patricia </a:t>
            </a:r>
            <a:r>
              <a:rPr lang="en-US" dirty="0" err="1"/>
              <a:t>Akamnonu</a:t>
            </a:r>
            <a:r>
              <a:rPr lang="en-US" dirty="0"/>
              <a:t>, RN, 48, of Cedar Hill; </a:t>
            </a:r>
          </a:p>
          <a:p>
            <a:r>
              <a:rPr lang="en-US" dirty="0"/>
              <a:t>Teri </a:t>
            </a:r>
            <a:r>
              <a:rPr lang="en-US" dirty="0" err="1"/>
              <a:t>Sivils</a:t>
            </a:r>
            <a:r>
              <a:rPr lang="en-US" dirty="0"/>
              <a:t>, 44, of Midlothian, Texas; </a:t>
            </a:r>
          </a:p>
          <a:p>
            <a:r>
              <a:rPr lang="en-US" dirty="0"/>
              <a:t>Charity </a:t>
            </a:r>
            <a:r>
              <a:rPr lang="en-US" dirty="0" err="1"/>
              <a:t>Eleda</a:t>
            </a:r>
            <a:r>
              <a:rPr lang="en-US" dirty="0"/>
              <a:t>, RN, 51, of Rowlett, Texas, </a:t>
            </a:r>
          </a:p>
          <a:p>
            <a:r>
              <a:rPr lang="en-US" dirty="0"/>
              <a:t>Each with one count of conspiracy to commit health care fraud.</a:t>
            </a:r>
          </a:p>
        </p:txBody>
      </p:sp>
    </p:spTree>
    <p:extLst>
      <p:ext uri="{BB962C8B-B14F-4D97-AF65-F5344CB8AC3E}">
        <p14:creationId xmlns:p14="http://schemas.microsoft.com/office/powerpoint/2010/main" val="2085489580"/>
      </p:ext>
    </p:extLst>
  </p:cSld>
  <p:clrMapOvr>
    <a:masterClrMapping/>
  </p:clrMapOvr>
  <mc:AlternateContent xmlns:mc="http://schemas.openxmlformats.org/markup-compatibility/2006" xmlns:p14="http://schemas.microsoft.com/office/powerpoint/2010/main">
    <mc:Choice Requires="p14">
      <p:transition spd="slow" p14:dur="2000" advTm="59477"/>
    </mc:Choice>
    <mc:Fallback xmlns="">
      <p:transition spd="slow" advTm="5947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patients</a:t>
            </a:r>
          </a:p>
        </p:txBody>
      </p:sp>
      <p:sp>
        <p:nvSpPr>
          <p:cNvPr id="3" name="Content Placeholder 2"/>
          <p:cNvSpPr>
            <a:spLocks noGrp="1"/>
          </p:cNvSpPr>
          <p:nvPr>
            <p:ph idx="1"/>
          </p:nvPr>
        </p:nvSpPr>
        <p:spPr/>
        <p:txBody>
          <a:bodyPr>
            <a:normAutofit fontScale="92500" lnSpcReduction="20000"/>
          </a:bodyPr>
          <a:lstStyle/>
          <a:p>
            <a:r>
              <a:rPr lang="en-US" dirty="0"/>
              <a:t>Establish a payment plan prior to service</a:t>
            </a:r>
          </a:p>
          <a:p>
            <a:r>
              <a:rPr lang="en-US" dirty="0"/>
              <a:t>Collect @ time of service</a:t>
            </a:r>
          </a:p>
          <a:p>
            <a:r>
              <a:rPr lang="en-US" dirty="0"/>
              <a:t>Verify patient information </a:t>
            </a:r>
          </a:p>
          <a:p>
            <a:r>
              <a:rPr lang="en-US" dirty="0"/>
              <a:t>Bill immediately after insurance pays</a:t>
            </a:r>
          </a:p>
          <a:p>
            <a:r>
              <a:rPr lang="en-US" dirty="0"/>
              <a:t>Flexible payment terms</a:t>
            </a:r>
          </a:p>
          <a:p>
            <a:r>
              <a:rPr lang="en-US" dirty="0"/>
              <a:t>Grant discounts</a:t>
            </a:r>
          </a:p>
          <a:p>
            <a:r>
              <a:rPr lang="en-US" dirty="0"/>
              <a:t>Turn to collectibles</a:t>
            </a:r>
          </a:p>
          <a:p>
            <a:r>
              <a:rPr lang="en-US" dirty="0"/>
              <a:t>Train staff</a:t>
            </a:r>
          </a:p>
        </p:txBody>
      </p:sp>
    </p:spTree>
    <p:extLst>
      <p:ext uri="{BB962C8B-B14F-4D97-AF65-F5344CB8AC3E}">
        <p14:creationId xmlns:p14="http://schemas.microsoft.com/office/powerpoint/2010/main" val="4206292618"/>
      </p:ext>
    </p:extLst>
  </p:cSld>
  <p:clrMapOvr>
    <a:masterClrMapping/>
  </p:clrMapOvr>
  <mc:AlternateContent xmlns:mc="http://schemas.openxmlformats.org/markup-compatibility/2006" xmlns:p14="http://schemas.microsoft.com/office/powerpoint/2010/main">
    <mc:Choice Requires="p14">
      <p:transition spd="slow" p14:dur="2000" advTm="167003"/>
    </mc:Choice>
    <mc:Fallback xmlns="">
      <p:transition spd="slow" advTm="16700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 claims denials</a:t>
            </a:r>
          </a:p>
        </p:txBody>
      </p:sp>
      <p:sp>
        <p:nvSpPr>
          <p:cNvPr id="3" name="Content Placeholder 2"/>
          <p:cNvSpPr>
            <a:spLocks noGrp="1"/>
          </p:cNvSpPr>
          <p:nvPr>
            <p:ph idx="1"/>
          </p:nvPr>
        </p:nvSpPr>
        <p:spPr/>
        <p:txBody>
          <a:bodyPr/>
          <a:lstStyle/>
          <a:p>
            <a:r>
              <a:rPr lang="en-US" dirty="0"/>
              <a:t>Reasons claims get denied</a:t>
            </a:r>
          </a:p>
          <a:p>
            <a:pPr lvl="1"/>
            <a:r>
              <a:rPr lang="en-US" dirty="0"/>
              <a:t>Non-covered = 50%</a:t>
            </a:r>
          </a:p>
          <a:p>
            <a:pPr lvl="1"/>
            <a:r>
              <a:rPr lang="en-US" dirty="0"/>
              <a:t>Patient-not eligible for benefit = 25%</a:t>
            </a:r>
          </a:p>
          <a:p>
            <a:pPr lvl="1"/>
            <a:r>
              <a:rPr lang="en-US" dirty="0"/>
              <a:t>Lack of information = 9%</a:t>
            </a:r>
          </a:p>
          <a:p>
            <a:pPr lvl="1"/>
            <a:r>
              <a:rPr lang="en-US" dirty="0"/>
              <a:t>Prior authorization required = 5%</a:t>
            </a:r>
          </a:p>
          <a:p>
            <a:pPr lvl="1"/>
            <a:r>
              <a:rPr lang="en-US" dirty="0"/>
              <a:t>Wrong insurance = 4%</a:t>
            </a:r>
          </a:p>
          <a:p>
            <a:pPr lvl="1"/>
            <a:r>
              <a:rPr lang="en-US" dirty="0"/>
              <a:t>Documentation required = 3%</a:t>
            </a:r>
          </a:p>
        </p:txBody>
      </p:sp>
    </p:spTree>
    <p:extLst>
      <p:ext uri="{BB962C8B-B14F-4D97-AF65-F5344CB8AC3E}">
        <p14:creationId xmlns:p14="http://schemas.microsoft.com/office/powerpoint/2010/main" val="945666996"/>
      </p:ext>
    </p:extLst>
  </p:cSld>
  <p:clrMapOvr>
    <a:masterClrMapping/>
  </p:clrMapOvr>
  <mc:AlternateContent xmlns:mc="http://schemas.openxmlformats.org/markup-compatibility/2006" xmlns:p14="http://schemas.microsoft.com/office/powerpoint/2010/main">
    <mc:Choice Requires="p14">
      <p:transition spd="slow" p14:dur="2000" advTm="304192"/>
    </mc:Choice>
    <mc:Fallback xmlns="">
      <p:transition spd="slow" advTm="30419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77334" y="863600"/>
            <a:ext cx="9465733" cy="4667250"/>
          </a:xfrm>
          <a:prstGeom prst="rect">
            <a:avLst/>
          </a:prstGeom>
        </p:spPr>
      </p:pic>
    </p:spTree>
    <p:extLst>
      <p:ext uri="{BB962C8B-B14F-4D97-AF65-F5344CB8AC3E}">
        <p14:creationId xmlns:p14="http://schemas.microsoft.com/office/powerpoint/2010/main" val="1822667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Cash management</a:t>
            </a:r>
          </a:p>
        </p:txBody>
      </p:sp>
      <p:sp>
        <p:nvSpPr>
          <p:cNvPr id="4" name="Content Placeholder 3"/>
          <p:cNvSpPr>
            <a:spLocks noGrp="1"/>
          </p:cNvSpPr>
          <p:nvPr>
            <p:ph idx="1"/>
          </p:nvPr>
        </p:nvSpPr>
        <p:spPr/>
        <p:txBody>
          <a:bodyPr>
            <a:normAutofit lnSpcReduction="10000"/>
          </a:bodyPr>
          <a:lstStyle/>
          <a:p>
            <a:r>
              <a:rPr lang="en-US" dirty="0"/>
              <a:t>In order to minimize costs and plan ahead to finance deficits and invest excess cash, a HCO needs to identify the timing of its cash inflows/outflows </a:t>
            </a:r>
          </a:p>
          <a:p>
            <a:pPr lvl="1"/>
            <a:r>
              <a:rPr lang="en-US" dirty="0"/>
              <a:t>Inflows = patient revenues and other operating revenues, proceeds from investment, non-operating contributions </a:t>
            </a:r>
          </a:p>
          <a:p>
            <a:pPr lvl="1"/>
            <a:r>
              <a:rPr lang="en-US" dirty="0"/>
              <a:t>Outflow = what money is going out</a:t>
            </a:r>
          </a:p>
          <a:p>
            <a:r>
              <a:rPr lang="en-US" dirty="0"/>
              <a:t>Take inflow – outflow = ending cash balance </a:t>
            </a:r>
          </a:p>
          <a:p>
            <a:r>
              <a:rPr lang="en-US" dirty="0"/>
              <a:t>Many HCO require required cash balance (minimum balance)</a:t>
            </a:r>
          </a:p>
          <a:p>
            <a:pPr lvl="1"/>
            <a:r>
              <a:rPr lang="en-US" dirty="0"/>
              <a:t>Below = borrow</a:t>
            </a:r>
          </a:p>
          <a:p>
            <a:pPr lvl="1"/>
            <a:r>
              <a:rPr lang="en-US" dirty="0"/>
              <a:t>Above = invest </a:t>
            </a:r>
          </a:p>
        </p:txBody>
      </p:sp>
    </p:spTree>
    <p:extLst>
      <p:ext uri="{BB962C8B-B14F-4D97-AF65-F5344CB8AC3E}">
        <p14:creationId xmlns:p14="http://schemas.microsoft.com/office/powerpoint/2010/main" val="397249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Accounts receivable management</a:t>
            </a:r>
          </a:p>
        </p:txBody>
      </p:sp>
      <p:sp>
        <p:nvSpPr>
          <p:cNvPr id="3" name="Content Placeholder 2"/>
          <p:cNvSpPr>
            <a:spLocks noGrp="1"/>
          </p:cNvSpPr>
          <p:nvPr>
            <p:ph idx="1"/>
          </p:nvPr>
        </p:nvSpPr>
        <p:spPr/>
        <p:txBody>
          <a:bodyPr/>
          <a:lstStyle/>
          <a:p>
            <a:r>
              <a:rPr lang="en-US" dirty="0"/>
              <a:t>AR, mostly through </a:t>
            </a:r>
            <a:r>
              <a:rPr lang="en-US" dirty="0" err="1"/>
              <a:t>TP</a:t>
            </a:r>
            <a:r>
              <a:rPr lang="en-US" dirty="0"/>
              <a:t>, constitute 75% of HCO current assets </a:t>
            </a:r>
          </a:p>
          <a:p>
            <a:pPr lvl="1"/>
            <a:r>
              <a:rPr lang="en-US" dirty="0"/>
              <a:t>Too high = lost returns in other investment opportunities</a:t>
            </a:r>
          </a:p>
        </p:txBody>
      </p:sp>
    </p:spTree>
    <p:extLst>
      <p:ext uri="{BB962C8B-B14F-4D97-AF65-F5344CB8AC3E}">
        <p14:creationId xmlns:p14="http://schemas.microsoft.com/office/powerpoint/2010/main" val="87886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Accounts receivable management</a:t>
            </a:r>
          </a:p>
        </p:txBody>
      </p:sp>
      <p:sp>
        <p:nvSpPr>
          <p:cNvPr id="3" name="Content Placeholder 2"/>
          <p:cNvSpPr>
            <a:spLocks noGrp="1"/>
          </p:cNvSpPr>
          <p:nvPr>
            <p:ph idx="1"/>
          </p:nvPr>
        </p:nvSpPr>
        <p:spPr/>
        <p:txBody>
          <a:bodyPr/>
          <a:lstStyle/>
          <a:p>
            <a:r>
              <a:rPr lang="en-US" dirty="0"/>
              <a:t>75% of current assets </a:t>
            </a:r>
          </a:p>
          <a:p>
            <a:pPr lvl="1"/>
            <a:r>
              <a:rPr lang="en-US" dirty="0"/>
              <a:t>Most common from 3</a:t>
            </a:r>
            <a:r>
              <a:rPr lang="en-US" baseline="30000" dirty="0"/>
              <a:t>rd</a:t>
            </a:r>
            <a:r>
              <a:rPr lang="en-US" dirty="0"/>
              <a:t> party payers</a:t>
            </a:r>
          </a:p>
          <a:p>
            <a:pPr lvl="2"/>
            <a:r>
              <a:rPr lang="en-US" dirty="0"/>
              <a:t>Medicaid = 45 days</a:t>
            </a:r>
          </a:p>
          <a:p>
            <a:pPr lvl="2"/>
            <a:r>
              <a:rPr lang="en-US" dirty="0"/>
              <a:t>Medicare = 15 days</a:t>
            </a:r>
          </a:p>
          <a:p>
            <a:pPr lvl="2"/>
            <a:r>
              <a:rPr lang="en-US" dirty="0"/>
              <a:t>MCO = 30 days</a:t>
            </a:r>
          </a:p>
          <a:p>
            <a:pPr lvl="1"/>
            <a:endParaRPr lang="en-US" dirty="0"/>
          </a:p>
          <a:p>
            <a:pPr marL="457200" lvl="1" indent="0">
              <a:buNone/>
            </a:pPr>
            <a:endParaRPr lang="en-US" dirty="0"/>
          </a:p>
        </p:txBody>
      </p:sp>
    </p:spTree>
    <p:extLst>
      <p:ext uri="{BB962C8B-B14F-4D97-AF65-F5344CB8AC3E}">
        <p14:creationId xmlns:p14="http://schemas.microsoft.com/office/powerpoint/2010/main" val="1544776467"/>
      </p:ext>
    </p:extLst>
  </p:cSld>
  <p:clrMapOvr>
    <a:masterClrMapping/>
  </p:clrMapOvr>
  <mc:AlternateContent xmlns:mc="http://schemas.openxmlformats.org/markup-compatibility/2006" xmlns:p14="http://schemas.microsoft.com/office/powerpoint/2010/main">
    <mc:Choice Requires="p14">
      <p:transition spd="slow" p14:dur="2000" advTm="926"/>
    </mc:Choice>
    <mc:Fallback xmlns="">
      <p:transition spd="slow" advTm="92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to monitor</a:t>
            </a:r>
          </a:p>
        </p:txBody>
      </p:sp>
      <p:sp>
        <p:nvSpPr>
          <p:cNvPr id="3" name="Content Placeholder 2"/>
          <p:cNvSpPr>
            <a:spLocks noGrp="1"/>
          </p:cNvSpPr>
          <p:nvPr>
            <p:ph idx="1"/>
          </p:nvPr>
        </p:nvSpPr>
        <p:spPr/>
        <p:txBody>
          <a:bodyPr/>
          <a:lstStyle/>
          <a:p>
            <a:r>
              <a:rPr lang="en-US" dirty="0"/>
              <a:t>Track accounts and get your $$</a:t>
            </a:r>
          </a:p>
          <a:p>
            <a:r>
              <a:rPr lang="en-US" dirty="0"/>
              <a:t>Factoring </a:t>
            </a:r>
          </a:p>
          <a:p>
            <a:pPr lvl="1"/>
            <a:r>
              <a:rPr lang="en-US" dirty="0"/>
              <a:t>Selling off AR </a:t>
            </a:r>
            <a:r>
              <a:rPr lang="en-US" dirty="0">
                <a:sym typeface="Wingdings" panose="05000000000000000000" pitchFamily="2" charset="2"/>
              </a:rPr>
              <a:t> bank/org  discount</a:t>
            </a:r>
          </a:p>
          <a:p>
            <a:pPr lvl="2"/>
            <a:r>
              <a:rPr lang="en-US" dirty="0">
                <a:sym typeface="Wingdings" panose="05000000000000000000" pitchFamily="2" charset="2"/>
              </a:rPr>
              <a:t>Why?  Need cash &amp; can’t wait</a:t>
            </a:r>
          </a:p>
          <a:p>
            <a:pPr lvl="2"/>
            <a:r>
              <a:rPr lang="en-US" dirty="0">
                <a:sym typeface="Wingdings" panose="05000000000000000000" pitchFamily="2" charset="2"/>
              </a:rPr>
              <a:t>Think selling would outweigh what you might get</a:t>
            </a:r>
          </a:p>
          <a:p>
            <a:pPr lvl="2"/>
            <a:r>
              <a:rPr lang="en-US" dirty="0">
                <a:sym typeface="Wingdings" panose="05000000000000000000" pitchFamily="2" charset="2"/>
              </a:rPr>
              <a:t>Medicaid accts can’t be factor</a:t>
            </a:r>
          </a:p>
          <a:p>
            <a:pPr lvl="1"/>
            <a:r>
              <a:rPr lang="en-US" dirty="0">
                <a:sym typeface="Wingdings" panose="05000000000000000000" pitchFamily="2" charset="2"/>
              </a:rPr>
              <a:t>Pledge AR as collateral </a:t>
            </a:r>
          </a:p>
          <a:p>
            <a:pPr lvl="2"/>
            <a:r>
              <a:rPr lang="en-US" dirty="0">
                <a:sym typeface="Wingdings" panose="05000000000000000000" pitchFamily="2" charset="2"/>
              </a:rPr>
              <a:t>Give us $$  if you don’t give it, have the AR</a:t>
            </a:r>
            <a:endParaRPr lang="en-US" dirty="0"/>
          </a:p>
        </p:txBody>
      </p:sp>
    </p:spTree>
    <p:extLst>
      <p:ext uri="{BB962C8B-B14F-4D97-AF65-F5344CB8AC3E}">
        <p14:creationId xmlns:p14="http://schemas.microsoft.com/office/powerpoint/2010/main" val="3886767575"/>
      </p:ext>
    </p:extLst>
  </p:cSld>
  <p:clrMapOvr>
    <a:masterClrMapping/>
  </p:clrMapOvr>
  <mc:AlternateContent xmlns:mc="http://schemas.openxmlformats.org/markup-compatibility/2006" xmlns:p14="http://schemas.microsoft.com/office/powerpoint/2010/main">
    <mc:Choice Requires="p14">
      <p:transition spd="slow" p14:dur="2000" advTm="159601"/>
    </mc:Choice>
    <mc:Fallback xmlns="">
      <p:transition spd="slow" advTm="15960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HCO do to get their $$</a:t>
            </a:r>
          </a:p>
        </p:txBody>
      </p:sp>
      <p:pic>
        <p:nvPicPr>
          <p:cNvPr id="2050" name="Picture 2" descr="Rev Cycle Graph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4585" y="2282248"/>
            <a:ext cx="4019550" cy="3933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2460472"/>
      </p:ext>
    </p:extLst>
  </p:cSld>
  <p:clrMapOvr>
    <a:masterClrMapping/>
  </p:clrMapOvr>
  <mc:AlternateContent xmlns:mc="http://schemas.openxmlformats.org/markup-compatibility/2006" xmlns:p14="http://schemas.microsoft.com/office/powerpoint/2010/main">
    <mc:Choice Requires="p14">
      <p:transition spd="slow" p14:dur="2000" advTm="215750"/>
    </mc:Choice>
    <mc:Fallback xmlns="">
      <p:transition spd="slow" advTm="21575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things </a:t>
            </a:r>
          </a:p>
        </p:txBody>
      </p:sp>
      <p:sp>
        <p:nvSpPr>
          <p:cNvPr id="3" name="Content Placeholder 2"/>
          <p:cNvSpPr>
            <a:spLocks noGrp="1"/>
          </p:cNvSpPr>
          <p:nvPr>
            <p:ph idx="1"/>
          </p:nvPr>
        </p:nvSpPr>
        <p:spPr/>
        <p:txBody>
          <a:bodyPr/>
          <a:lstStyle/>
          <a:p>
            <a:r>
              <a:rPr lang="en-US" dirty="0"/>
              <a:t>Watch and avoid fraud and abuse</a:t>
            </a:r>
          </a:p>
          <a:p>
            <a:r>
              <a:rPr lang="en-US" dirty="0"/>
              <a:t>Good system to deal with patients</a:t>
            </a:r>
          </a:p>
          <a:p>
            <a:r>
              <a:rPr lang="en-US" dirty="0"/>
              <a:t>Avoid denials</a:t>
            </a:r>
          </a:p>
        </p:txBody>
      </p:sp>
    </p:spTree>
    <p:extLst>
      <p:ext uri="{BB962C8B-B14F-4D97-AF65-F5344CB8AC3E}">
        <p14:creationId xmlns:p14="http://schemas.microsoft.com/office/powerpoint/2010/main" val="2824876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Fraud and abuse</a:t>
            </a:r>
          </a:p>
        </p:txBody>
      </p:sp>
      <p:sp>
        <p:nvSpPr>
          <p:cNvPr id="3" name="Content Placeholder 2"/>
          <p:cNvSpPr>
            <a:spLocks noGrp="1"/>
          </p:cNvSpPr>
          <p:nvPr>
            <p:ph idx="1"/>
          </p:nvPr>
        </p:nvSpPr>
        <p:spPr/>
        <p:txBody>
          <a:bodyPr/>
          <a:lstStyle/>
          <a:p>
            <a:r>
              <a:rPr lang="en-US" dirty="0"/>
              <a:t>Annual cost of HC – fraud = $75 – 250 Billion </a:t>
            </a:r>
          </a:p>
          <a:p>
            <a:r>
              <a:rPr lang="en-US" dirty="0"/>
              <a:t>M/M – improper payment of $65 Billion (fraud and error)</a:t>
            </a:r>
          </a:p>
          <a:p>
            <a:r>
              <a:rPr lang="en-US" dirty="0"/>
              <a:t>Good RCM also involves reviewing claims to catch fraud and abuse</a:t>
            </a:r>
          </a:p>
          <a:p>
            <a:endParaRPr lang="en-US" dirty="0"/>
          </a:p>
        </p:txBody>
      </p:sp>
    </p:spTree>
    <p:extLst>
      <p:ext uri="{BB962C8B-B14F-4D97-AF65-F5344CB8AC3E}">
        <p14:creationId xmlns:p14="http://schemas.microsoft.com/office/powerpoint/2010/main" val="1873787773"/>
      </p:ext>
    </p:extLst>
  </p:cSld>
  <p:clrMapOvr>
    <a:masterClrMapping/>
  </p:clrMapOvr>
  <mc:AlternateContent xmlns:mc="http://schemas.openxmlformats.org/markup-compatibility/2006" xmlns:p14="http://schemas.microsoft.com/office/powerpoint/2010/main">
    <mc:Choice Requires="p14">
      <p:transition spd="slow" p14:dur="2000" advTm="58602"/>
    </mc:Choice>
    <mc:Fallback xmlns="">
      <p:transition spd="slow" advTm="5860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fraud/abuse/error</a:t>
            </a:r>
          </a:p>
        </p:txBody>
      </p:sp>
      <p:sp>
        <p:nvSpPr>
          <p:cNvPr id="3" name="Content Placeholder 2"/>
          <p:cNvSpPr>
            <a:spLocks noGrp="1"/>
          </p:cNvSpPr>
          <p:nvPr>
            <p:ph idx="1"/>
          </p:nvPr>
        </p:nvSpPr>
        <p:spPr/>
        <p:txBody>
          <a:bodyPr>
            <a:normAutofit/>
          </a:bodyPr>
          <a:lstStyle/>
          <a:p>
            <a:r>
              <a:rPr lang="en-US" dirty="0"/>
              <a:t>Billing for services not rendered</a:t>
            </a:r>
          </a:p>
          <a:p>
            <a:r>
              <a:rPr lang="en-US" dirty="0"/>
              <a:t>Billing for non-covered services as a covered service </a:t>
            </a:r>
          </a:p>
          <a:p>
            <a:r>
              <a:rPr lang="en-US" dirty="0"/>
              <a:t>Mispresenting </a:t>
            </a:r>
          </a:p>
          <a:p>
            <a:r>
              <a:rPr lang="en-US" dirty="0" err="1"/>
              <a:t>Upcoding</a:t>
            </a:r>
            <a:r>
              <a:rPr lang="en-US" dirty="0"/>
              <a:t> of patient bills</a:t>
            </a:r>
          </a:p>
          <a:p>
            <a:pPr lvl="1"/>
            <a:r>
              <a:rPr lang="en-US" dirty="0"/>
              <a:t>DRG 89 – pneumonia with complications = $4,462</a:t>
            </a:r>
          </a:p>
          <a:p>
            <a:pPr lvl="1"/>
            <a:r>
              <a:rPr lang="en-US" dirty="0"/>
              <a:t>DRG 90 – pneumonia w/o complications = $2,791</a:t>
            </a:r>
          </a:p>
        </p:txBody>
      </p:sp>
    </p:spTree>
    <p:extLst>
      <p:ext uri="{BB962C8B-B14F-4D97-AF65-F5344CB8AC3E}">
        <p14:creationId xmlns:p14="http://schemas.microsoft.com/office/powerpoint/2010/main" val="2850988488"/>
      </p:ext>
    </p:extLst>
  </p:cSld>
  <p:clrMapOvr>
    <a:masterClrMapping/>
  </p:clrMapOvr>
  <mc:AlternateContent xmlns:mc="http://schemas.openxmlformats.org/markup-compatibility/2006" xmlns:p14="http://schemas.microsoft.com/office/powerpoint/2010/main">
    <mc:Choice Requires="p14">
      <p:transition spd="slow" p14:dur="2000" advTm="127408"/>
    </mc:Choice>
    <mc:Fallback xmlns="">
      <p:transition spd="slow" advTm="127408"/>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TotalTime>
  <Words>774</Words>
  <Application>Microsoft Office PowerPoint</Application>
  <PresentationFormat>Widescreen</PresentationFormat>
  <Paragraphs>98</Paragraphs>
  <Slides>13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Gill Sans MT</vt:lpstr>
      <vt:lpstr>Wingdings</vt:lpstr>
      <vt:lpstr>Gallery</vt:lpstr>
      <vt:lpstr>Module 10. Cash management, Revenue cycle management</vt:lpstr>
      <vt:lpstr>Cash management</vt:lpstr>
      <vt:lpstr>Accounts receivable management</vt:lpstr>
      <vt:lpstr>Accounts receivable management</vt:lpstr>
      <vt:lpstr>Methods to monitor</vt:lpstr>
      <vt:lpstr>What can HCO do to get their $$</vt:lpstr>
      <vt:lpstr>Other things </vt:lpstr>
      <vt:lpstr>Fraud and abuse</vt:lpstr>
      <vt:lpstr>Common fraud/abuse/error</vt:lpstr>
      <vt:lpstr>Largest Medicare Fraud</vt:lpstr>
      <vt:lpstr>Handling patients</vt:lpstr>
      <vt:lpstr>Avoid claims denials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10. Cash management, Revenue cycle management</dc:title>
  <dc:creator>Jocelyn Steward</dc:creator>
  <cp:lastModifiedBy>Jocelyn Steward</cp:lastModifiedBy>
  <cp:revision>1</cp:revision>
  <dcterms:created xsi:type="dcterms:W3CDTF">2016-07-07T16:25:25Z</dcterms:created>
  <dcterms:modified xsi:type="dcterms:W3CDTF">2016-07-07T16:29:25Z</dcterms:modified>
</cp:coreProperties>
</file>