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75" r:id="rId3"/>
    <p:sldId id="276" r:id="rId4"/>
    <p:sldId id="291" r:id="rId5"/>
    <p:sldId id="277" r:id="rId6"/>
    <p:sldId id="278" r:id="rId7"/>
    <p:sldId id="279" r:id="rId8"/>
    <p:sldId id="281" r:id="rId9"/>
    <p:sldId id="283" r:id="rId10"/>
    <p:sldId id="284" r:id="rId11"/>
    <p:sldId id="285" r:id="rId12"/>
    <p:sldId id="292" r:id="rId13"/>
    <p:sldId id="280" r:id="rId14"/>
    <p:sldId id="286" r:id="rId15"/>
    <p:sldId id="287" r:id="rId16"/>
    <p:sldId id="288" r:id="rId17"/>
    <p:sldId id="290" r:id="rId18"/>
  </p:sldIdLst>
  <p:sldSz cx="12188825" cy="6858000"/>
  <p:notesSz cx="6946900" cy="9321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365" autoAdjust="0"/>
    <p:restoredTop sz="95274" autoAdjust="0"/>
  </p:normalViewPr>
  <p:slideViewPr>
    <p:cSldViewPr>
      <p:cViewPr>
        <p:scale>
          <a:sx n="96" d="100"/>
          <a:sy n="96" d="100"/>
        </p:scale>
        <p:origin x="-197" y="77"/>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102"/>
      </p:cViewPr>
      <p:guideLst>
        <p:guide orient="horz" pos="2936"/>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6090"/>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sz="quarter" idx="1"/>
          </p:nvPr>
        </p:nvSpPr>
        <p:spPr>
          <a:xfrm>
            <a:off x="3934969" y="0"/>
            <a:ext cx="3010323" cy="466090"/>
          </a:xfrm>
          <a:prstGeom prst="rect">
            <a:avLst/>
          </a:prstGeom>
        </p:spPr>
        <p:txBody>
          <a:bodyPr vert="horz" lIns="92958" tIns="46479" rIns="92958" bIns="46479" rtlCol="0"/>
          <a:lstStyle>
            <a:lvl1pPr algn="r">
              <a:defRPr sz="1200"/>
            </a:lvl1pPr>
          </a:lstStyle>
          <a:p>
            <a:fld id="{128FCA9C-FF92-4024-BDEC-A6D3B663DC09}" type="datetimeFigureOut">
              <a:rPr lang="en-US"/>
              <a:t>5/30/2014</a:t>
            </a:fld>
            <a:endParaRPr/>
          </a:p>
        </p:txBody>
      </p:sp>
      <p:sp>
        <p:nvSpPr>
          <p:cNvPr id="4" name="Footer Placeholder 3"/>
          <p:cNvSpPr>
            <a:spLocks noGrp="1"/>
          </p:cNvSpPr>
          <p:nvPr>
            <p:ph type="ftr" sz="quarter" idx="2"/>
          </p:nvPr>
        </p:nvSpPr>
        <p:spPr>
          <a:xfrm>
            <a:off x="0" y="8854092"/>
            <a:ext cx="3010323" cy="466090"/>
          </a:xfrm>
          <a:prstGeom prst="rect">
            <a:avLst/>
          </a:prstGeom>
        </p:spPr>
        <p:txBody>
          <a:bodyPr vert="horz" lIns="92958" tIns="46479" rIns="92958" bIns="46479" rtlCol="0" anchor="b"/>
          <a:lstStyle>
            <a:lvl1pPr algn="l">
              <a:defRPr sz="1200"/>
            </a:lvl1pPr>
          </a:lstStyle>
          <a:p>
            <a:endParaRPr/>
          </a:p>
        </p:txBody>
      </p:sp>
      <p:sp>
        <p:nvSpPr>
          <p:cNvPr id="5" name="Slide Number Placeholder 4"/>
          <p:cNvSpPr>
            <a:spLocks noGrp="1"/>
          </p:cNvSpPr>
          <p:nvPr>
            <p:ph type="sldNum" sz="quarter" idx="3"/>
          </p:nvPr>
        </p:nvSpPr>
        <p:spPr>
          <a:xfrm>
            <a:off x="3934969" y="8854092"/>
            <a:ext cx="3010323" cy="466090"/>
          </a:xfrm>
          <a:prstGeom prst="rect">
            <a:avLst/>
          </a:prstGeom>
        </p:spPr>
        <p:txBody>
          <a:bodyPr vert="horz" lIns="92958" tIns="46479" rIns="92958" bIns="4647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6090"/>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idx="1"/>
          </p:nvPr>
        </p:nvSpPr>
        <p:spPr>
          <a:xfrm>
            <a:off x="3934969" y="0"/>
            <a:ext cx="3010323" cy="466090"/>
          </a:xfrm>
          <a:prstGeom prst="rect">
            <a:avLst/>
          </a:prstGeom>
        </p:spPr>
        <p:txBody>
          <a:bodyPr vert="horz" lIns="92958" tIns="46479" rIns="92958" bIns="46479" rtlCol="0"/>
          <a:lstStyle>
            <a:lvl1pPr algn="r">
              <a:defRPr sz="1200"/>
            </a:lvl1pPr>
          </a:lstStyle>
          <a:p>
            <a:fld id="{772AB877-E7B1-4681-847E-D0918612832B}" type="datetimeFigureOut">
              <a:rPr lang="en-US"/>
              <a:t>5/30/2014</a:t>
            </a:fld>
            <a:endParaRPr/>
          </a:p>
        </p:txBody>
      </p:sp>
      <p:sp>
        <p:nvSpPr>
          <p:cNvPr id="4" name="Slide Image Placeholder 3"/>
          <p:cNvSpPr>
            <a:spLocks noGrp="1" noRot="1" noChangeAspect="1"/>
          </p:cNvSpPr>
          <p:nvPr>
            <p:ph type="sldImg" idx="2"/>
          </p:nvPr>
        </p:nvSpPr>
        <p:spPr>
          <a:xfrm>
            <a:off x="368300" y="698500"/>
            <a:ext cx="6210300" cy="3495675"/>
          </a:xfrm>
          <a:prstGeom prst="rect">
            <a:avLst/>
          </a:prstGeom>
          <a:noFill/>
          <a:ln w="12700">
            <a:solidFill>
              <a:prstClr val="black"/>
            </a:solidFill>
          </a:ln>
        </p:spPr>
        <p:txBody>
          <a:bodyPr vert="horz" lIns="92958" tIns="46479" rIns="92958" bIns="46479" rtlCol="0" anchor="ctr"/>
          <a:lstStyle/>
          <a:p>
            <a:endParaRPr/>
          </a:p>
        </p:txBody>
      </p:sp>
      <p:sp>
        <p:nvSpPr>
          <p:cNvPr id="5" name="Notes Placeholder 4"/>
          <p:cNvSpPr>
            <a:spLocks noGrp="1"/>
          </p:cNvSpPr>
          <p:nvPr>
            <p:ph type="body" sz="quarter" idx="3"/>
          </p:nvPr>
        </p:nvSpPr>
        <p:spPr>
          <a:xfrm>
            <a:off x="694690" y="4427855"/>
            <a:ext cx="5557520" cy="4194810"/>
          </a:xfrm>
          <a:prstGeom prst="rect">
            <a:avLst/>
          </a:prstGeom>
        </p:spPr>
        <p:txBody>
          <a:bodyPr vert="horz" lIns="92958" tIns="46479" rIns="92958" bIns="4647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54092"/>
            <a:ext cx="3010323" cy="466090"/>
          </a:xfrm>
          <a:prstGeom prst="rect">
            <a:avLst/>
          </a:prstGeom>
        </p:spPr>
        <p:txBody>
          <a:bodyPr vert="horz" lIns="92958" tIns="46479" rIns="92958" bIns="46479" rtlCol="0" anchor="b"/>
          <a:lstStyle>
            <a:lvl1pPr algn="l">
              <a:defRPr sz="1200"/>
            </a:lvl1pPr>
          </a:lstStyle>
          <a:p>
            <a:endParaRPr/>
          </a:p>
        </p:txBody>
      </p:sp>
      <p:sp>
        <p:nvSpPr>
          <p:cNvPr id="7" name="Slide Number Placeholder 6"/>
          <p:cNvSpPr>
            <a:spLocks noGrp="1"/>
          </p:cNvSpPr>
          <p:nvPr>
            <p:ph type="sldNum" sz="quarter" idx="5"/>
          </p:nvPr>
        </p:nvSpPr>
        <p:spPr>
          <a:xfrm>
            <a:off x="3934969" y="8854092"/>
            <a:ext cx="3010323" cy="466090"/>
          </a:xfrm>
          <a:prstGeom prst="rect">
            <a:avLst/>
          </a:prstGeom>
        </p:spPr>
        <p:txBody>
          <a:bodyPr vert="horz" lIns="92958" tIns="46479" rIns="92958" bIns="4647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99628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16273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73761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331376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46322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70160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06319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42399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60267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76498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90525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425026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38894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46899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24861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33074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5/30/2014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5/30/2014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5/30/2014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5/30/2014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5/30/2014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5/30/2014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5/30/2014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5/30/2014</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20 </a:t>
            </a:r>
            <a:endParaRPr lang="en-US" dirty="0"/>
          </a:p>
        </p:txBody>
      </p:sp>
      <p:sp>
        <p:nvSpPr>
          <p:cNvPr id="3" name="Subtitle 2"/>
          <p:cNvSpPr>
            <a:spLocks noGrp="1"/>
          </p:cNvSpPr>
          <p:nvPr>
            <p:ph type="subTitle" idx="1"/>
          </p:nvPr>
        </p:nvSpPr>
        <p:spPr/>
        <p:txBody>
          <a:bodyPr/>
          <a:lstStyle/>
          <a:p>
            <a:r>
              <a:rPr lang="en-US" dirty="0" smtClean="0"/>
              <a:t>FRONTIERS OF HEALTH CARE FINANCIAL MANAGEMENT</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1992797198"/>
      </p:ext>
    </p:extLst>
  </p:cSld>
  <p:clrMapOvr>
    <a:masterClrMapping/>
  </p:clrMapOvr>
  <mc:AlternateContent xmlns:mc="http://schemas.openxmlformats.org/markup-compatibility/2006">
    <mc:Choice xmlns:p14="http://schemas.microsoft.com/office/powerpoint/2010/main" Requires="p14">
      <p:transition spd="med" p14:dur="700" advTm="12260">
        <p:fade/>
      </p:transition>
    </mc:Choice>
    <mc:Fallback>
      <p:transition spd="med" advTm="122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228600"/>
            <a:ext cx="9753600" cy="1325562"/>
          </a:xfrm>
        </p:spPr>
        <p:txBody>
          <a:bodyPr/>
          <a:lstStyle/>
          <a:p>
            <a:r>
              <a:rPr lang="en-US" dirty="0" smtClean="0"/>
              <a:t>Motivation for mergers and acquisitions </a:t>
            </a:r>
            <a:endParaRPr lang="en-US" dirty="0"/>
          </a:p>
        </p:txBody>
      </p:sp>
      <p:sp>
        <p:nvSpPr>
          <p:cNvPr id="3" name="Content Placeholder 2"/>
          <p:cNvSpPr>
            <a:spLocks noGrp="1"/>
          </p:cNvSpPr>
          <p:nvPr>
            <p:ph idx="1"/>
          </p:nvPr>
        </p:nvSpPr>
        <p:spPr/>
        <p:txBody>
          <a:bodyPr>
            <a:normAutofit/>
          </a:bodyPr>
          <a:lstStyle/>
          <a:p>
            <a:r>
              <a:rPr lang="en-US" dirty="0" smtClean="0"/>
              <a:t>ECONOMIES OF SCALE = factors that cause the average cost of producing something to fall </a:t>
            </a:r>
          </a:p>
          <a:p>
            <a:pPr lvl="1"/>
            <a:r>
              <a:rPr lang="en-US" dirty="0" smtClean="0"/>
              <a:t>1000 gloves - $3,000/ makes</a:t>
            </a:r>
          </a:p>
          <a:p>
            <a:pPr lvl="1"/>
            <a:r>
              <a:rPr lang="en-US" dirty="0"/>
              <a:t>3</a:t>
            </a:r>
            <a:r>
              <a:rPr lang="en-US" dirty="0" smtClean="0"/>
              <a:t>000 gloves - $4,000/make</a:t>
            </a:r>
          </a:p>
          <a:p>
            <a:pPr lvl="1"/>
            <a:endParaRPr lang="en-US" dirty="0"/>
          </a:p>
          <a:p>
            <a:pPr marL="502920" lvl="2" indent="0">
              <a:buNone/>
            </a:pPr>
            <a:endParaRPr lang="en-US" dirty="0" smtClean="0"/>
          </a:p>
          <a:p>
            <a:r>
              <a:rPr lang="en-US" dirty="0" smtClean="0"/>
              <a:t>ECONOMIES OF SCOPE = factors that make it cheaper to produce a range of products together than to produce each one of them on its own. </a:t>
            </a:r>
          </a:p>
          <a:p>
            <a:pPr lvl="1"/>
            <a:r>
              <a:rPr lang="en-US" dirty="0" smtClean="0"/>
              <a:t>Synergy – Finance, marketing, overhead </a:t>
            </a:r>
          </a:p>
          <a:p>
            <a:pPr lvl="1"/>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2824917023"/>
      </p:ext>
    </p:extLst>
  </p:cSld>
  <p:clrMapOvr>
    <a:masterClrMapping/>
  </p:clrMapOvr>
  <mc:AlternateContent xmlns:mc="http://schemas.openxmlformats.org/markup-compatibility/2006">
    <mc:Choice xmlns:p14="http://schemas.microsoft.com/office/powerpoint/2010/main" Requires="p14">
      <p:transition spd="med" p14:dur="700" advTm="196680">
        <p:fade/>
      </p:transition>
    </mc:Choice>
    <mc:Fallback>
      <p:transition spd="med" advTm="1966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reasons</a:t>
            </a:r>
            <a:endParaRPr lang="en-US" dirty="0"/>
          </a:p>
        </p:txBody>
      </p:sp>
      <p:sp>
        <p:nvSpPr>
          <p:cNvPr id="3" name="Content Placeholder 2"/>
          <p:cNvSpPr>
            <a:spLocks noGrp="1"/>
          </p:cNvSpPr>
          <p:nvPr>
            <p:ph idx="1"/>
          </p:nvPr>
        </p:nvSpPr>
        <p:spPr/>
        <p:txBody>
          <a:bodyPr/>
          <a:lstStyle/>
          <a:p>
            <a:r>
              <a:rPr lang="en-US" dirty="0" smtClean="0"/>
              <a:t>Throw the rascals out = takeovers</a:t>
            </a:r>
          </a:p>
          <a:p>
            <a:r>
              <a:rPr lang="en-US" dirty="0" smtClean="0"/>
              <a:t>US Tax code = no negative tax income </a:t>
            </a:r>
          </a:p>
          <a:p>
            <a:pPr lvl="1"/>
            <a:endParaRPr lang="en-US" dirty="0"/>
          </a:p>
          <a:p>
            <a:pPr lvl="1"/>
            <a:endParaRPr lang="en-US" dirty="0" smtClean="0"/>
          </a:p>
          <a:p>
            <a:pPr lvl="1"/>
            <a:endParaRPr lang="en-US" dirty="0"/>
          </a:p>
          <a:p>
            <a:r>
              <a:rPr lang="en-US" dirty="0" smtClean="0"/>
              <a:t>Have to be careful about = antitrust </a:t>
            </a:r>
            <a:r>
              <a:rPr lang="en-US" dirty="0" smtClean="0"/>
              <a:t>regulation</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2504865647"/>
      </p:ext>
    </p:extLst>
  </p:cSld>
  <p:clrMapOvr>
    <a:masterClrMapping/>
  </p:clrMapOvr>
  <mc:AlternateContent xmlns:mc="http://schemas.openxmlformats.org/markup-compatibility/2006">
    <mc:Choice xmlns:p14="http://schemas.microsoft.com/office/powerpoint/2010/main" Requires="p14">
      <p:transition spd="med" p14:dur="700" advTm="220416">
        <p:fade/>
      </p:transition>
    </mc:Choice>
    <mc:Fallback>
      <p:transition spd="med" advTm="2204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venture</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business arrangement in which two or more parties agree to pool their resources for the purpose of accomplishing a specific </a:t>
            </a:r>
            <a:r>
              <a:rPr lang="en-US" dirty="0" smtClean="0"/>
              <a:t>task </a:t>
            </a:r>
          </a:p>
          <a:p>
            <a:pPr lvl="1"/>
            <a:r>
              <a:rPr lang="en-US" dirty="0" smtClean="0"/>
              <a:t>Mergers = marriage</a:t>
            </a:r>
          </a:p>
          <a:p>
            <a:pPr lvl="1"/>
            <a:r>
              <a:rPr lang="en-US" dirty="0" smtClean="0"/>
              <a:t>Joint venture = cohabitation </a:t>
            </a:r>
            <a:endParaRPr lang="en-US" dirty="0"/>
          </a:p>
          <a:p>
            <a:pPr lvl="0"/>
            <a:r>
              <a:rPr lang="en-US" dirty="0"/>
              <a:t>Pros: Access to a new market</a:t>
            </a:r>
          </a:p>
          <a:p>
            <a:pPr lvl="0"/>
            <a:r>
              <a:rPr lang="en-US" dirty="0"/>
              <a:t>Cons: Slower decision-making</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2076270330"/>
      </p:ext>
    </p:extLst>
  </p:cSld>
  <p:clrMapOvr>
    <a:masterClrMapping/>
  </p:clrMapOvr>
  <mc:AlternateContent xmlns:mc="http://schemas.openxmlformats.org/markup-compatibility/2006">
    <mc:Choice xmlns:p14="http://schemas.microsoft.com/office/powerpoint/2010/main" Requires="p14">
      <p:transition spd="med" p14:dur="700" advTm="106218">
        <p:fade/>
      </p:transition>
    </mc:Choice>
    <mc:Fallback>
      <p:transition spd="med" advTm="1062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PARTNERSHIP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common vehicle for joint venture is LP. </a:t>
            </a:r>
          </a:p>
          <a:p>
            <a:pPr lvl="1"/>
            <a:r>
              <a:rPr lang="en-US" dirty="0" smtClean="0"/>
              <a:t>Similar to partnerships = no double taxations</a:t>
            </a:r>
          </a:p>
          <a:p>
            <a:pPr lvl="1"/>
            <a:r>
              <a:rPr lang="en-US" dirty="0" smtClean="0"/>
              <a:t>Similar to corporations = liable for only money invested</a:t>
            </a:r>
          </a:p>
          <a:p>
            <a:pPr lvl="1"/>
            <a:endParaRPr lang="en-US" dirty="0"/>
          </a:p>
          <a:p>
            <a:r>
              <a:rPr lang="en-US" dirty="0" smtClean="0"/>
              <a:t>Pros</a:t>
            </a:r>
            <a:endParaRPr lang="en-US" dirty="0" smtClean="0"/>
          </a:p>
          <a:p>
            <a:pPr lvl="1"/>
            <a:r>
              <a:rPr lang="en-US" dirty="0"/>
              <a:t>The main advantage of limited partnerships is to allow the general partner the freedom to run the business without interference and give the limited partners diminished or severed liability if things go wrong. </a:t>
            </a:r>
            <a:endParaRPr lang="en-US" dirty="0" smtClean="0"/>
          </a:p>
          <a:p>
            <a:r>
              <a:rPr lang="en-US" dirty="0" smtClean="0"/>
              <a:t>Cons</a:t>
            </a:r>
          </a:p>
          <a:p>
            <a:pPr lvl="1"/>
            <a:r>
              <a:rPr lang="en-US" dirty="0"/>
              <a:t>A major disadvantage of a limited partnership is that all of the partners are not protected from liability. While the general partner has all the power, he or she also bears the lion's share of liability. A limited partner's liability is capped at the amount of his or her financial contribution to the partnership</a:t>
            </a:r>
            <a:endParaRPr lang="en-US" dirty="0" smtClean="0"/>
          </a:p>
          <a:p>
            <a:pPr lvl="2"/>
            <a:endParaRPr lang="en-US" dirty="0"/>
          </a:p>
          <a:p>
            <a:pPr marL="502920" lvl="2" indent="0">
              <a:buNone/>
            </a:pPr>
            <a:r>
              <a:rPr lang="en-US" dirty="0" smtClean="0"/>
              <a:t>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4004999598"/>
      </p:ext>
    </p:extLst>
  </p:cSld>
  <p:clrMapOvr>
    <a:masterClrMapping/>
  </p:clrMapOvr>
  <mc:AlternateContent xmlns:mc="http://schemas.openxmlformats.org/markup-compatibility/2006">
    <mc:Choice xmlns:p14="http://schemas.microsoft.com/office/powerpoint/2010/main" Requires="p14">
      <p:transition spd="med" p14:dur="700" advTm="256645">
        <p:fade/>
      </p:transition>
    </mc:Choice>
    <mc:Fallback>
      <p:transition spd="med" advTm="2566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OPERATING AGREEMENTS</a:t>
            </a:r>
            <a:endParaRPr lang="en-US" dirty="0"/>
          </a:p>
        </p:txBody>
      </p:sp>
      <p:sp>
        <p:nvSpPr>
          <p:cNvPr id="3" name="Content Placeholder 2"/>
          <p:cNvSpPr>
            <a:spLocks noGrp="1"/>
          </p:cNvSpPr>
          <p:nvPr>
            <p:ph idx="1"/>
          </p:nvPr>
        </p:nvSpPr>
        <p:spPr/>
        <p:txBody>
          <a:bodyPr>
            <a:normAutofit/>
          </a:bodyPr>
          <a:lstStyle/>
          <a:p>
            <a:r>
              <a:rPr lang="en-US" i="1" dirty="0"/>
              <a:t>Any contract, agreement</a:t>
            </a:r>
            <a:r>
              <a:rPr lang="en-US" dirty="0"/>
              <a:t>, </a:t>
            </a:r>
            <a:r>
              <a:rPr lang="en-US" i="1" dirty="0" smtClean="0"/>
              <a:t>or </a:t>
            </a:r>
            <a:r>
              <a:rPr lang="en-US" i="1" dirty="0"/>
              <a:t>other arrangement entered into by two or more businesses in which the operations and the physical facilities of a </a:t>
            </a:r>
            <a:r>
              <a:rPr lang="en-US" i="1" dirty="0" smtClean="0"/>
              <a:t>business </a:t>
            </a:r>
            <a:r>
              <a:rPr lang="en-US" i="1" dirty="0"/>
              <a:t>are merged, although each business retains its status as a separate entity in terms of profits and individual mission</a:t>
            </a:r>
            <a:r>
              <a:rPr lang="en-US" i="1" dirty="0" smtClean="0"/>
              <a:t>.</a:t>
            </a:r>
          </a:p>
          <a:p>
            <a:pPr lvl="1"/>
            <a:r>
              <a:rPr lang="en-US" i="1" dirty="0" smtClean="0"/>
              <a:t>Under a new separate management</a:t>
            </a:r>
          </a:p>
          <a:p>
            <a:pPr lvl="1"/>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102254291"/>
      </p:ext>
    </p:extLst>
  </p:cSld>
  <p:clrMapOvr>
    <a:masterClrMapping/>
  </p:clrMapOvr>
  <mc:AlternateContent xmlns:mc="http://schemas.openxmlformats.org/markup-compatibility/2006">
    <mc:Choice xmlns:p14="http://schemas.microsoft.com/office/powerpoint/2010/main" Requires="p14">
      <p:transition spd="med" p14:dur="700" advTm="100269">
        <p:fade/>
      </p:transition>
    </mc:Choice>
    <mc:Fallback>
      <p:transition spd="med" advTm="1002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a:t>
            </a:r>
            <a:endParaRPr lang="en-US" dirty="0"/>
          </a:p>
        </p:txBody>
      </p:sp>
      <p:sp>
        <p:nvSpPr>
          <p:cNvPr id="3" name="Content Placeholder 2"/>
          <p:cNvSpPr>
            <a:spLocks noGrp="1"/>
          </p:cNvSpPr>
          <p:nvPr>
            <p:ph idx="1"/>
          </p:nvPr>
        </p:nvSpPr>
        <p:spPr/>
        <p:txBody>
          <a:bodyPr/>
          <a:lstStyle/>
          <a:p>
            <a:r>
              <a:rPr lang="en-US" dirty="0" smtClean="0"/>
              <a:t>AT-RISK CONTRACTING – SUCCESS UNDER CAPITATION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3531258377"/>
      </p:ext>
    </p:extLst>
  </p:cSld>
  <p:clrMapOvr>
    <a:masterClrMapping/>
  </p:clrMapOvr>
  <mc:AlternateContent xmlns:mc="http://schemas.openxmlformats.org/markup-compatibility/2006">
    <mc:Choice xmlns:p14="http://schemas.microsoft.com/office/powerpoint/2010/main" Requires="p14">
      <p:transition spd="med" p14:dur="700" advTm="10296">
        <p:fade/>
      </p:transition>
    </mc:Choice>
    <mc:Fallback>
      <p:transition spd="med" advTm="102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INTERNATIONAL HEALTH CARE</a:t>
            </a:r>
            <a:endParaRPr lang="en-US"/>
          </a:p>
        </p:txBody>
      </p:sp>
      <p:sp>
        <p:nvSpPr>
          <p:cNvPr id="3" name="Content Placeholder 2"/>
          <p:cNvSpPr>
            <a:spLocks noGrp="1"/>
          </p:cNvSpPr>
          <p:nvPr>
            <p:ph idx="1"/>
          </p:nvPr>
        </p:nvSpPr>
        <p:spPr/>
        <p:txBody>
          <a:bodyPr/>
          <a:lstStyle/>
          <a:p>
            <a:r>
              <a:rPr lang="en-US" dirty="0" smtClean="0"/>
              <a:t>Biggest international sector in health care = pharmaceuticals</a:t>
            </a:r>
          </a:p>
          <a:p>
            <a:r>
              <a:rPr lang="en-US" dirty="0" smtClean="0"/>
              <a:t>Telemedicine </a:t>
            </a:r>
          </a:p>
          <a:p>
            <a:r>
              <a:rPr lang="en-US" dirty="0" smtClean="0"/>
              <a:t>Medical tourism </a:t>
            </a:r>
          </a:p>
          <a:p>
            <a:r>
              <a:rPr lang="en-US" dirty="0" smtClean="0"/>
              <a:t>Training</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460877774"/>
      </p:ext>
    </p:extLst>
  </p:cSld>
  <p:clrMapOvr>
    <a:masterClrMapping/>
  </p:clrMapOvr>
  <mc:AlternateContent xmlns:mc="http://schemas.openxmlformats.org/markup-compatibility/2006">
    <mc:Choice xmlns:p14="http://schemas.microsoft.com/office/powerpoint/2010/main" Requires="p14">
      <p:transition spd="med" p14:dur="700" advTm="148602">
        <p:fade/>
      </p:transition>
    </mc:Choice>
    <mc:Fallback>
      <p:transition spd="med" advTm="1486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Frontier = strategic management</a:t>
            </a:r>
            <a:endParaRPr lang="en-US" dirty="0"/>
          </a:p>
        </p:txBody>
      </p:sp>
      <p:sp>
        <p:nvSpPr>
          <p:cNvPr id="3" name="Content Placeholder 2"/>
          <p:cNvSpPr>
            <a:spLocks noGrp="1"/>
          </p:cNvSpPr>
          <p:nvPr>
            <p:ph idx="1"/>
          </p:nvPr>
        </p:nvSpPr>
        <p:spPr/>
        <p:txBody>
          <a:bodyPr>
            <a:normAutofit/>
          </a:bodyPr>
          <a:lstStyle/>
          <a:p>
            <a:r>
              <a:rPr lang="en-US" b="1" dirty="0"/>
              <a:t>Strategic management</a:t>
            </a:r>
            <a:r>
              <a:rPr lang="en-US" dirty="0"/>
              <a:t> involves the formulation and implementation of the major goals and initiatives taken by a company's top management on behalf of owners, based on consideration of resources and an assessment of the internal and external environments in which the </a:t>
            </a:r>
            <a:r>
              <a:rPr lang="en-US" dirty="0" smtClean="0"/>
              <a:t>organization competes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2158978087"/>
      </p:ext>
    </p:extLst>
  </p:cSld>
  <p:clrMapOvr>
    <a:masterClrMapping/>
  </p:clrMapOvr>
  <mc:AlternateContent xmlns:mc="http://schemas.openxmlformats.org/markup-compatibility/2006">
    <mc:Choice xmlns:p14="http://schemas.microsoft.com/office/powerpoint/2010/main" Requires="p14">
      <p:transition spd="med" p14:dur="700" advTm="81349">
        <p:fade/>
      </p:transition>
    </mc:Choice>
    <mc:Fallback>
      <p:transition spd="med" advTm="813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BUDGETING VS. FINANCIAL PLANNING</a:t>
            </a:r>
          </a:p>
        </p:txBody>
      </p:sp>
      <p:sp>
        <p:nvSpPr>
          <p:cNvPr id="3" name="Content Placeholder 2"/>
          <p:cNvSpPr>
            <a:spLocks noGrp="1"/>
          </p:cNvSpPr>
          <p:nvPr>
            <p:ph idx="1"/>
          </p:nvPr>
        </p:nvSpPr>
        <p:spPr/>
        <p:txBody>
          <a:bodyPr>
            <a:normAutofit/>
          </a:bodyPr>
          <a:lstStyle/>
          <a:p>
            <a:r>
              <a:rPr lang="en-US" dirty="0"/>
              <a:t>Capital budgeting is the process of </a:t>
            </a:r>
            <a:endParaRPr lang="en-US" dirty="0" smtClean="0"/>
          </a:p>
          <a:p>
            <a:pPr lvl="1"/>
            <a:r>
              <a:rPr lang="en-US" dirty="0" smtClean="0"/>
              <a:t>deciding </a:t>
            </a:r>
            <a:r>
              <a:rPr lang="en-US" dirty="0"/>
              <a:t>whether or not projects such as building a new plant or investing in a long-term venture are worth pursuing </a:t>
            </a:r>
          </a:p>
          <a:p>
            <a:r>
              <a:rPr lang="en-US" dirty="0" smtClean="0"/>
              <a:t>Financial </a:t>
            </a:r>
            <a:r>
              <a:rPr lang="en-US" dirty="0"/>
              <a:t>planning is the process </a:t>
            </a:r>
            <a:r>
              <a:rPr lang="en-US" dirty="0" smtClean="0"/>
              <a:t>of..</a:t>
            </a:r>
          </a:p>
          <a:p>
            <a:pPr lvl="1"/>
            <a:r>
              <a:rPr lang="en-US" dirty="0" smtClean="0"/>
              <a:t>Analyzing the financial and investment opportunities available to the organization </a:t>
            </a:r>
          </a:p>
          <a:p>
            <a:pPr lvl="1"/>
            <a:r>
              <a:rPr lang="en-US" dirty="0" smtClean="0"/>
              <a:t>Anticipating </a:t>
            </a:r>
            <a:r>
              <a:rPr lang="en-US" dirty="0"/>
              <a:t>future consequences of current decision</a:t>
            </a:r>
          </a:p>
          <a:p>
            <a:pPr lvl="1"/>
            <a:r>
              <a:rPr lang="en-US" dirty="0"/>
              <a:t>Selecting among alternatives</a:t>
            </a:r>
          </a:p>
          <a:p>
            <a:pPr lvl="1"/>
            <a:r>
              <a:rPr lang="en-US" dirty="0"/>
              <a:t>Measuring performance and comparing it to anticipations</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1319463801"/>
      </p:ext>
    </p:extLst>
  </p:cSld>
  <p:clrMapOvr>
    <a:masterClrMapping/>
  </p:clrMapOvr>
  <mc:AlternateContent xmlns:mc="http://schemas.openxmlformats.org/markup-compatibility/2006">
    <mc:Choice xmlns:p14="http://schemas.microsoft.com/office/powerpoint/2010/main" Requires="p14">
      <p:transition spd="med" p14:dur="700" advTm="175913">
        <p:fade/>
      </p:transition>
    </mc:Choice>
    <mc:Fallback>
      <p:transition spd="med" advTm="1759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versus </a:t>
            </a:r>
            <a:r>
              <a:rPr lang="en-US" dirty="0" smtClean="0"/>
              <a:t>budgeting</a:t>
            </a:r>
            <a:endParaRPr lang="en-US" dirty="0"/>
          </a:p>
        </p:txBody>
      </p:sp>
      <p:sp>
        <p:nvSpPr>
          <p:cNvPr id="3" name="Content Placeholder 2"/>
          <p:cNvSpPr>
            <a:spLocks noGrp="1"/>
          </p:cNvSpPr>
          <p:nvPr>
            <p:ph idx="1"/>
          </p:nvPr>
        </p:nvSpPr>
        <p:spPr/>
        <p:txBody>
          <a:bodyPr/>
          <a:lstStyle/>
          <a:p>
            <a:pPr lvl="0"/>
            <a:r>
              <a:rPr lang="en-US" dirty="0" smtClean="0"/>
              <a:t>Ideal </a:t>
            </a:r>
            <a:r>
              <a:rPr lang="en-US" dirty="0"/>
              <a:t>is planning versus budgeting</a:t>
            </a:r>
          </a:p>
          <a:p>
            <a:pPr lvl="0"/>
            <a:r>
              <a:rPr lang="en-US" dirty="0"/>
              <a:t>Decisions</a:t>
            </a:r>
          </a:p>
          <a:p>
            <a:pPr lvl="1"/>
            <a:r>
              <a:rPr lang="en-US" dirty="0"/>
              <a:t>Budget = simple </a:t>
            </a:r>
          </a:p>
          <a:p>
            <a:pPr lvl="1"/>
            <a:r>
              <a:rPr lang="en-US" dirty="0" smtClean="0"/>
              <a:t>Planning </a:t>
            </a:r>
            <a:r>
              <a:rPr lang="en-US" dirty="0"/>
              <a:t>= </a:t>
            </a:r>
            <a:r>
              <a:rPr lang="en-US" dirty="0" smtClean="0"/>
              <a:t>complex </a:t>
            </a:r>
            <a:endParaRPr lang="en-US" dirty="0"/>
          </a:p>
          <a:p>
            <a:r>
              <a:rPr lang="en-US" dirty="0" smtClean="0"/>
              <a:t>Muddling	</a:t>
            </a:r>
          </a:p>
          <a:p>
            <a:pPr lvl="1"/>
            <a:r>
              <a:rPr lang="en-US" dirty="0" smtClean="0"/>
              <a:t>Budgeting = decisions are independent</a:t>
            </a:r>
          </a:p>
          <a:p>
            <a:pPr lvl="1"/>
            <a:r>
              <a:rPr lang="en-US" dirty="0" smtClean="0"/>
              <a:t>Planning = decisions are dependent</a:t>
            </a:r>
            <a:endParaRPr lang="en-US" dirty="0"/>
          </a:p>
          <a:p>
            <a:pPr lvl="1"/>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206637859"/>
      </p:ext>
    </p:extLst>
  </p:cSld>
  <p:clrMapOvr>
    <a:masterClrMapping/>
  </p:clrMapOvr>
  <mc:AlternateContent xmlns:mc="http://schemas.openxmlformats.org/markup-compatibility/2006">
    <mc:Choice xmlns:p14="http://schemas.microsoft.com/office/powerpoint/2010/main" Requires="p14">
      <p:transition spd="med" p14:dur="700" advTm="124346">
        <p:fade/>
      </p:transition>
    </mc:Choice>
    <mc:Fallback>
      <p:transition spd="med" advTm="1243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ORGANIZATIONAL RESTRUCTING</a:t>
            </a:r>
            <a:endParaRPr lang="en-US" dirty="0"/>
          </a:p>
        </p:txBody>
      </p:sp>
      <p:sp>
        <p:nvSpPr>
          <p:cNvPr id="3" name="Content Placeholder 2"/>
          <p:cNvSpPr>
            <a:spLocks noGrp="1"/>
          </p:cNvSpPr>
          <p:nvPr>
            <p:ph idx="1"/>
          </p:nvPr>
        </p:nvSpPr>
        <p:spPr/>
        <p:txBody>
          <a:bodyPr/>
          <a:lstStyle/>
          <a:p>
            <a:r>
              <a:rPr lang="en-US" dirty="0"/>
              <a:t>NOTE:  Focus on non-health care because you are probably more familiar</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1494941498"/>
      </p:ext>
    </p:extLst>
  </p:cSld>
  <p:clrMapOvr>
    <a:masterClrMapping/>
  </p:clrMapOvr>
  <mc:AlternateContent xmlns:mc="http://schemas.openxmlformats.org/markup-compatibility/2006">
    <mc:Choice xmlns:p14="http://schemas.microsoft.com/office/powerpoint/2010/main" Requires="p14">
      <p:transition spd="med" p14:dur="700" advTm="27762">
        <p:fade/>
      </p:transition>
    </mc:Choice>
    <mc:Fallback>
      <p:transition spd="med" advTm="277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Leveraged buyout</a:t>
            </a:r>
            <a:endParaRPr lang="en-US" dirty="0"/>
          </a:p>
        </p:txBody>
      </p:sp>
      <p:sp>
        <p:nvSpPr>
          <p:cNvPr id="3" name="Content Placeholder 2"/>
          <p:cNvSpPr>
            <a:spLocks noGrp="1"/>
          </p:cNvSpPr>
          <p:nvPr>
            <p:ph idx="1"/>
          </p:nvPr>
        </p:nvSpPr>
        <p:spPr/>
        <p:txBody>
          <a:bodyPr>
            <a:normAutofit/>
          </a:bodyPr>
          <a:lstStyle/>
          <a:p>
            <a:r>
              <a:rPr lang="en-US" dirty="0" smtClean="0"/>
              <a:t>Acquisition of </a:t>
            </a:r>
            <a:r>
              <a:rPr lang="en-US" dirty="0"/>
              <a:t>another company using a significant amount of borrowed money to meet the cost of acquisition.  Often, the assets of the company being acquired are used as collateral for the loans in addition to the assets of the acquiring company.  </a:t>
            </a:r>
          </a:p>
          <a:p>
            <a:pPr lvl="0"/>
            <a:r>
              <a:rPr lang="en-US" dirty="0"/>
              <a:t>Pros: Poorly managed firms prior to acquisition can undergo valuable corporate reformation.  </a:t>
            </a:r>
          </a:p>
          <a:p>
            <a:pPr lvl="0"/>
            <a:r>
              <a:rPr lang="en-US" dirty="0"/>
              <a:t>Cons:  Greatly impact employees, downsizing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1143433683"/>
      </p:ext>
    </p:extLst>
  </p:cSld>
  <p:clrMapOvr>
    <a:masterClrMapping/>
  </p:clrMapOvr>
  <mc:AlternateContent xmlns:mc="http://schemas.openxmlformats.org/markup-compatibility/2006">
    <mc:Choice xmlns:p14="http://schemas.microsoft.com/office/powerpoint/2010/main" Requires="p14">
      <p:transition spd="med" p14:dur="700" advTm="229996">
        <p:fade/>
      </p:transition>
    </mc:Choice>
    <mc:Fallback>
      <p:transition spd="med" advTm="2299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NOT-FOR-PROFIT TO FOR-PROFIT</a:t>
            </a:r>
            <a:endParaRPr lang="en-US" dirty="0"/>
          </a:p>
        </p:txBody>
      </p:sp>
      <p:sp>
        <p:nvSpPr>
          <p:cNvPr id="3" name="Content Placeholder 2"/>
          <p:cNvSpPr>
            <a:spLocks noGrp="1"/>
          </p:cNvSpPr>
          <p:nvPr>
            <p:ph idx="1"/>
          </p:nvPr>
        </p:nvSpPr>
        <p:spPr/>
        <p:txBody>
          <a:bodyPr/>
          <a:lstStyle/>
          <a:p>
            <a:r>
              <a:rPr lang="en-US" dirty="0" smtClean="0"/>
              <a:t>EXAMINE </a:t>
            </a:r>
            <a:r>
              <a:rPr lang="en-US" dirty="0" smtClean="0"/>
              <a:t>IN </a:t>
            </a:r>
            <a:r>
              <a:rPr lang="en-US" dirty="0" smtClean="0"/>
              <a:t>CLASS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579128170"/>
      </p:ext>
    </p:extLst>
  </p:cSld>
  <p:clrMapOvr>
    <a:masterClrMapping/>
  </p:clrMapOvr>
  <mc:AlternateContent xmlns:mc="http://schemas.openxmlformats.org/markup-compatibility/2006">
    <mc:Choice xmlns:p14="http://schemas.microsoft.com/office/powerpoint/2010/main" Requires="p14">
      <p:transition spd="med" p14:dur="700" advTm="5161">
        <p:fade/>
      </p:transition>
    </mc:Choice>
    <mc:Fallback>
      <p:transition spd="med" advTm="51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mergers</a:t>
            </a:r>
            <a:endParaRPr lang="en-US" b="1" dirty="0"/>
          </a:p>
        </p:txBody>
      </p:sp>
      <p:sp>
        <p:nvSpPr>
          <p:cNvPr id="3" name="Content Placeholder 2"/>
          <p:cNvSpPr>
            <a:spLocks noGrp="1"/>
          </p:cNvSpPr>
          <p:nvPr>
            <p:ph idx="1"/>
          </p:nvPr>
        </p:nvSpPr>
        <p:spPr/>
        <p:txBody>
          <a:bodyPr/>
          <a:lstStyle/>
          <a:p>
            <a:r>
              <a:rPr lang="en-US" dirty="0" smtClean="0"/>
              <a:t>The </a:t>
            </a:r>
            <a:r>
              <a:rPr lang="en-US" dirty="0"/>
              <a:t>combining of two or more companies to form a new company </a:t>
            </a:r>
            <a:r>
              <a:rPr lang="en-US" dirty="0" smtClean="0"/>
              <a:t>= Similar to a marriage</a:t>
            </a:r>
            <a:endParaRPr lang="en-US" dirty="0"/>
          </a:p>
          <a:p>
            <a:pPr lvl="0"/>
            <a:r>
              <a:rPr lang="en-US" dirty="0"/>
              <a:t>Pros:  Combination of assets</a:t>
            </a:r>
          </a:p>
          <a:p>
            <a:pPr lvl="0"/>
            <a:r>
              <a:rPr lang="en-US" dirty="0"/>
              <a:t>Cons:  Process (Monopoly)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816543471"/>
      </p:ext>
    </p:extLst>
  </p:cSld>
  <p:clrMapOvr>
    <a:masterClrMapping/>
  </p:clrMapOvr>
  <mc:AlternateContent xmlns:mc="http://schemas.openxmlformats.org/markup-compatibility/2006">
    <mc:Choice xmlns:p14="http://schemas.microsoft.com/office/powerpoint/2010/main" Requires="p14">
      <p:transition spd="med" p14:dur="700" advTm="84296">
        <p:fade/>
      </p:transition>
    </mc:Choice>
    <mc:Fallback>
      <p:transition spd="med" advTm="842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Acquisitions</a:t>
            </a:r>
            <a:endParaRPr lang="en-US" dirty="0"/>
          </a:p>
        </p:txBody>
      </p:sp>
      <p:sp>
        <p:nvSpPr>
          <p:cNvPr id="3" name="Content Placeholder 2"/>
          <p:cNvSpPr>
            <a:spLocks noGrp="1"/>
          </p:cNvSpPr>
          <p:nvPr>
            <p:ph idx="1"/>
          </p:nvPr>
        </p:nvSpPr>
        <p:spPr/>
        <p:txBody>
          <a:bodyPr>
            <a:normAutofit/>
          </a:bodyPr>
          <a:lstStyle/>
          <a:p>
            <a:r>
              <a:rPr lang="en-US" dirty="0" smtClean="0"/>
              <a:t>Occurs </a:t>
            </a:r>
            <a:r>
              <a:rPr lang="en-US" dirty="0"/>
              <a:t>when a company buys most, if not all, of the target company’s ownership in order to assume control of the target firm. </a:t>
            </a:r>
          </a:p>
          <a:p>
            <a:pPr lvl="0"/>
            <a:r>
              <a:rPr lang="en-US" dirty="0"/>
              <a:t>Pros:  Increased revenue (especially different market) </a:t>
            </a:r>
          </a:p>
          <a:p>
            <a:pPr lvl="0"/>
            <a:r>
              <a:rPr lang="en-US" dirty="0"/>
              <a:t>Cons:  Can be expensive</a:t>
            </a:r>
          </a:p>
          <a:p>
            <a:pPr marL="4572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1222831019"/>
      </p:ext>
    </p:extLst>
  </p:cSld>
  <p:clrMapOvr>
    <a:masterClrMapping/>
  </p:clrMapOvr>
  <mc:AlternateContent xmlns:mc="http://schemas.openxmlformats.org/markup-compatibility/2006">
    <mc:Choice xmlns:p14="http://schemas.microsoft.com/office/powerpoint/2010/main" Requires="p14">
      <p:transition spd="med" p14:dur="700" advTm="93714">
        <p:fade/>
      </p:transition>
    </mc:Choice>
    <mc:Fallback>
      <p:transition spd="med" advTm="937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S102804891">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TS102804891</Template>
  <TotalTime>0</TotalTime>
  <Words>492</Words>
  <Application>Microsoft Office PowerPoint</Application>
  <PresentationFormat>Custom</PresentationFormat>
  <Paragraphs>94</Paragraphs>
  <Slides>16</Slides>
  <Notes>16</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TS102804891</vt:lpstr>
      <vt:lpstr>CHAPTER 20 </vt:lpstr>
      <vt:lpstr>Frontier = strategic management</vt:lpstr>
      <vt:lpstr>CAPITAL BUDGETING VS. FINANCIAL PLANNING</vt:lpstr>
      <vt:lpstr>Planning versus budgeting</vt:lpstr>
      <vt:lpstr>ORGANIZATIONAL RESTRUCTING</vt:lpstr>
      <vt:lpstr>Leveraged buyout</vt:lpstr>
      <vt:lpstr>NOT-FOR-PROFIT TO FOR-PROFIT</vt:lpstr>
      <vt:lpstr>mergers</vt:lpstr>
      <vt:lpstr>Acquisitions</vt:lpstr>
      <vt:lpstr>Motivation for mergers and acquisitions </vt:lpstr>
      <vt:lpstr>Other reasons</vt:lpstr>
      <vt:lpstr>Joint venture</vt:lpstr>
      <vt:lpstr>LIMITED PARTNERSHIP</vt:lpstr>
      <vt:lpstr>JOINT OPERATING AGREEMENTS</vt:lpstr>
      <vt:lpstr>OMIT</vt:lpstr>
      <vt:lpstr>INTERNATIONAL HEALTH CARE</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2014-05-30T21:25:26Z</dcterms:created>
  <dcterms:modified xsi:type="dcterms:W3CDTF">2014-05-30T23:25:42Z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