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0" r:id="rId5"/>
    <p:sldId id="261" r:id="rId6"/>
    <p:sldId id="262" r:id="rId7"/>
    <p:sldId id="275" r:id="rId8"/>
    <p:sldId id="279" r:id="rId9"/>
    <p:sldId id="263" r:id="rId10"/>
    <p:sldId id="264" r:id="rId11"/>
    <p:sldId id="265" r:id="rId12"/>
    <p:sldId id="266" r:id="rId13"/>
    <p:sldId id="267" r:id="rId14"/>
    <p:sldId id="277" r:id="rId15"/>
    <p:sldId id="268" r:id="rId16"/>
    <p:sldId id="278" r:id="rId17"/>
    <p:sldId id="270" r:id="rId18"/>
    <p:sldId id="280" r:id="rId19"/>
    <p:sldId id="284" r:id="rId20"/>
    <p:sldId id="282" r:id="rId21"/>
    <p:sldId id="273"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70466" autoAdjust="0"/>
  </p:normalViewPr>
  <p:slideViewPr>
    <p:cSldViewPr snapToGrid="0">
      <p:cViewPr varScale="1">
        <p:scale>
          <a:sx n="61" d="100"/>
          <a:sy n="61" d="100"/>
        </p:scale>
        <p:origin x="15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2ECA674A-E6FB-4CDE-8B77-D4EC1B6260B4}" type="datetimeFigureOut">
              <a:rPr lang="en-US" smtClean="0"/>
              <a:t>9/13/2016</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A77E8CBE-D3BE-4A48-BE9C-216C596EC81C}" type="slidenum">
              <a:rPr lang="en-US" smtClean="0"/>
              <a:t>‹#›</a:t>
            </a:fld>
            <a:endParaRPr lang="en-US"/>
          </a:p>
        </p:txBody>
      </p:sp>
    </p:spTree>
    <p:extLst>
      <p:ext uri="{BB962C8B-B14F-4D97-AF65-F5344CB8AC3E}">
        <p14:creationId xmlns:p14="http://schemas.microsoft.com/office/powerpoint/2010/main" val="2342218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E8CBE-D3BE-4A48-BE9C-216C596EC81C}" type="slidenum">
              <a:rPr lang="en-US" smtClean="0"/>
              <a:t>21</a:t>
            </a:fld>
            <a:endParaRPr lang="en-US"/>
          </a:p>
        </p:txBody>
      </p:sp>
    </p:spTree>
    <p:extLst>
      <p:ext uri="{BB962C8B-B14F-4D97-AF65-F5344CB8AC3E}">
        <p14:creationId xmlns:p14="http://schemas.microsoft.com/office/powerpoint/2010/main" val="906496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E4F81C-FBFC-4798-8460-8EB24869264C}"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2019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4F81C-FBFC-4798-8460-8EB24869264C}"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392361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4F81C-FBFC-4798-8460-8EB24869264C}"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3548973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4F81C-FBFC-4798-8460-8EB24869264C}"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108085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E4F81C-FBFC-4798-8460-8EB24869264C}"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2553875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E4F81C-FBFC-4798-8460-8EB24869264C}"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3193101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E4F81C-FBFC-4798-8460-8EB24869264C}"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3803642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E4F81C-FBFC-4798-8460-8EB24869264C}"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125241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4F81C-FBFC-4798-8460-8EB24869264C}"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478629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4F81C-FBFC-4798-8460-8EB24869264C}"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307524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4F81C-FBFC-4798-8460-8EB24869264C}"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3E33-C567-4886-AD1D-11B3D8DA7F56}" type="slidenum">
              <a:rPr lang="en-US" smtClean="0"/>
              <a:t>‹#›</a:t>
            </a:fld>
            <a:endParaRPr lang="en-US"/>
          </a:p>
        </p:txBody>
      </p:sp>
    </p:spTree>
    <p:extLst>
      <p:ext uri="{BB962C8B-B14F-4D97-AF65-F5344CB8AC3E}">
        <p14:creationId xmlns:p14="http://schemas.microsoft.com/office/powerpoint/2010/main" val="204036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4F81C-FBFC-4798-8460-8EB24869264C}"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03E33-C567-4886-AD1D-11B3D8DA7F56}" type="slidenum">
              <a:rPr lang="en-US" smtClean="0"/>
              <a:t>‹#›</a:t>
            </a:fld>
            <a:endParaRPr lang="en-US"/>
          </a:p>
        </p:txBody>
      </p:sp>
    </p:spTree>
    <p:extLst>
      <p:ext uri="{BB962C8B-B14F-4D97-AF65-F5344CB8AC3E}">
        <p14:creationId xmlns:p14="http://schemas.microsoft.com/office/powerpoint/2010/main" val="1515594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Module 3:  Financial Accounting</a:t>
            </a:r>
          </a:p>
        </p:txBody>
      </p:sp>
      <p:sp>
        <p:nvSpPr>
          <p:cNvPr id="3" name="Subtitle 2"/>
          <p:cNvSpPr>
            <a:spLocks noGrp="1"/>
          </p:cNvSpPr>
          <p:nvPr>
            <p:ph type="subTitle" idx="1"/>
          </p:nvPr>
        </p:nvSpPr>
        <p:spPr/>
        <p:txBody>
          <a:bodyPr/>
          <a:lstStyle/>
          <a:p>
            <a:r>
              <a:rPr lang="en-US" dirty="0"/>
              <a:t>Health care finance</a:t>
            </a:r>
          </a:p>
        </p:txBody>
      </p:sp>
    </p:spTree>
    <p:extLst>
      <p:ext uri="{BB962C8B-B14F-4D97-AF65-F5344CB8AC3E}">
        <p14:creationId xmlns:p14="http://schemas.microsoft.com/office/powerpoint/2010/main" val="3976461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current regulatory environment of healthcare accounting</a:t>
            </a:r>
          </a:p>
        </p:txBody>
      </p:sp>
      <p:sp>
        <p:nvSpPr>
          <p:cNvPr id="3" name="Content Placeholder 2"/>
          <p:cNvSpPr>
            <a:spLocks noGrp="1"/>
          </p:cNvSpPr>
          <p:nvPr>
            <p:ph idx="1"/>
          </p:nvPr>
        </p:nvSpPr>
        <p:spPr/>
        <p:txBody>
          <a:bodyPr/>
          <a:lstStyle/>
          <a:p>
            <a:r>
              <a:rPr lang="en-US" b="1" dirty="0"/>
              <a:t>Financial accounting standards board (FASB) </a:t>
            </a:r>
            <a:r>
              <a:rPr lang="en-US" dirty="0"/>
              <a:t>= principal rule-making body in financial accounting in the US</a:t>
            </a:r>
          </a:p>
          <a:p>
            <a:r>
              <a:rPr lang="en-US" b="1" dirty="0"/>
              <a:t>Governmental accounting standards board (GASB) </a:t>
            </a:r>
            <a:r>
              <a:rPr lang="en-US" dirty="0"/>
              <a:t>= principal rule-making body of organizations owned by government agencies </a:t>
            </a:r>
          </a:p>
          <a:p>
            <a:r>
              <a:rPr lang="en-US" b="1" dirty="0"/>
              <a:t>Securities and Exchange Commission (SEC) </a:t>
            </a:r>
            <a:r>
              <a:rPr lang="en-US" dirty="0"/>
              <a:t>= Those organizations whose securities (stocks/bonds) are sold to the public are overseen by the SEC </a:t>
            </a:r>
          </a:p>
          <a:p>
            <a:endParaRPr lang="en-US" dirty="0"/>
          </a:p>
        </p:txBody>
      </p:sp>
    </p:spTree>
    <p:extLst>
      <p:ext uri="{BB962C8B-B14F-4D97-AF65-F5344CB8AC3E}">
        <p14:creationId xmlns:p14="http://schemas.microsoft.com/office/powerpoint/2010/main" val="454938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terms of accounting cycle</a:t>
            </a:r>
            <a:endParaRPr lang="en-US" dirty="0">
              <a:solidFill>
                <a:srgbClr val="FF0000"/>
              </a:solidFill>
            </a:endParaRPr>
          </a:p>
        </p:txBody>
      </p:sp>
      <p:sp>
        <p:nvSpPr>
          <p:cNvPr id="3" name="Content Placeholder 2"/>
          <p:cNvSpPr>
            <a:spLocks noGrp="1"/>
          </p:cNvSpPr>
          <p:nvPr>
            <p:ph idx="1"/>
          </p:nvPr>
        </p:nvSpPr>
        <p:spPr/>
        <p:txBody>
          <a:bodyPr/>
          <a:lstStyle/>
          <a:p>
            <a:r>
              <a:rPr lang="en-US" b="1" dirty="0"/>
              <a:t>Accounting cycle </a:t>
            </a:r>
            <a:r>
              <a:rPr lang="en-US" dirty="0"/>
              <a:t>= steps that lead from the original bookkeeping entries to financial statement constitute the accounting cycle</a:t>
            </a:r>
          </a:p>
          <a:p>
            <a:pPr lvl="1"/>
            <a:r>
              <a:rPr lang="en-US" b="1" dirty="0"/>
              <a:t>Journal entry </a:t>
            </a:r>
            <a:r>
              <a:rPr lang="en-US" dirty="0"/>
              <a:t>= First step of accounting cycle where equal debit and credit entries are made in the organization’s general journal </a:t>
            </a:r>
          </a:p>
          <a:p>
            <a:pPr lvl="1"/>
            <a:r>
              <a:rPr lang="en-US" b="1" dirty="0"/>
              <a:t>Posted</a:t>
            </a:r>
            <a:r>
              <a:rPr lang="en-US" dirty="0"/>
              <a:t> = At regular interviews, perhaps daily or weekly, journal entries are posted in account ledgers</a:t>
            </a:r>
          </a:p>
          <a:p>
            <a:pPr lvl="1"/>
            <a:r>
              <a:rPr lang="en-US" b="1" dirty="0"/>
              <a:t>Trial balance </a:t>
            </a:r>
            <a:r>
              <a:rPr lang="en-US" dirty="0"/>
              <a:t>= After posting, trial balance is computer which is a test for the consistency and accuracy of the bookkeeping process </a:t>
            </a:r>
          </a:p>
        </p:txBody>
      </p:sp>
    </p:spTree>
    <p:extLst>
      <p:ext uri="{BB962C8B-B14F-4D97-AF65-F5344CB8AC3E}">
        <p14:creationId xmlns:p14="http://schemas.microsoft.com/office/powerpoint/2010/main" val="1037381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basic accounting entries = Debits and Credits </a:t>
            </a:r>
          </a:p>
        </p:txBody>
      </p:sp>
      <p:sp>
        <p:nvSpPr>
          <p:cNvPr id="3" name="Content Placeholder 2"/>
          <p:cNvSpPr>
            <a:spLocks noGrp="1"/>
          </p:cNvSpPr>
          <p:nvPr>
            <p:ph idx="1"/>
          </p:nvPr>
        </p:nvSpPr>
        <p:spPr/>
        <p:txBody>
          <a:bodyPr>
            <a:normAutofit fontScale="92500" lnSpcReduction="10000"/>
          </a:bodyPr>
          <a:lstStyle/>
          <a:p>
            <a:pPr lvl="0"/>
            <a:r>
              <a:rPr lang="en-US" dirty="0"/>
              <a:t>Two sides are typically called Debits (left) = credit (right) </a:t>
            </a:r>
          </a:p>
          <a:p>
            <a:pPr lvl="1"/>
            <a:r>
              <a:rPr lang="en-US" dirty="0"/>
              <a:t>Don’t get them confused = Hamburger and Hot dogs</a:t>
            </a:r>
          </a:p>
          <a:p>
            <a:r>
              <a:rPr lang="en-US" b="1" dirty="0"/>
              <a:t>RULES FOR CREDITS AND DEBITS </a:t>
            </a:r>
          </a:p>
          <a:p>
            <a:pPr lvl="1"/>
            <a:r>
              <a:rPr lang="en-US" dirty="0"/>
              <a:t>ASSETS =  LIABILITIES (EQUITY) </a:t>
            </a:r>
          </a:p>
          <a:p>
            <a:pPr lvl="2"/>
            <a:r>
              <a:rPr lang="en-US" dirty="0"/>
              <a:t>ASSETS GOES UP = DEBITS</a:t>
            </a:r>
          </a:p>
          <a:p>
            <a:pPr lvl="2"/>
            <a:r>
              <a:rPr lang="en-US" dirty="0"/>
              <a:t>ASSETS GOES DOWN = CREDIT</a:t>
            </a:r>
          </a:p>
          <a:p>
            <a:pPr lvl="2"/>
            <a:r>
              <a:rPr lang="en-US" dirty="0"/>
              <a:t>LIABILITY/EQUITY GOES UP = CREDIT</a:t>
            </a:r>
          </a:p>
          <a:p>
            <a:pPr lvl="2"/>
            <a:r>
              <a:rPr lang="en-US" dirty="0"/>
              <a:t>LIABILITIES/EQUITY GOES DOWN = DEBITS</a:t>
            </a:r>
          </a:p>
          <a:p>
            <a:pPr lvl="1"/>
            <a:r>
              <a:rPr lang="en-US" dirty="0"/>
              <a:t>REVENUES = ARE ALWAYS CREDIT </a:t>
            </a:r>
          </a:p>
          <a:p>
            <a:pPr lvl="1"/>
            <a:r>
              <a:rPr lang="en-US" dirty="0"/>
              <a:t>EXPENSES = ARE ALWAYS DEBITS </a:t>
            </a:r>
          </a:p>
          <a:p>
            <a:r>
              <a:rPr lang="en-US" b="1" dirty="0"/>
              <a:t>Basic accounting entries = double-entry = each transaction will go on to different ledgers (debits and credits) </a:t>
            </a:r>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256836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and calculate straight-line and MACRS depreciation (MAKERS)</a:t>
            </a:r>
          </a:p>
        </p:txBody>
      </p:sp>
      <p:sp>
        <p:nvSpPr>
          <p:cNvPr id="3" name="Content Placeholder 2"/>
          <p:cNvSpPr>
            <a:spLocks noGrp="1"/>
          </p:cNvSpPr>
          <p:nvPr>
            <p:ph idx="1"/>
          </p:nvPr>
        </p:nvSpPr>
        <p:spPr/>
        <p:txBody>
          <a:bodyPr/>
          <a:lstStyle/>
          <a:p>
            <a:pPr lvl="0"/>
            <a:r>
              <a:rPr lang="en-US" dirty="0"/>
              <a:t>Depreciation = loss of value (ex. Driving a car off the lot)</a:t>
            </a:r>
          </a:p>
          <a:p>
            <a:r>
              <a:rPr lang="en-US" dirty="0"/>
              <a:t>Straight-line and MACRS </a:t>
            </a:r>
          </a:p>
        </p:txBody>
      </p:sp>
    </p:spTree>
    <p:extLst>
      <p:ext uri="{BB962C8B-B14F-4D97-AF65-F5344CB8AC3E}">
        <p14:creationId xmlns:p14="http://schemas.microsoft.com/office/powerpoint/2010/main" val="3510317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the Caveat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lvl="0"/>
            <a:r>
              <a:rPr lang="en-US" dirty="0"/>
              <a:t>Organization subject to income taxation will not want to use straight-line depreciation</a:t>
            </a:r>
          </a:p>
          <a:p>
            <a:pPr lvl="1"/>
            <a:r>
              <a:rPr lang="en-US" dirty="0"/>
              <a:t>Depreciation is an expense that is deducted from net income for calculating tax liability, those organizations that are subject to income taxation can lower bills by increasing depreciation expense</a:t>
            </a:r>
          </a:p>
          <a:p>
            <a:pPr lvl="0"/>
            <a:r>
              <a:rPr lang="en-US" dirty="0"/>
              <a:t>IRS allows use of accelerated depreciation for organizations by using Modified Accelerated Cost Recovery Systems (MACRS) table = gives more useful ways to calculate depreciation </a:t>
            </a:r>
          </a:p>
          <a:p>
            <a:r>
              <a:rPr lang="en-US" dirty="0"/>
              <a:t>Push-Pull </a:t>
            </a:r>
          </a:p>
          <a:p>
            <a:pPr lvl="1"/>
            <a:r>
              <a:rPr lang="en-US" dirty="0"/>
              <a:t>Should I use depreciation to lower tax rate or not use to show better profit</a:t>
            </a:r>
          </a:p>
          <a:p>
            <a:pPr lvl="2"/>
            <a:r>
              <a:rPr lang="en-US" dirty="0"/>
              <a:t>Use both to demonstrate what’s going on </a:t>
            </a:r>
          </a:p>
          <a:p>
            <a:pPr lvl="3"/>
            <a:r>
              <a:rPr lang="en-US" dirty="0"/>
              <a:t>Taxes and shareholders, etc. </a:t>
            </a:r>
            <a:r>
              <a:rPr lang="en-US" dirty="0">
                <a:sym typeface="Wingdings"/>
              </a:rPr>
              <a:t></a:t>
            </a:r>
            <a:r>
              <a:rPr lang="en-US" dirty="0"/>
              <a:t> </a:t>
            </a:r>
            <a:r>
              <a:rPr lang="en-US" b="1" dirty="0"/>
              <a:t>deferred tax liability</a:t>
            </a:r>
            <a:r>
              <a:rPr lang="en-US" dirty="0"/>
              <a:t> </a:t>
            </a:r>
          </a:p>
          <a:p>
            <a:pPr marL="0" indent="0">
              <a:buNone/>
            </a:pPr>
            <a:endParaRPr lang="en-US" dirty="0"/>
          </a:p>
        </p:txBody>
      </p:sp>
    </p:spTree>
    <p:extLst>
      <p:ext uri="{BB962C8B-B14F-4D97-AF65-F5344CB8AC3E}">
        <p14:creationId xmlns:p14="http://schemas.microsoft.com/office/powerpoint/2010/main" val="2369567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how to determine inventory using LIFO &amp; FIFO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lvl="0"/>
            <a:r>
              <a:rPr lang="en-US" dirty="0"/>
              <a:t>Consists of goods purchased or made and held for resale</a:t>
            </a:r>
          </a:p>
          <a:p>
            <a:pPr lvl="0"/>
            <a:r>
              <a:rPr lang="en-US" dirty="0"/>
              <a:t>Most health care only carry a small portion in inventory </a:t>
            </a:r>
          </a:p>
          <a:p>
            <a:pPr lvl="1"/>
            <a:r>
              <a:rPr lang="en-US" dirty="0"/>
              <a:t>Provide services not sell goods</a:t>
            </a:r>
          </a:p>
          <a:p>
            <a:pPr lvl="1"/>
            <a:r>
              <a:rPr lang="en-US" dirty="0"/>
              <a:t>Except for: Pharmacies and medical supply firms</a:t>
            </a:r>
          </a:p>
          <a:p>
            <a:pPr lvl="0"/>
            <a:r>
              <a:rPr lang="en-US" dirty="0"/>
              <a:t>Difficult to value</a:t>
            </a:r>
          </a:p>
          <a:p>
            <a:pPr lvl="1"/>
            <a:r>
              <a:rPr lang="en-US" dirty="0"/>
              <a:t>Use a lot of goods and hard to determine how much of each individual unit (example, gloves) </a:t>
            </a:r>
          </a:p>
          <a:p>
            <a:pPr lvl="0"/>
            <a:r>
              <a:rPr lang="en-US" dirty="0"/>
              <a:t>Value of inventory has to be presented in dollar terms</a:t>
            </a:r>
          </a:p>
          <a:p>
            <a:pPr lvl="1"/>
            <a:r>
              <a:rPr lang="en-US" dirty="0"/>
              <a:t>FIFO or LIFO</a:t>
            </a:r>
          </a:p>
          <a:p>
            <a:pPr lvl="2"/>
            <a:r>
              <a:rPr lang="en-US" dirty="0"/>
              <a:t>Affects value of inventory but also the cost of goods sold</a:t>
            </a:r>
          </a:p>
          <a:p>
            <a:r>
              <a:rPr lang="en-US" dirty="0"/>
              <a:t>Cost of goods sold = Beginning inventory + Net purchases – Ending Inventory</a:t>
            </a:r>
          </a:p>
          <a:p>
            <a:endParaRPr lang="en-US" dirty="0"/>
          </a:p>
        </p:txBody>
      </p:sp>
    </p:spTree>
    <p:extLst>
      <p:ext uri="{BB962C8B-B14F-4D97-AF65-F5344CB8AC3E}">
        <p14:creationId xmlns:p14="http://schemas.microsoft.com/office/powerpoint/2010/main" val="231761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 Which one do you use? </a:t>
            </a:r>
            <a:endParaRPr lang="en-US" dirty="0">
              <a:solidFill>
                <a:srgbClr val="FF0000"/>
              </a:solidFill>
            </a:endParaRPr>
          </a:p>
        </p:txBody>
      </p:sp>
      <p:sp>
        <p:nvSpPr>
          <p:cNvPr id="3" name="Content Placeholder 2"/>
          <p:cNvSpPr>
            <a:spLocks noGrp="1"/>
          </p:cNvSpPr>
          <p:nvPr>
            <p:ph idx="1"/>
          </p:nvPr>
        </p:nvSpPr>
        <p:spPr/>
        <p:txBody>
          <a:bodyPr/>
          <a:lstStyle/>
          <a:p>
            <a:pPr lvl="0"/>
            <a:r>
              <a:rPr lang="en-US" dirty="0"/>
              <a:t>Organization’s choice</a:t>
            </a:r>
          </a:p>
          <a:p>
            <a:pPr lvl="0"/>
            <a:r>
              <a:rPr lang="en-US" dirty="0"/>
              <a:t>Doesn’t truly reflect on how organizations are using their inventory, just an accounting method</a:t>
            </a:r>
          </a:p>
          <a:p>
            <a:pPr lvl="0"/>
            <a:r>
              <a:rPr lang="en-US" dirty="0"/>
              <a:t>Use depends on what they are looking towards doing?  Tax value or Investor value</a:t>
            </a:r>
          </a:p>
          <a:p>
            <a:endParaRPr lang="en-US" dirty="0"/>
          </a:p>
        </p:txBody>
      </p:sp>
    </p:spTree>
    <p:extLst>
      <p:ext uri="{BB962C8B-B14F-4D97-AF65-F5344CB8AC3E}">
        <p14:creationId xmlns:p14="http://schemas.microsoft.com/office/powerpoint/2010/main" val="2366377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the three commonly used financial statements </a:t>
            </a:r>
          </a:p>
        </p:txBody>
      </p:sp>
      <p:sp>
        <p:nvSpPr>
          <p:cNvPr id="4" name="Content Placeholder 3"/>
          <p:cNvSpPr>
            <a:spLocks noGrp="1"/>
          </p:cNvSpPr>
          <p:nvPr>
            <p:ph idx="1"/>
          </p:nvPr>
        </p:nvSpPr>
        <p:spPr/>
        <p:txBody>
          <a:bodyPr/>
          <a:lstStyle/>
          <a:p>
            <a:pPr lvl="0"/>
            <a:r>
              <a:rPr lang="en-US" dirty="0"/>
              <a:t>Know the basics = we will talk about analysis in the next module </a:t>
            </a:r>
          </a:p>
          <a:p>
            <a:pPr lvl="0"/>
            <a:r>
              <a:rPr lang="en-US" dirty="0"/>
              <a:t>Get out the list I posted online</a:t>
            </a:r>
          </a:p>
        </p:txBody>
      </p:sp>
    </p:spTree>
    <p:extLst>
      <p:ext uri="{BB962C8B-B14F-4D97-AF65-F5344CB8AC3E}">
        <p14:creationId xmlns:p14="http://schemas.microsoft.com/office/powerpoint/2010/main" val="1055550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Snapshot of financial condition at a given time</a:t>
            </a:r>
          </a:p>
          <a:p>
            <a:pPr lvl="1"/>
            <a:r>
              <a:rPr lang="en-US" dirty="0"/>
              <a:t>Might be different from tomorrow </a:t>
            </a:r>
          </a:p>
          <a:p>
            <a:r>
              <a:rPr lang="en-US" sz="3200" dirty="0"/>
              <a:t>Statement of financial position = shows what you control (assets), what you owe (liabilities) and what you own (equity) </a:t>
            </a:r>
          </a:p>
          <a:p>
            <a:r>
              <a:rPr lang="en-US" sz="3200" dirty="0"/>
              <a:t>Assets – liabilities – equity </a:t>
            </a:r>
          </a:p>
          <a:p>
            <a:endParaRPr lang="en-US" dirty="0"/>
          </a:p>
        </p:txBody>
      </p:sp>
      <p:sp>
        <p:nvSpPr>
          <p:cNvPr id="3" name="Title 2"/>
          <p:cNvSpPr>
            <a:spLocks noGrp="1"/>
          </p:cNvSpPr>
          <p:nvPr>
            <p:ph type="title"/>
          </p:nvPr>
        </p:nvSpPr>
        <p:spPr/>
        <p:txBody>
          <a:bodyPr>
            <a:normAutofit/>
          </a:bodyPr>
          <a:lstStyle/>
          <a:p>
            <a:r>
              <a:rPr lang="en-US" dirty="0"/>
              <a:t>Balance sheet </a:t>
            </a:r>
          </a:p>
        </p:txBody>
      </p:sp>
    </p:spTree>
    <p:extLst>
      <p:ext uri="{BB962C8B-B14F-4D97-AF65-F5344CB8AC3E}">
        <p14:creationId xmlns:p14="http://schemas.microsoft.com/office/powerpoint/2010/main" val="2313871707"/>
      </p:ext>
    </p:extLst>
  </p:cSld>
  <p:clrMapOvr>
    <a:masterClrMapping/>
  </p:clrMapOvr>
  <mc:AlternateContent xmlns:mc="http://schemas.openxmlformats.org/markup-compatibility/2006" xmlns:p14="http://schemas.microsoft.com/office/powerpoint/2010/main">
    <mc:Choice Requires="p14">
      <p:transition spd="med" p14:dur="700" advTm="47836">
        <p:fade/>
      </p:transition>
    </mc:Choice>
    <mc:Fallback xmlns="">
      <p:transition spd="med" advTm="47836">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Income statement = Statement of operations</a:t>
            </a:r>
          </a:p>
        </p:txBody>
      </p:sp>
      <p:sp>
        <p:nvSpPr>
          <p:cNvPr id="3" name="Content Placeholder 2"/>
          <p:cNvSpPr>
            <a:spLocks noGrp="1"/>
          </p:cNvSpPr>
          <p:nvPr>
            <p:ph idx="1"/>
          </p:nvPr>
        </p:nvSpPr>
        <p:spPr/>
        <p:txBody>
          <a:bodyPr/>
          <a:lstStyle/>
          <a:p>
            <a:r>
              <a:rPr lang="en-US" sz="3200" dirty="0"/>
              <a:t>Measures a company’s financial performance over a specific accounting period </a:t>
            </a:r>
          </a:p>
          <a:p>
            <a:pPr lvl="1"/>
            <a:r>
              <a:rPr lang="en-US" dirty="0"/>
              <a:t>Quarterly/Annually</a:t>
            </a:r>
          </a:p>
          <a:p>
            <a:r>
              <a:rPr lang="en-US" sz="3200" dirty="0"/>
              <a:t>Summarizes revenues and expenses for a given time period</a:t>
            </a:r>
          </a:p>
          <a:p>
            <a:r>
              <a:rPr lang="en-US" sz="3200" dirty="0"/>
              <a:t>Answers the question – is the business making $$</a:t>
            </a:r>
          </a:p>
          <a:p>
            <a:r>
              <a:rPr lang="en-US" sz="3200" dirty="0"/>
              <a:t>Revenues &amp; Expenses</a:t>
            </a:r>
          </a:p>
          <a:p>
            <a:endParaRPr lang="en-US" dirty="0"/>
          </a:p>
        </p:txBody>
      </p:sp>
    </p:spTree>
    <p:extLst>
      <p:ext uri="{BB962C8B-B14F-4D97-AF65-F5344CB8AC3E}">
        <p14:creationId xmlns:p14="http://schemas.microsoft.com/office/powerpoint/2010/main" val="118655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62046"/>
          </a:xfrm>
        </p:spPr>
        <p:txBody>
          <a:bodyPr>
            <a:normAutofit/>
          </a:bodyPr>
          <a:lstStyle/>
          <a:p>
            <a:pPr lvl="0"/>
            <a:r>
              <a:rPr lang="en-US" b="1" dirty="0"/>
              <a:t>Financial accounting basics, concepts, and assumptions</a:t>
            </a:r>
            <a:endParaRPr lang="en-US" dirty="0"/>
          </a:p>
        </p:txBody>
      </p:sp>
    </p:spTree>
    <p:extLst>
      <p:ext uri="{BB962C8B-B14F-4D97-AF65-F5344CB8AC3E}">
        <p14:creationId xmlns:p14="http://schemas.microsoft.com/office/powerpoint/2010/main" val="2657477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dirty="0"/>
              <a:t>STATEMENT OF CASH FLOW</a:t>
            </a:r>
          </a:p>
        </p:txBody>
      </p:sp>
      <p:sp>
        <p:nvSpPr>
          <p:cNvPr id="4099" name="Rectangle 3"/>
          <p:cNvSpPr>
            <a:spLocks noGrp="1" noChangeArrowheads="1"/>
          </p:cNvSpPr>
          <p:nvPr>
            <p:ph type="body" idx="1"/>
          </p:nvPr>
        </p:nvSpPr>
        <p:spPr/>
        <p:txBody>
          <a:bodyPr>
            <a:normAutofit fontScale="77500" lnSpcReduction="20000"/>
          </a:bodyPr>
          <a:lstStyle/>
          <a:p>
            <a:pPr marL="228600" lvl="1">
              <a:spcBef>
                <a:spcPts val="1000"/>
              </a:spcBef>
            </a:pPr>
            <a:r>
              <a:rPr lang="en-US" sz="2800" dirty="0"/>
              <a:t>Summary of assets and liabilities that caused a change in the main cash balances</a:t>
            </a:r>
          </a:p>
          <a:p>
            <a:r>
              <a:rPr lang="en-US" dirty="0"/>
              <a:t>New type of statement</a:t>
            </a:r>
          </a:p>
          <a:p>
            <a:pPr lvl="1"/>
            <a:r>
              <a:rPr lang="en-US" dirty="0"/>
              <a:t>Late </a:t>
            </a:r>
            <a:r>
              <a:rPr lang="en-US" dirty="0" err="1"/>
              <a:t>80s</a:t>
            </a:r>
            <a:endParaRPr lang="en-US" dirty="0"/>
          </a:p>
          <a:p>
            <a:r>
              <a:rPr lang="en-US" dirty="0"/>
              <a:t>Why do people want it? </a:t>
            </a:r>
          </a:p>
          <a:p>
            <a:pPr lvl="1"/>
            <a:r>
              <a:rPr lang="en-US" dirty="0"/>
              <a:t>Cash is KING</a:t>
            </a:r>
          </a:p>
          <a:p>
            <a:pPr lvl="1"/>
            <a:r>
              <a:rPr lang="en-US" dirty="0"/>
              <a:t>Better understand cash flow</a:t>
            </a:r>
          </a:p>
          <a:p>
            <a:pPr lvl="2"/>
            <a:r>
              <a:rPr lang="en-US" dirty="0"/>
              <a:t>Flaws of other FS</a:t>
            </a:r>
          </a:p>
          <a:p>
            <a:pPr lvl="3"/>
            <a:r>
              <a:rPr lang="en-US" dirty="0"/>
              <a:t>Balance sheet </a:t>
            </a:r>
            <a:r>
              <a:rPr lang="en-US" dirty="0">
                <a:sym typeface="Wingdings" panose="05000000000000000000" pitchFamily="2" charset="2"/>
              </a:rPr>
              <a:t> snapshot, only one given time</a:t>
            </a:r>
          </a:p>
          <a:p>
            <a:pPr lvl="3"/>
            <a:r>
              <a:rPr lang="en-US" dirty="0">
                <a:sym typeface="Wingdings" panose="05000000000000000000" pitchFamily="2" charset="2"/>
              </a:rPr>
              <a:t>Income  no detailed information </a:t>
            </a:r>
          </a:p>
          <a:p>
            <a:pPr lvl="2"/>
            <a:r>
              <a:rPr lang="en-US" dirty="0">
                <a:sym typeface="Wingdings" panose="05000000000000000000" pitchFamily="2" charset="2"/>
              </a:rPr>
              <a:t>Cash may be generated by other things than operations</a:t>
            </a:r>
          </a:p>
          <a:p>
            <a:pPr lvl="3"/>
            <a:r>
              <a:rPr lang="en-US" dirty="0">
                <a:sym typeface="Wingdings" panose="05000000000000000000" pitchFamily="2" charset="2"/>
              </a:rPr>
              <a:t>Maybe taking on more debt</a:t>
            </a:r>
          </a:p>
          <a:p>
            <a:pPr lvl="3"/>
            <a:r>
              <a:rPr lang="en-US" dirty="0">
                <a:sym typeface="Wingdings" panose="05000000000000000000" pitchFamily="2" charset="2"/>
              </a:rPr>
              <a:t>Selling off assets</a:t>
            </a:r>
          </a:p>
          <a:p>
            <a:r>
              <a:rPr lang="en-US" dirty="0">
                <a:sym typeface="Wingdings" panose="05000000000000000000" pitchFamily="2" charset="2"/>
              </a:rPr>
              <a:t>3 parts</a:t>
            </a:r>
          </a:p>
          <a:p>
            <a:pPr lvl="1"/>
            <a:r>
              <a:rPr lang="en-US" dirty="0"/>
              <a:t>Cash flow from operating activities</a:t>
            </a:r>
          </a:p>
          <a:p>
            <a:pPr lvl="1"/>
            <a:r>
              <a:rPr lang="en-US" dirty="0"/>
              <a:t>Cash flow from investing activities</a:t>
            </a:r>
          </a:p>
          <a:p>
            <a:pPr lvl="1"/>
            <a:r>
              <a:rPr lang="en-US" dirty="0"/>
              <a:t>Cash flow from financing activities</a:t>
            </a:r>
          </a:p>
          <a:p>
            <a:pPr lvl="1"/>
            <a:endParaRPr lang="en-US" dirty="0">
              <a:sym typeface="Wingdings" panose="05000000000000000000" pitchFamily="2" charset="2"/>
            </a:endParaRPr>
          </a:p>
          <a:p>
            <a:pPr marL="1371600" lvl="3" indent="0">
              <a:buNone/>
            </a:pPr>
            <a:endParaRPr lang="en-US" dirty="0"/>
          </a:p>
          <a:p>
            <a:pPr lvl="1"/>
            <a:endParaRPr lang="en-US" dirty="0"/>
          </a:p>
        </p:txBody>
      </p:sp>
    </p:spTree>
    <p:extLst>
      <p:ext uri="{BB962C8B-B14F-4D97-AF65-F5344CB8AC3E}">
        <p14:creationId xmlns:p14="http://schemas.microsoft.com/office/powerpoint/2010/main" val="2025163959"/>
      </p:ext>
    </p:extLst>
  </p:cSld>
  <p:clrMapOvr>
    <a:masterClrMapping/>
  </p:clrMapOvr>
  <mc:AlternateContent xmlns:mc="http://schemas.openxmlformats.org/markup-compatibility/2006" xmlns:p14="http://schemas.microsoft.com/office/powerpoint/2010/main">
    <mc:Choice Requires="p14">
      <p:transition spd="slow" p14:dur="2000" advTm="114895"/>
    </mc:Choice>
    <mc:Fallback xmlns="">
      <p:transition spd="slow" advTm="11489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Understand the special cases of hospital revenues </a:t>
            </a:r>
            <a:endParaRPr lang="en-US" dirty="0"/>
          </a:p>
        </p:txBody>
      </p:sp>
      <p:sp>
        <p:nvSpPr>
          <p:cNvPr id="4" name="Content Placeholder 3"/>
          <p:cNvSpPr>
            <a:spLocks noGrp="1"/>
          </p:cNvSpPr>
          <p:nvPr>
            <p:ph idx="1"/>
          </p:nvPr>
        </p:nvSpPr>
        <p:spPr/>
        <p:txBody>
          <a:bodyPr>
            <a:normAutofit fontScale="85000" lnSpcReduction="20000"/>
          </a:bodyPr>
          <a:lstStyle/>
          <a:p>
            <a:r>
              <a:rPr lang="en-US" dirty="0"/>
              <a:t>Talked about third-party payer</a:t>
            </a:r>
          </a:p>
          <a:p>
            <a:r>
              <a:rPr lang="en-US" dirty="0"/>
              <a:t>Charges = Standard fee for services before any adjustments</a:t>
            </a:r>
          </a:p>
          <a:p>
            <a:pPr lvl="1"/>
            <a:r>
              <a:rPr lang="en-US" b="1" dirty="0"/>
              <a:t>Adjustments</a:t>
            </a:r>
            <a:r>
              <a:rPr lang="en-US" dirty="0"/>
              <a:t>:  Discounts for non-HMO managed care plans </a:t>
            </a:r>
          </a:p>
          <a:p>
            <a:pPr lvl="1"/>
            <a:r>
              <a:rPr lang="en-US" dirty="0"/>
              <a:t>Often not tied to cost of providing service not the money they may receive</a:t>
            </a:r>
          </a:p>
          <a:p>
            <a:pPr lvl="2"/>
            <a:r>
              <a:rPr lang="en-US" b="1" dirty="0"/>
              <a:t>Contractual allowance </a:t>
            </a:r>
            <a:r>
              <a:rPr lang="en-US" dirty="0"/>
              <a:t>= difference between the charge and the amount the hospital has agreed to accept from insurance </a:t>
            </a:r>
          </a:p>
          <a:p>
            <a:r>
              <a:rPr lang="en-US" dirty="0"/>
              <a:t>Payment on charges</a:t>
            </a:r>
          </a:p>
          <a:p>
            <a:pPr lvl="1"/>
            <a:r>
              <a:rPr lang="en-US" dirty="0"/>
              <a:t>Individual </a:t>
            </a:r>
          </a:p>
          <a:p>
            <a:pPr lvl="2"/>
            <a:r>
              <a:rPr lang="en-US" dirty="0"/>
              <a:t>Pay out of pocket</a:t>
            </a:r>
          </a:p>
          <a:p>
            <a:pPr lvl="2"/>
            <a:r>
              <a:rPr lang="en-US" dirty="0"/>
              <a:t>Insurance </a:t>
            </a:r>
          </a:p>
          <a:p>
            <a:pPr lvl="1"/>
            <a:r>
              <a:rPr lang="en-US" dirty="0"/>
              <a:t>Charity </a:t>
            </a:r>
          </a:p>
          <a:p>
            <a:pPr lvl="2"/>
            <a:r>
              <a:rPr lang="en-US" dirty="0"/>
              <a:t>Donations from a person/money the hospital has set aside to cover it</a:t>
            </a:r>
          </a:p>
          <a:p>
            <a:r>
              <a:rPr lang="en-US" dirty="0"/>
              <a:t>Uncollected </a:t>
            </a:r>
          </a:p>
          <a:p>
            <a:pPr lvl="1"/>
            <a:r>
              <a:rPr lang="en-US" dirty="0"/>
              <a:t>Bad Debt = money you don’t ever expect to see </a:t>
            </a:r>
          </a:p>
        </p:txBody>
      </p:sp>
    </p:spTree>
    <p:extLst>
      <p:ext uri="{BB962C8B-B14F-4D97-AF65-F5344CB8AC3E}">
        <p14:creationId xmlns:p14="http://schemas.microsoft.com/office/powerpoint/2010/main" val="39894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3200" dirty="0"/>
              <a:t>Understand the rudiments of accounting &amp; Why do financial managers need to know accounting </a:t>
            </a:r>
          </a:p>
        </p:txBody>
      </p:sp>
      <p:sp>
        <p:nvSpPr>
          <p:cNvPr id="3" name="Content Placeholder 2"/>
          <p:cNvSpPr>
            <a:spLocks noGrp="1"/>
          </p:cNvSpPr>
          <p:nvPr>
            <p:ph idx="1"/>
          </p:nvPr>
        </p:nvSpPr>
        <p:spPr/>
        <p:txBody>
          <a:bodyPr>
            <a:normAutofit fontScale="92500" lnSpcReduction="10000"/>
          </a:bodyPr>
          <a:lstStyle/>
          <a:p>
            <a:r>
              <a:rPr lang="en-US" dirty="0"/>
              <a:t>Rudiments of accounting </a:t>
            </a:r>
          </a:p>
          <a:p>
            <a:pPr lvl="1"/>
            <a:r>
              <a:rPr lang="en-US" dirty="0"/>
              <a:t>Accounting is the language of business</a:t>
            </a:r>
          </a:p>
          <a:p>
            <a:pPr lvl="2"/>
            <a:r>
              <a:rPr lang="en-US" dirty="0"/>
              <a:t>Books = provide characters = finance = gives us a story </a:t>
            </a:r>
          </a:p>
          <a:p>
            <a:pPr lvl="1"/>
            <a:r>
              <a:rPr lang="en-US" dirty="0"/>
              <a:t>Financial statements provide the clearest picture of the past financial health of the firm </a:t>
            </a:r>
          </a:p>
          <a:p>
            <a:pPr lvl="1"/>
            <a:r>
              <a:rPr lang="en-US" dirty="0"/>
              <a:t>Knowledge of financial accounting is important for the manager who is involved in cost analysis and budgeting </a:t>
            </a:r>
          </a:p>
          <a:p>
            <a:r>
              <a:rPr lang="en-US" dirty="0"/>
              <a:t>Financial managers need to analyze the accounting records to.. </a:t>
            </a:r>
          </a:p>
          <a:p>
            <a:pPr lvl="2"/>
            <a:r>
              <a:rPr lang="en-US" dirty="0"/>
              <a:t>Review PowerPoint</a:t>
            </a:r>
          </a:p>
          <a:p>
            <a:pPr lvl="1"/>
            <a:r>
              <a:rPr lang="en-US" dirty="0"/>
              <a:t>Understand how things have worked in the past</a:t>
            </a:r>
          </a:p>
          <a:p>
            <a:pPr lvl="1"/>
            <a:r>
              <a:rPr lang="en-US" dirty="0"/>
              <a:t>Understand the effects of a course of action </a:t>
            </a:r>
          </a:p>
          <a:p>
            <a:pPr lvl="1"/>
            <a:r>
              <a:rPr lang="en-US" dirty="0"/>
              <a:t>Cost and benefits of an action </a:t>
            </a:r>
          </a:p>
        </p:txBody>
      </p:sp>
    </p:spTree>
    <p:extLst>
      <p:ext uri="{BB962C8B-B14F-4D97-AF65-F5344CB8AC3E}">
        <p14:creationId xmlns:p14="http://schemas.microsoft.com/office/powerpoint/2010/main" val="419252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the fields of accounting practice </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lvl="0"/>
            <a:r>
              <a:rPr lang="en-US" b="1" dirty="0"/>
              <a:t>Financial accountant</a:t>
            </a:r>
            <a:r>
              <a:rPr lang="en-US" dirty="0"/>
              <a:t> = designs procedures for the recording of transactions, supervises that record-keeping function, and is responsible for summarizing records in financial statements</a:t>
            </a:r>
          </a:p>
          <a:p>
            <a:pPr lvl="1"/>
            <a:r>
              <a:rPr lang="en-US" dirty="0"/>
              <a:t>Financial reporting </a:t>
            </a:r>
          </a:p>
          <a:p>
            <a:pPr lvl="2"/>
            <a:r>
              <a:rPr lang="en-US" dirty="0"/>
              <a:t>Company as a whole (Example Emory Health System)</a:t>
            </a:r>
          </a:p>
          <a:p>
            <a:pPr lvl="0"/>
            <a:r>
              <a:rPr lang="en-US" b="1" dirty="0"/>
              <a:t>Managerial accountant</a:t>
            </a:r>
            <a:r>
              <a:rPr lang="en-US" dirty="0"/>
              <a:t> =  take information about the costs of doing business from the financial records.  Once information is gathered, they analyze it to find out how costs change with changing volume and how well management is doing at controlling costs</a:t>
            </a:r>
          </a:p>
          <a:p>
            <a:pPr lvl="1"/>
            <a:r>
              <a:rPr lang="en-US" dirty="0"/>
              <a:t>Budgeting and variance analysis </a:t>
            </a:r>
          </a:p>
          <a:p>
            <a:pPr lvl="2"/>
            <a:r>
              <a:rPr lang="en-US" dirty="0"/>
              <a:t>Units/clinics (Primary care clinic) </a:t>
            </a:r>
          </a:p>
          <a:p>
            <a:pPr lvl="0"/>
            <a:r>
              <a:rPr lang="en-US" b="1" dirty="0"/>
              <a:t>Auditors</a:t>
            </a:r>
            <a:r>
              <a:rPr lang="en-US" dirty="0"/>
              <a:t> = responsible for verifying that financial statements are prepared with GAAP</a:t>
            </a:r>
          </a:p>
          <a:p>
            <a:pPr lvl="1"/>
            <a:r>
              <a:rPr lang="en-US" dirty="0"/>
              <a:t>GAAP</a:t>
            </a:r>
          </a:p>
          <a:p>
            <a:pPr lvl="0"/>
            <a:r>
              <a:rPr lang="en-US" b="1" dirty="0"/>
              <a:t>Internal auditor</a:t>
            </a:r>
            <a:r>
              <a:rPr lang="en-US" dirty="0"/>
              <a:t> = ensure that adequate records are maintained to support the financial statements that the organization presents</a:t>
            </a:r>
          </a:p>
          <a:p>
            <a:endParaRPr lang="en-US" dirty="0"/>
          </a:p>
        </p:txBody>
      </p:sp>
    </p:spTree>
    <p:extLst>
      <p:ext uri="{BB962C8B-B14F-4D97-AF65-F5344CB8AC3E}">
        <p14:creationId xmlns:p14="http://schemas.microsoft.com/office/powerpoint/2010/main" val="113604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the Health care financial management professional organizations </a:t>
            </a:r>
          </a:p>
        </p:txBody>
      </p:sp>
      <p:sp>
        <p:nvSpPr>
          <p:cNvPr id="3" name="Content Placeholder 2"/>
          <p:cNvSpPr>
            <a:spLocks noGrp="1"/>
          </p:cNvSpPr>
          <p:nvPr>
            <p:ph idx="1"/>
          </p:nvPr>
        </p:nvSpPr>
        <p:spPr/>
        <p:txBody>
          <a:bodyPr/>
          <a:lstStyle/>
          <a:p>
            <a:pPr lvl="0"/>
            <a:r>
              <a:rPr lang="en-US" dirty="0"/>
              <a:t>HFMA = Education and professional certification program </a:t>
            </a:r>
          </a:p>
          <a:p>
            <a:pPr lvl="1"/>
            <a:r>
              <a:rPr lang="en-US" dirty="0"/>
              <a:t>CHFP = Certified (minimum) </a:t>
            </a:r>
          </a:p>
          <a:p>
            <a:pPr lvl="1"/>
            <a:r>
              <a:rPr lang="en-US" dirty="0"/>
              <a:t>FHFMA = Fellow (Advanced)</a:t>
            </a:r>
          </a:p>
          <a:p>
            <a:r>
              <a:rPr lang="en-US" dirty="0"/>
              <a:t>Although many senior financial professionals do not hold them, are widely recognized </a:t>
            </a:r>
          </a:p>
          <a:p>
            <a:r>
              <a:rPr lang="en-US" dirty="0"/>
              <a:t>Look them up – great stuff like Revenue Cycle Management </a:t>
            </a:r>
          </a:p>
          <a:p>
            <a:endParaRPr lang="en-US" dirty="0"/>
          </a:p>
        </p:txBody>
      </p:sp>
    </p:spTree>
    <p:extLst>
      <p:ext uri="{BB962C8B-B14F-4D97-AF65-F5344CB8AC3E}">
        <p14:creationId xmlns:p14="http://schemas.microsoft.com/office/powerpoint/2010/main" val="109522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accounting principles </a:t>
            </a:r>
          </a:p>
        </p:txBody>
      </p:sp>
      <p:sp>
        <p:nvSpPr>
          <p:cNvPr id="3" name="Content Placeholder 2"/>
          <p:cNvSpPr>
            <a:spLocks noGrp="1"/>
          </p:cNvSpPr>
          <p:nvPr>
            <p:ph idx="1"/>
          </p:nvPr>
        </p:nvSpPr>
        <p:spPr/>
        <p:txBody>
          <a:bodyPr>
            <a:normAutofit/>
          </a:bodyPr>
          <a:lstStyle/>
          <a:p>
            <a:pPr lvl="0"/>
            <a:r>
              <a:rPr lang="en-US" dirty="0"/>
              <a:t>Basic accounting equation = Assets = liabilities + owner’s equity </a:t>
            </a:r>
          </a:p>
          <a:p>
            <a:pPr lvl="1"/>
            <a:r>
              <a:rPr lang="en-US" b="1" dirty="0"/>
              <a:t>Assets</a:t>
            </a:r>
            <a:r>
              <a:rPr lang="en-US" dirty="0"/>
              <a:t> = all things (tangible and intangible) that in possession to help run the business</a:t>
            </a:r>
          </a:p>
          <a:p>
            <a:pPr lvl="2"/>
            <a:r>
              <a:rPr lang="en-US" dirty="0"/>
              <a:t>Tangible vs. Intangible</a:t>
            </a:r>
          </a:p>
          <a:p>
            <a:pPr lvl="2"/>
            <a:r>
              <a:rPr lang="en-US" b="1" dirty="0"/>
              <a:t>Current/Long-term</a:t>
            </a:r>
            <a:endParaRPr lang="en-US" dirty="0"/>
          </a:p>
          <a:p>
            <a:pPr lvl="1"/>
            <a:r>
              <a:rPr lang="en-US" b="1" dirty="0"/>
              <a:t>Liabilities</a:t>
            </a:r>
            <a:r>
              <a:rPr lang="en-US" dirty="0"/>
              <a:t> = all items that the entity owes to other</a:t>
            </a:r>
          </a:p>
          <a:p>
            <a:pPr lvl="2"/>
            <a:r>
              <a:rPr lang="en-US" b="1" dirty="0"/>
              <a:t>Current/Long-term</a:t>
            </a:r>
            <a:endParaRPr lang="en-US" dirty="0"/>
          </a:p>
          <a:p>
            <a:pPr lvl="1"/>
            <a:r>
              <a:rPr lang="en-US" b="1" dirty="0"/>
              <a:t>Owner’s equity</a:t>
            </a:r>
            <a:r>
              <a:rPr lang="en-US" dirty="0"/>
              <a:t> = difference between the value of the entity’s assets and its liabilities. It is what could be claimed were owned that could be liquidated</a:t>
            </a:r>
          </a:p>
          <a:p>
            <a:pPr lvl="2"/>
            <a:r>
              <a:rPr lang="en-US" dirty="0"/>
              <a:t>NFP do not have equity = net assets </a:t>
            </a:r>
          </a:p>
          <a:p>
            <a:pPr marL="0" indent="0">
              <a:buNone/>
            </a:pPr>
            <a:endParaRPr lang="en-US" dirty="0"/>
          </a:p>
        </p:txBody>
      </p:sp>
    </p:spTree>
    <p:extLst>
      <p:ext uri="{BB962C8B-B14F-4D97-AF65-F5344CB8AC3E}">
        <p14:creationId xmlns:p14="http://schemas.microsoft.com/office/powerpoint/2010/main" val="3770418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lvl="0"/>
            <a:r>
              <a:rPr lang="en-US" dirty="0"/>
              <a:t>Monetary terms = all items must be written in terms of money </a:t>
            </a:r>
          </a:p>
          <a:p>
            <a:pPr lvl="1"/>
            <a:r>
              <a:rPr lang="en-US" dirty="0"/>
              <a:t>Example:  What vehicles are in possession</a:t>
            </a:r>
          </a:p>
          <a:p>
            <a:r>
              <a:rPr lang="en-US" sz="3200" dirty="0"/>
              <a:t>MONETARY UNIT </a:t>
            </a:r>
            <a:r>
              <a:rPr lang="en-US" sz="3200" dirty="0">
                <a:sym typeface="Wingdings"/>
              </a:rPr>
              <a:t></a:t>
            </a:r>
            <a:r>
              <a:rPr lang="en-US" sz="3200" dirty="0"/>
              <a:t> USD</a:t>
            </a:r>
          </a:p>
          <a:p>
            <a:pPr lvl="0"/>
            <a:r>
              <a:rPr lang="en-US" sz="3200" dirty="0"/>
              <a:t>ACCOUNTING ENTITY – Identify what organization you’re talking about</a:t>
            </a:r>
          </a:p>
          <a:p>
            <a:pPr lvl="1"/>
            <a:r>
              <a:rPr lang="en-US" sz="2800" dirty="0"/>
              <a:t>Simple</a:t>
            </a:r>
          </a:p>
          <a:p>
            <a:pPr lvl="1"/>
            <a:r>
              <a:rPr lang="en-US" sz="2800" dirty="0"/>
              <a:t>Complex </a:t>
            </a:r>
          </a:p>
          <a:p>
            <a:pPr lvl="0"/>
            <a:r>
              <a:rPr lang="en-US" sz="3200" dirty="0"/>
              <a:t>ACCOUNTING PERIOD </a:t>
            </a:r>
            <a:r>
              <a:rPr lang="en-US" sz="3200" dirty="0">
                <a:sym typeface="Wingdings"/>
              </a:rPr>
              <a:t></a:t>
            </a:r>
            <a:r>
              <a:rPr lang="en-US" sz="3200" dirty="0"/>
              <a:t> length of time of the financial statement</a:t>
            </a:r>
          </a:p>
          <a:p>
            <a:pPr lvl="1"/>
            <a:r>
              <a:rPr lang="en-US" sz="2800" dirty="0"/>
              <a:t>Month, quarter, year</a:t>
            </a:r>
          </a:p>
          <a:p>
            <a:pPr lvl="1"/>
            <a:r>
              <a:rPr lang="en-US" sz="2800" dirty="0"/>
              <a:t>Fiscal year</a:t>
            </a:r>
          </a:p>
          <a:p>
            <a:pPr lvl="2"/>
            <a:r>
              <a:rPr lang="en-US" dirty="0"/>
              <a:t>Oct-sept = Gov’t</a:t>
            </a:r>
          </a:p>
          <a:p>
            <a:pPr lvl="2"/>
            <a:r>
              <a:rPr lang="en-US" dirty="0"/>
              <a:t>Jan – Dec  = Personal </a:t>
            </a:r>
          </a:p>
          <a:p>
            <a:pPr lvl="2"/>
            <a:r>
              <a:rPr lang="en-US" dirty="0"/>
              <a:t>August – July = Education </a:t>
            </a:r>
          </a:p>
          <a:p>
            <a:endParaRPr lang="en-US" dirty="0"/>
          </a:p>
          <a:p>
            <a:endParaRPr lang="en-US" dirty="0"/>
          </a:p>
        </p:txBody>
      </p:sp>
    </p:spTree>
    <p:extLst>
      <p:ext uri="{BB962C8B-B14F-4D97-AF65-F5344CB8AC3E}">
        <p14:creationId xmlns:p14="http://schemas.microsoft.com/office/powerpoint/2010/main" val="130184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endParaRPr lang="en-US" dirty="0">
              <a:solidFill>
                <a:srgbClr val="FF0000"/>
              </a:solidFill>
            </a:endParaRPr>
          </a:p>
        </p:txBody>
      </p:sp>
      <p:sp>
        <p:nvSpPr>
          <p:cNvPr id="3" name="Content Placeholder 2"/>
          <p:cNvSpPr>
            <a:spLocks noGrp="1"/>
          </p:cNvSpPr>
          <p:nvPr>
            <p:ph idx="1"/>
          </p:nvPr>
        </p:nvSpPr>
        <p:spPr/>
        <p:txBody>
          <a:bodyPr/>
          <a:lstStyle/>
          <a:p>
            <a:pPr lvl="0"/>
            <a:r>
              <a:rPr lang="en-US" sz="3200" b="1" dirty="0"/>
              <a:t>FULL DISCLOSURE </a:t>
            </a:r>
            <a:r>
              <a:rPr lang="en-US" sz="3200" dirty="0">
                <a:sym typeface="Wingdings"/>
              </a:rPr>
              <a:t></a:t>
            </a:r>
            <a:r>
              <a:rPr lang="en-US" sz="3200" dirty="0"/>
              <a:t> Good and bad </a:t>
            </a:r>
          </a:p>
          <a:p>
            <a:pPr lvl="0"/>
            <a:r>
              <a:rPr lang="en-US" sz="3200" dirty="0"/>
              <a:t>Know how to analyze units/read</a:t>
            </a:r>
          </a:p>
          <a:p>
            <a:pPr lvl="1"/>
            <a:r>
              <a:rPr lang="en-US" sz="2800" dirty="0"/>
              <a:t>150,118 in thousands</a:t>
            </a:r>
          </a:p>
          <a:p>
            <a:r>
              <a:rPr lang="en-US" sz="3200" b="1" dirty="0"/>
              <a:t>Accrual principles </a:t>
            </a:r>
            <a:r>
              <a:rPr lang="en-US" sz="3200" dirty="0"/>
              <a:t>= requires that revenues be recorded in the period in which the associated service is performed, and that expenses are recorded in the period in which they incurred, regardless of whether or not cash has changed hands. </a:t>
            </a:r>
          </a:p>
          <a:p>
            <a:endParaRPr lang="en-US" dirty="0"/>
          </a:p>
        </p:txBody>
      </p:sp>
    </p:spTree>
    <p:extLst>
      <p:ext uri="{BB962C8B-B14F-4D97-AF65-F5344CB8AC3E}">
        <p14:creationId xmlns:p14="http://schemas.microsoft.com/office/powerpoint/2010/main" val="2111429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fundamental concepts and assumptions of GAAP</a:t>
            </a:r>
          </a:p>
        </p:txBody>
      </p:sp>
      <p:sp>
        <p:nvSpPr>
          <p:cNvPr id="3" name="Content Placeholder 2"/>
          <p:cNvSpPr>
            <a:spLocks noGrp="1"/>
          </p:cNvSpPr>
          <p:nvPr>
            <p:ph idx="1"/>
          </p:nvPr>
        </p:nvSpPr>
        <p:spPr/>
        <p:txBody>
          <a:bodyPr/>
          <a:lstStyle/>
          <a:p>
            <a:r>
              <a:rPr lang="en-US" dirty="0"/>
              <a:t>Added a document – good explanation of GAAP</a:t>
            </a:r>
          </a:p>
        </p:txBody>
      </p:sp>
    </p:spTree>
    <p:extLst>
      <p:ext uri="{BB962C8B-B14F-4D97-AF65-F5344CB8AC3E}">
        <p14:creationId xmlns:p14="http://schemas.microsoft.com/office/powerpoint/2010/main" val="613055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TotalTime>
  <Words>1321</Words>
  <Application>Microsoft Office PowerPoint</Application>
  <PresentationFormat>Widescreen</PresentationFormat>
  <Paragraphs>154</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Module 3:  Financial Accounting</vt:lpstr>
      <vt:lpstr>Financial accounting basics, concepts, and assumptions</vt:lpstr>
      <vt:lpstr>Understand the rudiments of accounting &amp; Why do financial managers need to know accounting </vt:lpstr>
      <vt:lpstr>Understand the fields of accounting practice </vt:lpstr>
      <vt:lpstr>Know the Health care financial management professional organizations </vt:lpstr>
      <vt:lpstr>Understand accounting principles </vt:lpstr>
      <vt:lpstr>Continued</vt:lpstr>
      <vt:lpstr>Continued</vt:lpstr>
      <vt:lpstr>Explain the fundamental concepts and assumptions of GAAP</vt:lpstr>
      <vt:lpstr>Describe the current regulatory environment of healthcare accounting</vt:lpstr>
      <vt:lpstr>Understand terms of accounting cycle</vt:lpstr>
      <vt:lpstr>Understand basic accounting entries = Debits and Credits </vt:lpstr>
      <vt:lpstr>Describe and calculate straight-line and MACRS depreciation (MAKERS)</vt:lpstr>
      <vt:lpstr>Review the Caveat </vt:lpstr>
      <vt:lpstr>Understand how to determine inventory using LIFO &amp; FIFO </vt:lpstr>
      <vt:lpstr>Continued: Which one do you use? </vt:lpstr>
      <vt:lpstr>Understand the three commonly used financial statements </vt:lpstr>
      <vt:lpstr>Balance sheet </vt:lpstr>
      <vt:lpstr>Income statement = Statement of operations</vt:lpstr>
      <vt:lpstr>STATEMENT OF CASH FLOW</vt:lpstr>
      <vt:lpstr>Understand the special cases of hospital revenues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Financial Accounting</dc:title>
  <dc:creator>Jocelyn Steward</dc:creator>
  <cp:lastModifiedBy>Jocelyn Steward</cp:lastModifiedBy>
  <cp:revision>12</cp:revision>
  <cp:lastPrinted>2016-06-02T21:16:46Z</cp:lastPrinted>
  <dcterms:created xsi:type="dcterms:W3CDTF">2016-01-20T15:00:55Z</dcterms:created>
  <dcterms:modified xsi:type="dcterms:W3CDTF">2016-09-14T17:30:57Z</dcterms:modified>
</cp:coreProperties>
</file>