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17"/>
  </p:notesMasterIdLst>
  <p:handoutMasterIdLst>
    <p:handoutMasterId r:id="rId18"/>
  </p:handoutMasterIdLst>
  <p:sldIdLst>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6" autoAdjust="0"/>
    <p:restoredTop sz="94660"/>
  </p:normalViewPr>
  <p:slideViewPr>
    <p:cSldViewPr snapToGrid="0" showGuides="1">
      <p:cViewPr>
        <p:scale>
          <a:sx n="92" d="100"/>
          <a:sy n="92" d="100"/>
        </p:scale>
        <p:origin x="-96" y="2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6/29/2014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6/29/2014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1241658" y="1709738"/>
            <a:ext cx="10105791"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4EAB7D7-3608-4730-B2E2-670834DF882C}" type="datetimeFigureOut">
              <a:rPr lang="en-US" smtClean="0"/>
              <a:t>6/29/2014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2324100" y="274638"/>
            <a:ext cx="902335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EAB7D7-3608-4730-B2E2-670834DF882C}" type="datetimeFigureOut">
              <a:rPr lang="en-US" smtClean="0"/>
              <a:t>6/29/2014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6/29/2014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B7D7-3608-4730-B2E2-670834DF882C}" type="datetimeFigureOut">
              <a:rPr lang="en-US" smtClean="0"/>
              <a:pPr/>
              <a:t>6/29/2014</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7BAC7-FE87-40F6-AA24-4F4685D1B022}" type="slidenum">
              <a:rPr lang="en-US" smtClean="0"/>
              <a:t>‹#›</a:t>
            </a:fld>
            <a:endParaRPr lang="en-US"/>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0" orient="horz" pos="2160" userDrawn="1">
          <p15:clr>
            <a:srgbClr val="F26B43"/>
          </p15:clr>
        </p15:guide>
        <p15:guide id="0" pos="3840" userDrawn="1">
          <p15:clr>
            <a:srgbClr val="F26B43"/>
          </p15:clr>
        </p15:guide>
        <p15:guide id="0" pos="1464" userDrawn="1">
          <p15:clr>
            <a:srgbClr val="F26B43"/>
          </p15:clr>
        </p15:guide>
        <p15:guide id="0" pos="7152" userDrawn="1">
          <p15:clr>
            <a:srgbClr val="F26B43"/>
          </p15:clr>
        </p15:guide>
        <p15:guide id="0" pos="984" userDrawn="1">
          <p15:clr>
            <a:srgbClr val="F26B43"/>
          </p15:clr>
        </p15:guide>
        <p15:guide id="1"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2" Type="http://schemas.microsoft.com/office/2007/relationships/media" Target="../media/media10.wma"/><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2" Type="http://schemas.microsoft.com/office/2007/relationships/media" Target="../media/media11.wma"/><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2" Type="http://schemas.microsoft.com/office/2007/relationships/media" Target="../media/media12.wma"/><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2" Type="http://schemas.microsoft.com/office/2007/relationships/media" Target="../media/media13.wma"/><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a:t>
            </a:r>
            <a:endParaRPr lang="en-US" dirty="0"/>
          </a:p>
        </p:txBody>
      </p:sp>
      <p:sp>
        <p:nvSpPr>
          <p:cNvPr id="3" name="Subtitle 2"/>
          <p:cNvSpPr>
            <a:spLocks noGrp="1"/>
          </p:cNvSpPr>
          <p:nvPr>
            <p:ph type="subTitle" idx="1"/>
          </p:nvPr>
        </p:nvSpPr>
        <p:spPr/>
        <p:txBody>
          <a:bodyPr/>
          <a:lstStyle/>
          <a:p>
            <a:r>
              <a:rPr lang="en-US" dirty="0" smtClean="0"/>
              <a:t>Accounting and Cash Flow Analysis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712340692"/>
      </p:ext>
    </p:extLst>
  </p:cSld>
  <p:clrMapOvr>
    <a:masterClrMapping/>
  </p:clrMapOvr>
  <mc:AlternateContent xmlns:mc="http://schemas.openxmlformats.org/markup-compatibility/2006">
    <mc:Choice xmlns:p14="http://schemas.microsoft.com/office/powerpoint/2010/main" Requires="p14">
      <p:transition spd="med" p14:dur="700" advTm="7835">
        <p:fade/>
      </p:transition>
    </mc:Choice>
    <mc:Fallback>
      <p:transition spd="med" advTm="78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ASSETS =  LIABILITIES (EQUITY) </a:t>
            </a:r>
          </a:p>
          <a:p>
            <a:pPr lvl="1"/>
            <a:r>
              <a:rPr lang="en-US" dirty="0" smtClean="0"/>
              <a:t>ASSETS </a:t>
            </a:r>
            <a:r>
              <a:rPr lang="en-US" dirty="0"/>
              <a:t>GOES UP = DEBITS</a:t>
            </a:r>
          </a:p>
          <a:p>
            <a:pPr lvl="1"/>
            <a:r>
              <a:rPr lang="en-US" dirty="0"/>
              <a:t>ASSETS GOES DOWN = CREDIT</a:t>
            </a:r>
          </a:p>
          <a:p>
            <a:pPr lvl="1"/>
            <a:r>
              <a:rPr lang="en-US" dirty="0" smtClean="0"/>
              <a:t>LIABILITY/EQUITY </a:t>
            </a:r>
            <a:r>
              <a:rPr lang="en-US" dirty="0"/>
              <a:t>GOES UP = CREDIT</a:t>
            </a:r>
          </a:p>
          <a:p>
            <a:pPr lvl="1"/>
            <a:r>
              <a:rPr lang="en-US" dirty="0" smtClean="0"/>
              <a:t>LIABILITIES/EQUITY </a:t>
            </a:r>
            <a:r>
              <a:rPr lang="en-US" dirty="0"/>
              <a:t>GOES DOWN = DEBITS</a:t>
            </a:r>
          </a:p>
          <a:p>
            <a:r>
              <a:rPr lang="en-US" dirty="0" smtClean="0"/>
              <a:t>REVENUES </a:t>
            </a:r>
            <a:r>
              <a:rPr lang="en-US" dirty="0"/>
              <a:t>= ARE ALWAYS CREDIT </a:t>
            </a:r>
          </a:p>
          <a:p>
            <a:r>
              <a:rPr lang="en-US" dirty="0"/>
              <a:t>EXPENSES = ARE ALWAYS DEBITS </a:t>
            </a:r>
            <a:endParaRPr lang="en-US" dirty="0" smtClean="0"/>
          </a:p>
          <a:p>
            <a:r>
              <a:rPr lang="en-US" b="1" dirty="0"/>
              <a:t>Basic accounting entries = double-entry = each transaction will go on to different ledgers (debits and credits) </a:t>
            </a:r>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b="1" dirty="0"/>
              <a:t>RULES FOR CREDITS AND DEBITS </a:t>
            </a: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588767860"/>
      </p:ext>
    </p:extLst>
  </p:cSld>
  <p:clrMapOvr>
    <a:masterClrMapping/>
  </p:clrMapOvr>
  <mc:AlternateContent xmlns:mc="http://schemas.openxmlformats.org/markup-compatibility/2006">
    <mc:Choice xmlns:p14="http://schemas.microsoft.com/office/powerpoint/2010/main" Requires="p14">
      <p:transition spd="med" p14:dur="700" advTm="221154">
        <p:fade/>
      </p:transition>
    </mc:Choice>
    <mc:Fallback>
      <p:transition spd="med" advTm="2211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1000"/>
                                        <p:tgtEl>
                                          <p:spTgt spid="2">
                                            <p:txEl>
                                              <p:pRg st="7" end="7"/>
                                            </p:txEl>
                                          </p:spTgt>
                                        </p:tgtEl>
                                      </p:cBhvr>
                                    </p:animEffect>
                                    <p:anim calcmode="lin" valueType="num">
                                      <p:cBhvr>
                                        <p:cTn id="5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6"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smtClean="0"/>
              <a:t>Investor </a:t>
            </a:r>
            <a:r>
              <a:rPr lang="en-US" b="1" dirty="0"/>
              <a:t>provided </a:t>
            </a:r>
            <a:r>
              <a:rPr lang="en-US" b="1" dirty="0" err="1"/>
              <a:t>100K</a:t>
            </a:r>
            <a:r>
              <a:rPr lang="en-US" b="1" dirty="0"/>
              <a:t> in cash to start </a:t>
            </a:r>
            <a:r>
              <a:rPr lang="en-US" b="1" dirty="0" err="1"/>
              <a:t>HHSC</a:t>
            </a:r>
            <a:r>
              <a:rPr lang="en-US" b="1" dirty="0"/>
              <a:t> </a:t>
            </a:r>
            <a:endParaRPr lang="en-US" dirty="0"/>
          </a:p>
          <a:p>
            <a:endParaRPr lang="en-US" dirty="0"/>
          </a:p>
        </p:txBody>
      </p:sp>
      <p:sp>
        <p:nvSpPr>
          <p:cNvPr id="3" name="Title 2"/>
          <p:cNvSpPr>
            <a:spLocks noGrp="1"/>
          </p:cNvSpPr>
          <p:nvPr>
            <p:ph type="title"/>
          </p:nvPr>
        </p:nvSpPr>
        <p:spPr/>
        <p:txBody>
          <a:bodyPr>
            <a:normAutofit fontScale="90000"/>
          </a:bodyPr>
          <a:lstStyle/>
          <a:p>
            <a:r>
              <a:rPr lang="en-US" b="1" dirty="0"/>
              <a:t>TABLE 3-1:  Initial contribution of capital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84955395"/>
              </p:ext>
            </p:extLst>
          </p:nvPr>
        </p:nvGraphicFramePr>
        <p:xfrm>
          <a:off x="2860616" y="3025518"/>
          <a:ext cx="6080760" cy="771144"/>
        </p:xfrm>
        <a:graphic>
          <a:graphicData uri="http://schemas.openxmlformats.org/drawingml/2006/table">
            <a:tbl>
              <a:tblPr firstRow="1" firstCol="1" bandRow="1">
                <a:tableStyleId>{5C22544A-7EE6-4342-B048-85BDC9FD1C3A}</a:tableStyleId>
              </a:tblPr>
              <a:tblGrid>
                <a:gridCol w="1520190"/>
                <a:gridCol w="1520190"/>
                <a:gridCol w="1520190"/>
                <a:gridCol w="1520190"/>
              </a:tblGrid>
              <a:tr h="0">
                <a:tc>
                  <a:txBody>
                    <a:bodyPr/>
                    <a:lstStyle/>
                    <a:p>
                      <a:pPr marL="0" marR="0">
                        <a:lnSpc>
                          <a:spcPct val="115000"/>
                        </a:lnSpc>
                        <a:spcBef>
                          <a:spcPts val="0"/>
                        </a:spcBef>
                        <a:spcAft>
                          <a:spcPts val="0"/>
                        </a:spcAft>
                      </a:pPr>
                      <a:r>
                        <a:rPr lang="en-US" sz="1100">
                          <a:effectLst/>
                        </a:rPr>
                        <a:t>Date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Transaction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dr (debits)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cr (credits)</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1/1/2013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Cash </a:t>
                      </a:r>
                    </a:p>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Paid-in capital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$100,000.00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$100,000.00</a:t>
                      </a:r>
                      <a:endParaRPr lang="en-US" sz="1100" dirty="0">
                        <a:effectLst/>
                        <a:latin typeface="Calibri"/>
                        <a:ea typeface="Calibri"/>
                        <a:cs typeface="Times New Roman"/>
                      </a:endParaRPr>
                    </a:p>
                  </a:txBody>
                  <a:tcPr marL="68580" marR="68580" marT="0" marB="0"/>
                </a:tc>
              </a:tr>
            </a:tbl>
          </a:graphicData>
        </a:graphic>
      </p:graphicFrame>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746859519"/>
      </p:ext>
    </p:extLst>
  </p:cSld>
  <p:clrMapOvr>
    <a:masterClrMapping/>
  </p:clrMapOvr>
  <mc:AlternateContent xmlns:mc="http://schemas.openxmlformats.org/markup-compatibility/2006">
    <mc:Choice xmlns:p14="http://schemas.microsoft.com/office/powerpoint/2010/main" Requires="p14">
      <p:transition spd="med" p14:dur="700" advTm="136095">
        <p:fade/>
      </p:transition>
    </mc:Choice>
    <mc:Fallback>
      <p:transition spd="med" advTm="1360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Contract for home health visits - $50/visit = paid only at the end of the quarter</a:t>
            </a:r>
            <a:endParaRPr lang="en-US" dirty="0"/>
          </a:p>
          <a:p>
            <a:pPr lvl="1"/>
            <a:r>
              <a:rPr lang="en-US" b="1" dirty="0"/>
              <a:t>January – February – March (1</a:t>
            </a:r>
            <a:r>
              <a:rPr lang="en-US" b="1" baseline="30000" dirty="0"/>
              <a:t>st</a:t>
            </a:r>
            <a:r>
              <a:rPr lang="en-US" b="1" dirty="0"/>
              <a:t> quarter)</a:t>
            </a:r>
            <a:endParaRPr lang="en-US" dirty="0"/>
          </a:p>
          <a:p>
            <a:pPr lvl="0"/>
            <a:r>
              <a:rPr lang="en-US" b="1" dirty="0"/>
              <a:t>January = 1</a:t>
            </a:r>
            <a:r>
              <a:rPr lang="en-US" b="1" baseline="30000" dirty="0"/>
              <a:t>st</a:t>
            </a:r>
            <a:r>
              <a:rPr lang="en-US" b="1" dirty="0"/>
              <a:t> month of quarter, no money until quarter ends = early April </a:t>
            </a:r>
            <a:endParaRPr lang="en-US" dirty="0"/>
          </a:p>
          <a:p>
            <a:pPr lvl="0"/>
            <a:r>
              <a:rPr lang="en-US" b="1" dirty="0"/>
              <a:t>120 visits </a:t>
            </a:r>
            <a:endParaRPr lang="en-US" dirty="0"/>
          </a:p>
          <a:p>
            <a:pPr lvl="0"/>
            <a:r>
              <a:rPr lang="en-US" b="1" dirty="0"/>
              <a:t>AR = money owed for services rendered, but not yet paid</a:t>
            </a:r>
            <a:endParaRPr lang="en-US" dirty="0"/>
          </a:p>
          <a:p>
            <a:endParaRPr lang="en-US" dirty="0"/>
          </a:p>
        </p:txBody>
      </p:sp>
      <p:sp>
        <p:nvSpPr>
          <p:cNvPr id="3" name="Title 2"/>
          <p:cNvSpPr>
            <a:spLocks noGrp="1"/>
          </p:cNvSpPr>
          <p:nvPr>
            <p:ph type="title"/>
          </p:nvPr>
        </p:nvSpPr>
        <p:spPr/>
        <p:txBody>
          <a:bodyPr>
            <a:normAutofit fontScale="90000"/>
          </a:bodyPr>
          <a:lstStyle/>
          <a:p>
            <a:r>
              <a:rPr lang="en-US" b="1" dirty="0"/>
              <a:t>TABLE 3-2:  First revenues </a:t>
            </a:r>
            <a:r>
              <a:rPr lang="en-US" b="1" dirty="0" smtClean="0"/>
              <a:t>received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17578254"/>
              </p:ext>
            </p:extLst>
          </p:nvPr>
        </p:nvGraphicFramePr>
        <p:xfrm>
          <a:off x="3151563" y="5378020"/>
          <a:ext cx="6080760" cy="771144"/>
        </p:xfrm>
        <a:graphic>
          <a:graphicData uri="http://schemas.openxmlformats.org/drawingml/2006/table">
            <a:tbl>
              <a:tblPr firstRow="1" firstCol="1" bandRow="1">
                <a:tableStyleId>{5C22544A-7EE6-4342-B048-85BDC9FD1C3A}</a:tableStyleId>
              </a:tblPr>
              <a:tblGrid>
                <a:gridCol w="1520190"/>
                <a:gridCol w="1520190"/>
                <a:gridCol w="1520190"/>
                <a:gridCol w="1520190"/>
              </a:tblGrid>
              <a:tr h="0">
                <a:tc>
                  <a:txBody>
                    <a:bodyPr/>
                    <a:lstStyle/>
                    <a:p>
                      <a:pPr marL="0" marR="0">
                        <a:lnSpc>
                          <a:spcPct val="115000"/>
                        </a:lnSpc>
                        <a:spcBef>
                          <a:spcPts val="0"/>
                        </a:spcBef>
                        <a:spcAft>
                          <a:spcPts val="0"/>
                        </a:spcAft>
                      </a:pPr>
                      <a:r>
                        <a:rPr lang="en-US" sz="1100">
                          <a:effectLst/>
                        </a:rPr>
                        <a:t>Date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Transaction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dr (debits)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cr (credits)</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1/31/2013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Accounts receivable</a:t>
                      </a:r>
                    </a:p>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Revenue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$6,000.00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$6,000.00</a:t>
                      </a:r>
                      <a:endParaRPr lang="en-US" sz="1100" dirty="0">
                        <a:effectLst/>
                        <a:latin typeface="Calibri"/>
                        <a:ea typeface="Calibri"/>
                        <a:cs typeface="Times New Roman"/>
                      </a:endParaRPr>
                    </a:p>
                  </a:txBody>
                  <a:tcPr marL="68580" marR="68580" marT="0" marB="0"/>
                </a:tc>
              </a:tr>
            </a:tbl>
          </a:graphicData>
        </a:graphic>
      </p:graphicFrame>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904347312"/>
      </p:ext>
    </p:extLst>
  </p:cSld>
  <p:clrMapOvr>
    <a:masterClrMapping/>
  </p:clrMapOvr>
  <mc:AlternateContent xmlns:mc="http://schemas.openxmlformats.org/markup-compatibility/2006">
    <mc:Choice xmlns:p14="http://schemas.microsoft.com/office/powerpoint/2010/main" Requires="p14">
      <p:transition spd="med" p14:dur="700" advTm="175854">
        <p:fade/>
      </p:transition>
    </mc:Choice>
    <mc:Fallback>
      <p:transition spd="med" advTm="1758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Three nurses make home health visits and are paid as contracts at a rate of $35/visit</a:t>
            </a:r>
            <a:endParaRPr lang="en-US" dirty="0"/>
          </a:p>
          <a:p>
            <a:pPr lvl="0"/>
            <a:r>
              <a:rPr lang="en-US" b="1" dirty="0"/>
              <a:t>End of January, they have to be paid a total of $</a:t>
            </a:r>
            <a:r>
              <a:rPr lang="en-US" b="1" dirty="0" smtClean="0"/>
              <a:t>4,200</a:t>
            </a:r>
          </a:p>
          <a:p>
            <a:pPr lvl="0"/>
            <a:endParaRPr lang="en-US" b="1" dirty="0"/>
          </a:p>
          <a:p>
            <a:pPr lvl="0"/>
            <a:endParaRPr lang="en-US" dirty="0"/>
          </a:p>
        </p:txBody>
      </p:sp>
      <p:sp>
        <p:nvSpPr>
          <p:cNvPr id="3" name="Title 2"/>
          <p:cNvSpPr>
            <a:spLocks noGrp="1"/>
          </p:cNvSpPr>
          <p:nvPr>
            <p:ph type="title"/>
          </p:nvPr>
        </p:nvSpPr>
        <p:spPr/>
        <p:txBody>
          <a:bodyPr>
            <a:normAutofit fontScale="90000"/>
          </a:bodyPr>
          <a:lstStyle/>
          <a:p>
            <a:r>
              <a:rPr lang="en-US" b="1" dirty="0"/>
              <a:t>TABLE 3-3:  Nursing service expense </a:t>
            </a:r>
            <a:r>
              <a:rPr lang="en-US" b="1" dirty="0" smtClean="0"/>
              <a:t>incurred</a:t>
            </a:r>
            <a:endParaRPr lang="en-US" dirty="0"/>
          </a:p>
        </p:txBody>
      </p:sp>
      <p:graphicFrame>
        <p:nvGraphicFramePr>
          <p:cNvPr id="4" name="Table 3"/>
          <p:cNvGraphicFramePr>
            <a:graphicFrameLocks noGrp="1"/>
          </p:cNvGraphicFramePr>
          <p:nvPr/>
        </p:nvGraphicFramePr>
        <p:xfrm>
          <a:off x="3417570" y="3615722"/>
          <a:ext cx="6080760" cy="771144"/>
        </p:xfrm>
        <a:graphic>
          <a:graphicData uri="http://schemas.openxmlformats.org/drawingml/2006/table">
            <a:tbl>
              <a:tblPr firstRow="1" firstCol="1" bandRow="1">
                <a:tableStyleId>{5C22544A-7EE6-4342-B048-85BDC9FD1C3A}</a:tableStyleId>
              </a:tblPr>
              <a:tblGrid>
                <a:gridCol w="1520190"/>
                <a:gridCol w="1520190"/>
                <a:gridCol w="1520190"/>
                <a:gridCol w="1520190"/>
              </a:tblGrid>
              <a:tr h="0">
                <a:tc>
                  <a:txBody>
                    <a:bodyPr/>
                    <a:lstStyle/>
                    <a:p>
                      <a:pPr marL="0" marR="0">
                        <a:lnSpc>
                          <a:spcPct val="115000"/>
                        </a:lnSpc>
                        <a:spcBef>
                          <a:spcPts val="0"/>
                        </a:spcBef>
                        <a:spcAft>
                          <a:spcPts val="0"/>
                        </a:spcAft>
                      </a:pPr>
                      <a:r>
                        <a:rPr lang="en-US" sz="1100">
                          <a:effectLst/>
                        </a:rPr>
                        <a:t>Date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Transaction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dr (debits)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cr (credits)</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1/31/2013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Nursing service expense</a:t>
                      </a:r>
                    </a:p>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Cash</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$4,200.00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$4,200.00</a:t>
                      </a:r>
                      <a:endParaRPr lang="en-US" sz="1100" dirty="0">
                        <a:effectLst/>
                        <a:latin typeface="Calibri"/>
                        <a:ea typeface="Calibri"/>
                        <a:cs typeface="Times New Roman"/>
                      </a:endParaRPr>
                    </a:p>
                  </a:txBody>
                  <a:tcPr marL="68580" marR="68580" marT="0" marB="0"/>
                </a:tc>
              </a:tr>
            </a:tbl>
          </a:graphicData>
        </a:graphic>
      </p:graphicFrame>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936942181"/>
      </p:ext>
    </p:extLst>
  </p:cSld>
  <p:clrMapOvr>
    <a:masterClrMapping/>
  </p:clrMapOvr>
  <mc:AlternateContent xmlns:mc="http://schemas.openxmlformats.org/markup-compatibility/2006">
    <mc:Choice xmlns:p14="http://schemas.microsoft.com/office/powerpoint/2010/main" Requires="p14">
      <p:transition spd="med" p14:dur="700" advTm="64695">
        <p:fade/>
      </p:transition>
    </mc:Choice>
    <mc:Fallback>
      <p:transition spd="med" advTm="646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Purchase a personal computer system to use in managing the accounts</a:t>
            </a:r>
            <a:endParaRPr lang="en-US" dirty="0"/>
          </a:p>
          <a:p>
            <a:pPr lvl="0"/>
            <a:r>
              <a:rPr lang="en-US" b="1" dirty="0"/>
              <a:t>Cost to purchase and install the system was $6,000</a:t>
            </a:r>
            <a:endParaRPr lang="en-US" dirty="0"/>
          </a:p>
          <a:p>
            <a:endParaRPr lang="en-US" dirty="0"/>
          </a:p>
        </p:txBody>
      </p:sp>
      <p:sp>
        <p:nvSpPr>
          <p:cNvPr id="3" name="Title 2"/>
          <p:cNvSpPr>
            <a:spLocks noGrp="1"/>
          </p:cNvSpPr>
          <p:nvPr>
            <p:ph type="title"/>
          </p:nvPr>
        </p:nvSpPr>
        <p:spPr/>
        <p:txBody>
          <a:bodyPr>
            <a:normAutofit fontScale="90000"/>
          </a:bodyPr>
          <a:lstStyle/>
          <a:p>
            <a:r>
              <a:rPr lang="en-US" b="1" dirty="0"/>
              <a:t>Table 3-4:  Purchase of computing equipment for cash </a:t>
            </a:r>
            <a:endParaRPr lang="en-US" dirty="0"/>
          </a:p>
        </p:txBody>
      </p:sp>
      <p:graphicFrame>
        <p:nvGraphicFramePr>
          <p:cNvPr id="4" name="Table 3"/>
          <p:cNvGraphicFramePr>
            <a:graphicFrameLocks noGrp="1"/>
          </p:cNvGraphicFramePr>
          <p:nvPr/>
        </p:nvGraphicFramePr>
        <p:xfrm>
          <a:off x="3417570" y="3615722"/>
          <a:ext cx="6080760" cy="771144"/>
        </p:xfrm>
        <a:graphic>
          <a:graphicData uri="http://schemas.openxmlformats.org/drawingml/2006/table">
            <a:tbl>
              <a:tblPr firstRow="1" firstCol="1" bandRow="1">
                <a:tableStyleId>{5C22544A-7EE6-4342-B048-85BDC9FD1C3A}</a:tableStyleId>
              </a:tblPr>
              <a:tblGrid>
                <a:gridCol w="1520190"/>
                <a:gridCol w="1520190"/>
                <a:gridCol w="1520190"/>
                <a:gridCol w="1520190"/>
              </a:tblGrid>
              <a:tr h="0">
                <a:tc>
                  <a:txBody>
                    <a:bodyPr/>
                    <a:lstStyle/>
                    <a:p>
                      <a:pPr marL="0" marR="0">
                        <a:lnSpc>
                          <a:spcPct val="115000"/>
                        </a:lnSpc>
                        <a:spcBef>
                          <a:spcPts val="0"/>
                        </a:spcBef>
                        <a:spcAft>
                          <a:spcPts val="0"/>
                        </a:spcAft>
                      </a:pPr>
                      <a:r>
                        <a:rPr lang="en-US" sz="1100" dirty="0">
                          <a:effectLst/>
                        </a:rPr>
                        <a:t>Date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Transaction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dr (debits)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cr (credits)</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dirty="0">
                          <a:effectLst/>
                        </a:rPr>
                        <a:t>1/15/2013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Computing equipment</a:t>
                      </a:r>
                    </a:p>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Cash</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$6,000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$6,000</a:t>
                      </a:r>
                      <a:endParaRPr lang="en-US" sz="1100" dirty="0">
                        <a:effectLst/>
                        <a:latin typeface="Calibri"/>
                        <a:ea typeface="Calibri"/>
                        <a:cs typeface="Times New Roman"/>
                      </a:endParaRPr>
                    </a:p>
                  </a:txBody>
                  <a:tcPr marL="68580" marR="68580" marT="0" marB="0"/>
                </a:tc>
              </a:tr>
            </a:tbl>
          </a:graphicData>
        </a:graphic>
      </p:graphicFrame>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890302761"/>
      </p:ext>
    </p:extLst>
  </p:cSld>
  <p:clrMapOvr>
    <a:masterClrMapping/>
  </p:clrMapOvr>
  <mc:AlternateContent xmlns:mc="http://schemas.openxmlformats.org/markup-compatibility/2006">
    <mc:Choice xmlns:p14="http://schemas.microsoft.com/office/powerpoint/2010/main" Requires="p14">
      <p:transition spd="med" p14:dur="700" advTm="47655">
        <p:fade/>
      </p:transition>
    </mc:Choice>
    <mc:Fallback>
      <p:transition spd="med" advTm="476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Financial managers need to analyze </a:t>
            </a:r>
            <a:r>
              <a:rPr lang="en-US" dirty="0" smtClean="0"/>
              <a:t>the </a:t>
            </a:r>
            <a:r>
              <a:rPr lang="en-US" dirty="0"/>
              <a:t>accounting records to…</a:t>
            </a:r>
          </a:p>
          <a:p>
            <a:pPr lvl="1"/>
            <a:r>
              <a:rPr lang="en-US" dirty="0"/>
              <a:t>Understand </a:t>
            </a:r>
            <a:r>
              <a:rPr lang="en-US" dirty="0" smtClean="0"/>
              <a:t>how </a:t>
            </a:r>
            <a:r>
              <a:rPr lang="en-US" dirty="0"/>
              <a:t>things have worked in the past</a:t>
            </a:r>
          </a:p>
          <a:p>
            <a:pPr lvl="1"/>
            <a:r>
              <a:rPr lang="en-US" dirty="0"/>
              <a:t>Effects of a course of action</a:t>
            </a:r>
          </a:p>
          <a:p>
            <a:pPr lvl="1"/>
            <a:r>
              <a:rPr lang="en-US" dirty="0"/>
              <a:t>Costs and benefits of an action </a:t>
            </a:r>
          </a:p>
          <a:p>
            <a:endParaRPr lang="en-US" dirty="0"/>
          </a:p>
        </p:txBody>
      </p:sp>
      <p:sp>
        <p:nvSpPr>
          <p:cNvPr id="3" name="Title 2"/>
          <p:cNvSpPr>
            <a:spLocks noGrp="1"/>
          </p:cNvSpPr>
          <p:nvPr>
            <p:ph type="title"/>
          </p:nvPr>
        </p:nvSpPr>
        <p:spPr/>
        <p:txBody>
          <a:bodyPr>
            <a:normAutofit fontScale="90000"/>
          </a:bodyPr>
          <a:lstStyle/>
          <a:p>
            <a:r>
              <a:rPr lang="en-US" b="1" dirty="0"/>
              <a:t>Why do we need to study accounting? </a:t>
            </a: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664503325"/>
      </p:ext>
    </p:extLst>
  </p:cSld>
  <p:clrMapOvr>
    <a:masterClrMapping/>
  </p:clrMapOvr>
  <mc:AlternateContent xmlns:mc="http://schemas.openxmlformats.org/markup-compatibility/2006">
    <mc:Choice xmlns:p14="http://schemas.microsoft.com/office/powerpoint/2010/main" Requires="p14">
      <p:transition spd="med" p14:dur="700" advTm="79699">
        <p:fade/>
      </p:transition>
    </mc:Choice>
    <mc:Fallback>
      <p:transition spd="med" advTm="796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b="1" dirty="0"/>
              <a:t>Financial accountant</a:t>
            </a:r>
            <a:r>
              <a:rPr lang="en-US" dirty="0"/>
              <a:t> </a:t>
            </a:r>
            <a:r>
              <a:rPr lang="en-US" dirty="0" smtClean="0"/>
              <a:t>= </a:t>
            </a:r>
            <a:r>
              <a:rPr lang="en-US" dirty="0"/>
              <a:t>designs procedures for the recording of transactions, supervises that record-keeping function, and is responsible for summarizing records in financial statements</a:t>
            </a:r>
          </a:p>
          <a:p>
            <a:pPr lvl="0"/>
            <a:r>
              <a:rPr lang="en-US" b="1" dirty="0" smtClean="0"/>
              <a:t>Managerial </a:t>
            </a:r>
            <a:r>
              <a:rPr lang="en-US" b="1" dirty="0"/>
              <a:t>accountant</a:t>
            </a:r>
            <a:r>
              <a:rPr lang="en-US" dirty="0"/>
              <a:t> = </a:t>
            </a:r>
            <a:r>
              <a:rPr lang="en-US" dirty="0" smtClean="0"/>
              <a:t> </a:t>
            </a:r>
            <a:r>
              <a:rPr lang="en-US" dirty="0"/>
              <a:t>take information about the costs of doing business from the financial records.  Once information is gathered, they analyze it to find out how costs change with changing volume and how well management is doing at controlling costs</a:t>
            </a:r>
          </a:p>
          <a:p>
            <a:pPr lvl="0"/>
            <a:r>
              <a:rPr lang="en-US" b="1" dirty="0" smtClean="0"/>
              <a:t>Auditors</a:t>
            </a:r>
            <a:r>
              <a:rPr lang="en-US" dirty="0" smtClean="0"/>
              <a:t> </a:t>
            </a:r>
            <a:r>
              <a:rPr lang="en-US" dirty="0"/>
              <a:t>= </a:t>
            </a:r>
            <a:r>
              <a:rPr lang="en-US" dirty="0" smtClean="0"/>
              <a:t>responsible </a:t>
            </a:r>
            <a:r>
              <a:rPr lang="en-US" dirty="0"/>
              <a:t>for verifying that financial statements are prepared with </a:t>
            </a:r>
            <a:r>
              <a:rPr lang="en-US" dirty="0" err="1"/>
              <a:t>GAAP</a:t>
            </a:r>
            <a:endParaRPr lang="en-US" dirty="0"/>
          </a:p>
          <a:p>
            <a:pPr lvl="0"/>
            <a:r>
              <a:rPr lang="en-US" b="1" dirty="0" smtClean="0"/>
              <a:t>Internal </a:t>
            </a:r>
            <a:r>
              <a:rPr lang="en-US" b="1" dirty="0"/>
              <a:t>auditor</a:t>
            </a:r>
            <a:r>
              <a:rPr lang="en-US" dirty="0"/>
              <a:t> = ensure that adequate records are maintained to support the financial statements that the organization </a:t>
            </a:r>
            <a:r>
              <a:rPr lang="en-US" dirty="0" smtClean="0"/>
              <a:t>presents</a:t>
            </a:r>
            <a:endParaRPr lang="en-US" dirty="0"/>
          </a:p>
        </p:txBody>
      </p:sp>
      <p:sp>
        <p:nvSpPr>
          <p:cNvPr id="3" name="Title 2"/>
          <p:cNvSpPr>
            <a:spLocks noGrp="1"/>
          </p:cNvSpPr>
          <p:nvPr>
            <p:ph type="title"/>
          </p:nvPr>
        </p:nvSpPr>
        <p:spPr/>
        <p:txBody>
          <a:bodyPr>
            <a:normAutofit/>
          </a:bodyPr>
          <a:lstStyle/>
          <a:p>
            <a:r>
              <a:rPr lang="en-US" b="1" dirty="0"/>
              <a:t>Fields of accounting </a:t>
            </a:r>
            <a:r>
              <a:rPr lang="en-US" b="1" dirty="0" smtClean="0"/>
              <a:t>practice</a:t>
            </a: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013313792"/>
      </p:ext>
    </p:extLst>
  </p:cSld>
  <p:clrMapOvr>
    <a:masterClrMapping/>
  </p:clrMapOvr>
  <mc:AlternateContent xmlns:mc="http://schemas.openxmlformats.org/markup-compatibility/2006">
    <mc:Choice xmlns:p14="http://schemas.microsoft.com/office/powerpoint/2010/main" Requires="p14">
      <p:transition spd="med" p14:dur="700" advTm="162775">
        <p:fade/>
      </p:transition>
    </mc:Choice>
    <mc:Fallback>
      <p:transition spd="med" advTm="1627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err="1"/>
              <a:t>HFMA</a:t>
            </a:r>
            <a:endParaRPr lang="en-US" dirty="0"/>
          </a:p>
          <a:p>
            <a:pPr lvl="1"/>
            <a:r>
              <a:rPr lang="en-US" dirty="0" err="1"/>
              <a:t>CHFP</a:t>
            </a:r>
            <a:endParaRPr lang="en-US" dirty="0"/>
          </a:p>
          <a:p>
            <a:pPr lvl="1"/>
            <a:r>
              <a:rPr lang="en-US" dirty="0" err="1"/>
              <a:t>FHFMA</a:t>
            </a:r>
            <a:endParaRPr lang="en-US" dirty="0"/>
          </a:p>
          <a:p>
            <a:endParaRPr lang="en-US" dirty="0"/>
          </a:p>
        </p:txBody>
      </p:sp>
      <p:sp>
        <p:nvSpPr>
          <p:cNvPr id="3" name="Title 2"/>
          <p:cNvSpPr>
            <a:spLocks noGrp="1"/>
          </p:cNvSpPr>
          <p:nvPr>
            <p:ph type="title"/>
          </p:nvPr>
        </p:nvSpPr>
        <p:spPr/>
        <p:txBody>
          <a:bodyPr>
            <a:normAutofit/>
          </a:bodyPr>
          <a:lstStyle/>
          <a:p>
            <a:r>
              <a:rPr lang="en-US" b="1" dirty="0"/>
              <a:t>Professional </a:t>
            </a:r>
            <a:r>
              <a:rPr lang="en-US" b="1" dirty="0" smtClean="0"/>
              <a:t>organizations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80025191"/>
      </p:ext>
    </p:extLst>
  </p:cSld>
  <p:clrMapOvr>
    <a:masterClrMapping/>
  </p:clrMapOvr>
  <mc:AlternateContent xmlns:mc="http://schemas.openxmlformats.org/markup-compatibility/2006">
    <mc:Choice xmlns:p14="http://schemas.microsoft.com/office/powerpoint/2010/main" Requires="p14">
      <p:transition spd="med" p14:dur="700" advTm="39874">
        <p:fade/>
      </p:transition>
    </mc:Choice>
    <mc:Fallback>
      <p:transition spd="med" advTm="398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a:t>Basic accounting equation = Assets = liabilities + owner’s equity </a:t>
            </a:r>
          </a:p>
          <a:p>
            <a:pPr lvl="1"/>
            <a:r>
              <a:rPr lang="en-US" b="1" dirty="0"/>
              <a:t>Assets</a:t>
            </a:r>
            <a:r>
              <a:rPr lang="en-US" dirty="0"/>
              <a:t> = all things (tangible and intangible) that are owned</a:t>
            </a:r>
          </a:p>
          <a:p>
            <a:pPr lvl="2"/>
            <a:r>
              <a:rPr lang="en-US" dirty="0"/>
              <a:t>Tangible </a:t>
            </a:r>
            <a:endParaRPr lang="en-US" dirty="0" smtClean="0"/>
          </a:p>
          <a:p>
            <a:pPr lvl="2"/>
            <a:r>
              <a:rPr lang="en-US" dirty="0" smtClean="0"/>
              <a:t>Intangible</a:t>
            </a:r>
            <a:endParaRPr lang="en-US" dirty="0"/>
          </a:p>
          <a:p>
            <a:pPr lvl="2"/>
            <a:r>
              <a:rPr lang="en-US" b="1" dirty="0"/>
              <a:t>Current assets</a:t>
            </a:r>
            <a:r>
              <a:rPr lang="en-US" dirty="0"/>
              <a:t> </a:t>
            </a:r>
            <a:endParaRPr lang="en-US" dirty="0" smtClean="0"/>
          </a:p>
          <a:p>
            <a:pPr lvl="1"/>
            <a:r>
              <a:rPr lang="en-US" b="1" dirty="0" smtClean="0"/>
              <a:t>Liabilities</a:t>
            </a:r>
            <a:r>
              <a:rPr lang="en-US" dirty="0" smtClean="0"/>
              <a:t> = all items that the entity owes to other</a:t>
            </a:r>
          </a:p>
          <a:p>
            <a:pPr lvl="2"/>
            <a:r>
              <a:rPr lang="en-US" dirty="0" smtClean="0"/>
              <a:t>Accounts </a:t>
            </a:r>
            <a:r>
              <a:rPr lang="en-US" dirty="0"/>
              <a:t>payable </a:t>
            </a:r>
            <a:endParaRPr lang="en-US" dirty="0" smtClean="0"/>
          </a:p>
          <a:p>
            <a:pPr lvl="2"/>
            <a:r>
              <a:rPr lang="en-US" dirty="0" smtClean="0"/>
              <a:t>Interest </a:t>
            </a:r>
            <a:r>
              <a:rPr lang="en-US" dirty="0"/>
              <a:t>payable </a:t>
            </a:r>
            <a:r>
              <a:rPr lang="en-US" dirty="0" smtClean="0"/>
              <a:t> </a:t>
            </a:r>
            <a:endParaRPr lang="en-US" dirty="0"/>
          </a:p>
          <a:p>
            <a:pPr lvl="2"/>
            <a:r>
              <a:rPr lang="en-US" dirty="0"/>
              <a:t>Long-term debt </a:t>
            </a:r>
          </a:p>
          <a:p>
            <a:pPr lvl="2"/>
            <a:r>
              <a:rPr lang="en-US" b="1" dirty="0"/>
              <a:t>Current </a:t>
            </a:r>
            <a:r>
              <a:rPr lang="en-US" b="1" dirty="0" smtClean="0"/>
              <a:t>liabilities</a:t>
            </a:r>
            <a:endParaRPr lang="en-US" dirty="0"/>
          </a:p>
          <a:p>
            <a:pPr lvl="1"/>
            <a:r>
              <a:rPr lang="en-US" b="1" dirty="0"/>
              <a:t>Owner’s equity</a:t>
            </a:r>
            <a:r>
              <a:rPr lang="en-US" dirty="0"/>
              <a:t> = difference between the value of the entity’s assets and its liabilities. It is what could be claimed were owned that could be liquidated</a:t>
            </a:r>
          </a:p>
          <a:p>
            <a:endParaRPr lang="en-US" dirty="0"/>
          </a:p>
        </p:txBody>
      </p:sp>
      <p:sp>
        <p:nvSpPr>
          <p:cNvPr id="3" name="Title 2"/>
          <p:cNvSpPr>
            <a:spLocks noGrp="1"/>
          </p:cNvSpPr>
          <p:nvPr>
            <p:ph type="title"/>
          </p:nvPr>
        </p:nvSpPr>
        <p:spPr/>
        <p:txBody>
          <a:bodyPr/>
          <a:lstStyle/>
          <a:p>
            <a:r>
              <a:rPr lang="en-US" b="1" dirty="0"/>
              <a:t>Accounting Principles</a:t>
            </a: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687722208"/>
      </p:ext>
    </p:extLst>
  </p:cSld>
  <p:clrMapOvr>
    <a:masterClrMapping/>
  </p:clrMapOvr>
  <mc:AlternateContent xmlns:mc="http://schemas.openxmlformats.org/markup-compatibility/2006">
    <mc:Choice xmlns:p14="http://schemas.microsoft.com/office/powerpoint/2010/main" Requires="p14">
      <p:transition spd="med" p14:dur="700" advTm="4042">
        <p:fade/>
      </p:transition>
    </mc:Choice>
    <mc:Fallback>
      <p:transition spd="med" advTm="40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anim calcmode="lin" valueType="num">
                                      <p:cBhvr>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1000"/>
                                        <p:tgtEl>
                                          <p:spTgt spid="2">
                                            <p:txEl>
                                              <p:pRg st="7" end="7"/>
                                            </p:txEl>
                                          </p:spTgt>
                                        </p:tgtEl>
                                      </p:cBhvr>
                                    </p:animEffect>
                                    <p:anim calcmode="lin" valueType="num">
                                      <p:cBhvr>
                                        <p:cTn id="4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1000"/>
                                        <p:tgtEl>
                                          <p:spTgt spid="2">
                                            <p:txEl>
                                              <p:pRg st="8" end="8"/>
                                            </p:txEl>
                                          </p:spTgt>
                                        </p:tgtEl>
                                      </p:cBhvr>
                                    </p:animEffect>
                                    <p:anim calcmode="lin" valueType="num">
                                      <p:cBhvr>
                                        <p:cTn id="4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1000"/>
                                        <p:tgtEl>
                                          <p:spTgt spid="2">
                                            <p:txEl>
                                              <p:pRg st="9" end="9"/>
                                            </p:txEl>
                                          </p:spTgt>
                                        </p:tgtEl>
                                      </p:cBhvr>
                                    </p:animEffect>
                                    <p:anim calcmode="lin" valueType="num">
                                      <p:cBhvr>
                                        <p:cTn id="5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fade">
                                      <p:cBhvr>
                                        <p:cTn id="60" dur="1000"/>
                                        <p:tgtEl>
                                          <p:spTgt spid="2">
                                            <p:txEl>
                                              <p:pRg st="10" end="10"/>
                                            </p:txEl>
                                          </p:spTgt>
                                        </p:tgtEl>
                                      </p:cBhvr>
                                    </p:animEffect>
                                    <p:anim calcmode="lin" valueType="num">
                                      <p:cBhvr>
                                        <p:cTn id="6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3"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Two sides are typically called Debits (left) = credit (right) </a:t>
            </a:r>
          </a:p>
        </p:txBody>
      </p:sp>
      <p:sp>
        <p:nvSpPr>
          <p:cNvPr id="3" name="Title 2"/>
          <p:cNvSpPr>
            <a:spLocks noGrp="1"/>
          </p:cNvSpPr>
          <p:nvPr>
            <p:ph type="title"/>
          </p:nvPr>
        </p:nvSpPr>
        <p:spPr/>
        <p:txBody>
          <a:bodyPr/>
          <a:lstStyle/>
          <a:p>
            <a:r>
              <a:rPr lang="en-US" dirty="0" smtClean="0"/>
              <a:t>Debits &amp; Credits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638765616"/>
      </p:ext>
    </p:extLst>
  </p:cSld>
  <p:clrMapOvr>
    <a:masterClrMapping/>
  </p:clrMapOvr>
  <mc:AlternateContent xmlns:mc="http://schemas.openxmlformats.org/markup-compatibility/2006">
    <mc:Choice xmlns:p14="http://schemas.microsoft.com/office/powerpoint/2010/main" Requires="p14">
      <p:transition spd="med" p14:dur="700" advTm="59662">
        <p:fade/>
      </p:transition>
    </mc:Choice>
    <mc:Fallback>
      <p:transition spd="med" advTm="596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Monetary terms = all items must be written in terms of money </a:t>
            </a:r>
          </a:p>
          <a:p>
            <a:pPr lvl="1"/>
            <a:r>
              <a:rPr lang="en-US" dirty="0"/>
              <a:t>Example:  What vehicles are in possession</a:t>
            </a:r>
          </a:p>
          <a:p>
            <a:endParaRPr lang="en-US" dirty="0"/>
          </a:p>
        </p:txBody>
      </p:sp>
      <p:sp>
        <p:nvSpPr>
          <p:cNvPr id="3" name="Title 2"/>
          <p:cNvSpPr>
            <a:spLocks noGrp="1"/>
          </p:cNvSpPr>
          <p:nvPr>
            <p:ph type="title"/>
          </p:nvPr>
        </p:nvSpPr>
        <p:spPr/>
        <p:txBody>
          <a:bodyPr/>
          <a:lstStyle/>
          <a:p>
            <a:r>
              <a:rPr lang="en-US" dirty="0" smtClean="0"/>
              <a:t>Monetary terms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243995476"/>
      </p:ext>
    </p:extLst>
  </p:cSld>
  <p:clrMapOvr>
    <a:masterClrMapping/>
  </p:clrMapOvr>
  <mc:AlternateContent xmlns:mc="http://schemas.openxmlformats.org/markup-compatibility/2006">
    <mc:Choice xmlns:p14="http://schemas.microsoft.com/office/powerpoint/2010/main" Requires="p14">
      <p:transition spd="med" p14:dur="700" advTm="11755">
        <p:fade/>
      </p:transition>
    </mc:Choice>
    <mc:Fallback>
      <p:transition spd="med" advTm="117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5197416"/>
              </p:ext>
            </p:extLst>
          </p:nvPr>
        </p:nvGraphicFramePr>
        <p:xfrm>
          <a:off x="2468881" y="2651760"/>
          <a:ext cx="7301864" cy="1604805"/>
        </p:xfrm>
        <a:graphic>
          <a:graphicData uri="http://schemas.openxmlformats.org/drawingml/2006/table">
            <a:tbl>
              <a:tblPr firstRow="1" firstCol="1" bandRow="1">
                <a:tableStyleId>{B301B821-A1FF-4177-AEE7-76D212191A09}</a:tableStyleId>
              </a:tblPr>
              <a:tblGrid>
                <a:gridCol w="3650932"/>
                <a:gridCol w="3650932"/>
              </a:tblGrid>
              <a:tr h="534935">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Vehicle </a:t>
                      </a:r>
                      <a:endParaRPr lang="en-US" sz="1100">
                        <a:effectLst/>
                        <a:latin typeface="Calibri"/>
                        <a:ea typeface="Calibri"/>
                        <a:cs typeface="Times New Roman"/>
                      </a:endParaRPr>
                    </a:p>
                  </a:txBody>
                  <a:tcPr marL="68580" marR="68580" marT="0" marB="0"/>
                </a:tc>
              </a:tr>
              <a:tr h="534935">
                <a:tc>
                  <a:txBody>
                    <a:bodyPr/>
                    <a:lstStyle/>
                    <a:p>
                      <a:pPr marL="0" marR="0">
                        <a:lnSpc>
                          <a:spcPct val="115000"/>
                        </a:lnSpc>
                        <a:spcBef>
                          <a:spcPts val="0"/>
                        </a:spcBef>
                        <a:spcAft>
                          <a:spcPts val="0"/>
                        </a:spcAft>
                      </a:pPr>
                      <a:r>
                        <a:rPr lang="en-US" sz="1100" dirty="0">
                          <a:effectLst/>
                        </a:rPr>
                        <a:t>WRONG</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One 15 –year old ambulance</a:t>
                      </a:r>
                      <a:endParaRPr lang="en-US" sz="1100">
                        <a:effectLst/>
                        <a:latin typeface="Calibri"/>
                        <a:ea typeface="Calibri"/>
                        <a:cs typeface="Times New Roman"/>
                      </a:endParaRPr>
                    </a:p>
                  </a:txBody>
                  <a:tcPr marL="68580" marR="68580" marT="0" marB="0"/>
                </a:tc>
              </a:tr>
              <a:tr h="534935">
                <a:tc>
                  <a:txBody>
                    <a:bodyPr/>
                    <a:lstStyle/>
                    <a:p>
                      <a:pPr marL="0" marR="0">
                        <a:lnSpc>
                          <a:spcPct val="115000"/>
                        </a:lnSpc>
                        <a:spcBef>
                          <a:spcPts val="0"/>
                        </a:spcBef>
                        <a:spcAft>
                          <a:spcPts val="0"/>
                        </a:spcAft>
                      </a:pPr>
                      <a:r>
                        <a:rPr lang="en-US" sz="1100">
                          <a:effectLst/>
                        </a:rPr>
                        <a:t>CORRECT</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$35,000</a:t>
                      </a:r>
                      <a:endParaRPr lang="en-US" sz="11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p:txBody>
          <a:bodyPr>
            <a:normAutofit/>
          </a:bodyPr>
          <a:lstStyle/>
          <a:p>
            <a:r>
              <a:rPr lang="en-US" b="1" dirty="0"/>
              <a:t>VEHICLES IN </a:t>
            </a:r>
            <a:r>
              <a:rPr lang="en-US" b="1" dirty="0" smtClean="0"/>
              <a:t>POSSESSION</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719031926"/>
      </p:ext>
    </p:extLst>
  </p:cSld>
  <p:clrMapOvr>
    <a:masterClrMapping/>
  </p:clrMapOvr>
  <mc:AlternateContent xmlns:mc="http://schemas.openxmlformats.org/markup-compatibility/2006">
    <mc:Choice xmlns:p14="http://schemas.microsoft.com/office/powerpoint/2010/main" Requires="p14">
      <p:transition spd="med" p14:dur="700" advTm="63247">
        <p:fade/>
      </p:transition>
    </mc:Choice>
    <mc:Fallback>
      <p:transition spd="med" advTm="632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Example: Patient A receives surgery for a compound fracture in June but hospital gets paid for services in August.  The organization receives $50,000 </a:t>
            </a:r>
          </a:p>
          <a:p>
            <a:r>
              <a:rPr lang="en-US" dirty="0"/>
              <a:t>Surgery for compound fracture for Patient A = Wrong</a:t>
            </a:r>
          </a:p>
          <a:p>
            <a:endParaRPr lang="en-US" dirty="0" smtClean="0"/>
          </a:p>
          <a:p>
            <a:endParaRPr lang="en-US" dirty="0"/>
          </a:p>
        </p:txBody>
      </p:sp>
      <p:sp>
        <p:nvSpPr>
          <p:cNvPr id="3" name="Title 2"/>
          <p:cNvSpPr>
            <a:spLocks noGrp="1"/>
          </p:cNvSpPr>
          <p:nvPr>
            <p:ph type="title"/>
          </p:nvPr>
        </p:nvSpPr>
        <p:spPr/>
        <p:txBody>
          <a:bodyPr/>
          <a:lstStyle/>
          <a:p>
            <a:r>
              <a:rPr lang="en-US" dirty="0" smtClean="0"/>
              <a:t>EXAMPLE</a:t>
            </a:r>
            <a:endParaRPr lang="en-US" dirty="0"/>
          </a:p>
        </p:txBody>
      </p:sp>
      <p:graphicFrame>
        <p:nvGraphicFramePr>
          <p:cNvPr id="7" name="Table 6"/>
          <p:cNvGraphicFramePr>
            <a:graphicFrameLocks noGrp="1"/>
          </p:cNvGraphicFramePr>
          <p:nvPr/>
        </p:nvGraphicFramePr>
        <p:xfrm>
          <a:off x="1562100" y="3642063"/>
          <a:ext cx="9791700" cy="718462"/>
        </p:xfrm>
        <a:graphic>
          <a:graphicData uri="http://schemas.openxmlformats.org/drawingml/2006/table">
            <a:tbl>
              <a:tblPr firstRow="1" firstCol="1" bandRow="1">
                <a:tableStyleId>{5C22544A-7EE6-4342-B048-85BDC9FD1C3A}</a:tableStyleId>
              </a:tblPr>
              <a:tblGrid>
                <a:gridCol w="1719423"/>
                <a:gridCol w="4063555"/>
                <a:gridCol w="4008722"/>
              </a:tblGrid>
              <a:tr h="179202">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748" marR="63748" marT="0" marB="0"/>
                </a:tc>
                <a:tc>
                  <a:txBody>
                    <a:bodyPr/>
                    <a:lstStyle/>
                    <a:p>
                      <a:pPr marL="0" marR="0">
                        <a:lnSpc>
                          <a:spcPct val="115000"/>
                        </a:lnSpc>
                        <a:spcBef>
                          <a:spcPts val="0"/>
                        </a:spcBef>
                        <a:spcAft>
                          <a:spcPts val="0"/>
                        </a:spcAft>
                      </a:pPr>
                      <a:r>
                        <a:rPr lang="en-US" sz="1000">
                          <a:effectLst/>
                        </a:rPr>
                        <a:t>Procedure</a:t>
                      </a:r>
                      <a:endParaRPr lang="en-US" sz="1000">
                        <a:effectLst/>
                        <a:latin typeface="Calibri"/>
                        <a:ea typeface="Calibri"/>
                        <a:cs typeface="Times New Roman"/>
                      </a:endParaRPr>
                    </a:p>
                  </a:txBody>
                  <a:tcPr marL="63748" marR="63748" marT="0" marB="0"/>
                </a:tc>
                <a:tc>
                  <a:txBody>
                    <a:bodyPr/>
                    <a:lstStyle/>
                    <a:p>
                      <a:pPr marL="0" marR="0">
                        <a:lnSpc>
                          <a:spcPct val="115000"/>
                        </a:lnSpc>
                        <a:spcBef>
                          <a:spcPts val="0"/>
                        </a:spcBef>
                        <a:spcAft>
                          <a:spcPts val="0"/>
                        </a:spcAft>
                      </a:pPr>
                      <a:r>
                        <a:rPr lang="en-US" sz="1000">
                          <a:effectLst/>
                        </a:rPr>
                        <a:t>Cost of services</a:t>
                      </a:r>
                      <a:endParaRPr lang="en-US" sz="1000">
                        <a:effectLst/>
                        <a:latin typeface="Calibri"/>
                        <a:ea typeface="Calibri"/>
                        <a:cs typeface="Times New Roman"/>
                      </a:endParaRPr>
                    </a:p>
                  </a:txBody>
                  <a:tcPr marL="63748" marR="63748" marT="0" marB="0"/>
                </a:tc>
              </a:tr>
              <a:tr h="179202">
                <a:tc>
                  <a:txBody>
                    <a:bodyPr/>
                    <a:lstStyle/>
                    <a:p>
                      <a:pPr marL="0" marR="0">
                        <a:lnSpc>
                          <a:spcPct val="115000"/>
                        </a:lnSpc>
                        <a:spcBef>
                          <a:spcPts val="0"/>
                        </a:spcBef>
                        <a:spcAft>
                          <a:spcPts val="0"/>
                        </a:spcAft>
                      </a:pPr>
                      <a:r>
                        <a:rPr lang="en-US" sz="1000">
                          <a:effectLst/>
                        </a:rPr>
                        <a:t>June</a:t>
                      </a:r>
                      <a:endParaRPr lang="en-US" sz="1000">
                        <a:effectLst/>
                        <a:latin typeface="Calibri"/>
                        <a:ea typeface="Calibri"/>
                        <a:cs typeface="Times New Roman"/>
                      </a:endParaRPr>
                    </a:p>
                  </a:txBody>
                  <a:tcPr marL="63748" marR="63748" marT="0" marB="0"/>
                </a:tc>
                <a:tc>
                  <a:txBody>
                    <a:bodyPr/>
                    <a:lstStyle/>
                    <a:p>
                      <a:pPr marL="0" marR="0">
                        <a:lnSpc>
                          <a:spcPct val="115000"/>
                        </a:lnSpc>
                        <a:spcBef>
                          <a:spcPts val="0"/>
                        </a:spcBef>
                        <a:spcAft>
                          <a:spcPts val="0"/>
                        </a:spcAft>
                      </a:pPr>
                      <a:r>
                        <a:rPr lang="en-US" sz="1000">
                          <a:effectLst/>
                        </a:rPr>
                        <a:t>Compound fracture</a:t>
                      </a:r>
                      <a:endParaRPr lang="en-US" sz="1000">
                        <a:effectLst/>
                        <a:latin typeface="Calibri"/>
                        <a:ea typeface="Calibri"/>
                        <a:cs typeface="Times New Roman"/>
                      </a:endParaRPr>
                    </a:p>
                  </a:txBody>
                  <a:tcPr marL="63748" marR="63748" marT="0" marB="0"/>
                </a:tc>
                <a:tc>
                  <a:txBody>
                    <a:bodyPr/>
                    <a:lstStyle/>
                    <a:p>
                      <a:pPr marL="0" marR="0">
                        <a:lnSpc>
                          <a:spcPct val="115000"/>
                        </a:lnSpc>
                        <a:spcBef>
                          <a:spcPts val="0"/>
                        </a:spcBef>
                        <a:spcAft>
                          <a:spcPts val="0"/>
                        </a:spcAft>
                      </a:pPr>
                      <a:r>
                        <a:rPr lang="en-US" sz="1000">
                          <a:effectLst/>
                        </a:rPr>
                        <a:t>0</a:t>
                      </a:r>
                      <a:endParaRPr lang="en-US" sz="1000">
                        <a:effectLst/>
                        <a:latin typeface="Calibri"/>
                        <a:ea typeface="Calibri"/>
                        <a:cs typeface="Times New Roman"/>
                      </a:endParaRPr>
                    </a:p>
                  </a:txBody>
                  <a:tcPr marL="63748" marR="63748" marT="0" marB="0"/>
                </a:tc>
              </a:tr>
              <a:tr h="180029">
                <a:tc>
                  <a:txBody>
                    <a:bodyPr/>
                    <a:lstStyle/>
                    <a:p>
                      <a:pPr marL="0" marR="0">
                        <a:lnSpc>
                          <a:spcPct val="115000"/>
                        </a:lnSpc>
                        <a:spcBef>
                          <a:spcPts val="0"/>
                        </a:spcBef>
                        <a:spcAft>
                          <a:spcPts val="0"/>
                        </a:spcAft>
                      </a:pPr>
                      <a:r>
                        <a:rPr lang="en-US" sz="1000">
                          <a:effectLst/>
                        </a:rPr>
                        <a:t>July</a:t>
                      </a:r>
                      <a:endParaRPr lang="en-US" sz="1000">
                        <a:effectLst/>
                        <a:latin typeface="Calibri"/>
                        <a:ea typeface="Calibri"/>
                        <a:cs typeface="Times New Roman"/>
                      </a:endParaRPr>
                    </a:p>
                  </a:txBody>
                  <a:tcPr marL="63748" marR="63748" marT="0" marB="0"/>
                </a:tc>
                <a:tc>
                  <a:txBody>
                    <a:bodyPr/>
                    <a:lstStyle/>
                    <a:p>
                      <a:pPr marL="342900" marR="0" lvl="0" indent="-342900">
                        <a:lnSpc>
                          <a:spcPct val="115000"/>
                        </a:lnSpc>
                        <a:spcBef>
                          <a:spcPts val="0"/>
                        </a:spcBef>
                        <a:spcAft>
                          <a:spcPts val="0"/>
                        </a:spcAft>
                        <a:buFont typeface="Calibri"/>
                        <a:buChar char="-"/>
                      </a:pPr>
                      <a:r>
                        <a:rPr lang="en-US" sz="1000">
                          <a:effectLst/>
                        </a:rPr>
                        <a:t> </a:t>
                      </a:r>
                      <a:endParaRPr lang="en-US" sz="1000">
                        <a:effectLst/>
                        <a:latin typeface="Calibri"/>
                        <a:ea typeface="Calibri"/>
                        <a:cs typeface="Times New Roman"/>
                      </a:endParaRPr>
                    </a:p>
                  </a:txBody>
                  <a:tcPr marL="63748" marR="63748" marT="0" marB="0"/>
                </a:tc>
                <a:tc>
                  <a:txBody>
                    <a:bodyPr/>
                    <a:lstStyle/>
                    <a:p>
                      <a:pPr marL="0" marR="0">
                        <a:lnSpc>
                          <a:spcPct val="115000"/>
                        </a:lnSpc>
                        <a:spcBef>
                          <a:spcPts val="0"/>
                        </a:spcBef>
                        <a:spcAft>
                          <a:spcPts val="0"/>
                        </a:spcAft>
                      </a:pPr>
                      <a:r>
                        <a:rPr lang="en-US" sz="1000" dirty="0">
                          <a:effectLst/>
                        </a:rPr>
                        <a:t>0</a:t>
                      </a:r>
                      <a:endParaRPr lang="en-US" sz="1000" dirty="0">
                        <a:effectLst/>
                        <a:latin typeface="Calibri"/>
                        <a:ea typeface="Calibri"/>
                        <a:cs typeface="Times New Roman"/>
                      </a:endParaRPr>
                    </a:p>
                  </a:txBody>
                  <a:tcPr marL="63748" marR="63748" marT="0" marB="0"/>
                </a:tc>
              </a:tr>
              <a:tr h="180029">
                <a:tc>
                  <a:txBody>
                    <a:bodyPr/>
                    <a:lstStyle/>
                    <a:p>
                      <a:pPr marL="0" marR="0">
                        <a:lnSpc>
                          <a:spcPct val="115000"/>
                        </a:lnSpc>
                        <a:spcBef>
                          <a:spcPts val="0"/>
                        </a:spcBef>
                        <a:spcAft>
                          <a:spcPts val="0"/>
                        </a:spcAft>
                      </a:pPr>
                      <a:r>
                        <a:rPr lang="en-US" sz="1000">
                          <a:effectLst/>
                        </a:rPr>
                        <a:t>August</a:t>
                      </a:r>
                      <a:endParaRPr lang="en-US" sz="1000">
                        <a:effectLst/>
                        <a:latin typeface="Calibri"/>
                        <a:ea typeface="Calibri"/>
                        <a:cs typeface="Times New Roman"/>
                      </a:endParaRPr>
                    </a:p>
                  </a:txBody>
                  <a:tcPr marL="63748" marR="63748" marT="0" marB="0"/>
                </a:tc>
                <a:tc>
                  <a:txBody>
                    <a:bodyPr/>
                    <a:lstStyle/>
                    <a:p>
                      <a:pPr marL="342900" marR="0" lvl="0" indent="-342900">
                        <a:lnSpc>
                          <a:spcPct val="115000"/>
                        </a:lnSpc>
                        <a:spcBef>
                          <a:spcPts val="0"/>
                        </a:spcBef>
                        <a:spcAft>
                          <a:spcPts val="0"/>
                        </a:spcAft>
                        <a:buFont typeface="Calibri"/>
                        <a:buChar char="-"/>
                      </a:pPr>
                      <a:r>
                        <a:rPr lang="en-US" sz="1000">
                          <a:effectLst/>
                        </a:rPr>
                        <a:t> </a:t>
                      </a:r>
                      <a:endParaRPr lang="en-US" sz="1000">
                        <a:effectLst/>
                        <a:latin typeface="Calibri"/>
                        <a:ea typeface="Calibri"/>
                        <a:cs typeface="Times New Roman"/>
                      </a:endParaRPr>
                    </a:p>
                  </a:txBody>
                  <a:tcPr marL="63748" marR="63748" marT="0" marB="0"/>
                </a:tc>
                <a:tc>
                  <a:txBody>
                    <a:bodyPr/>
                    <a:lstStyle/>
                    <a:p>
                      <a:pPr marL="0" marR="0">
                        <a:lnSpc>
                          <a:spcPct val="115000"/>
                        </a:lnSpc>
                        <a:spcBef>
                          <a:spcPts val="0"/>
                        </a:spcBef>
                        <a:spcAft>
                          <a:spcPts val="0"/>
                        </a:spcAft>
                      </a:pPr>
                      <a:r>
                        <a:rPr lang="en-US" sz="1000" dirty="0">
                          <a:effectLst/>
                        </a:rPr>
                        <a:t>50,000</a:t>
                      </a:r>
                      <a:endParaRPr lang="en-US" sz="1000" dirty="0">
                        <a:effectLst/>
                        <a:latin typeface="Calibri"/>
                        <a:ea typeface="Calibri"/>
                        <a:cs typeface="Times New Roman"/>
                      </a:endParaRPr>
                    </a:p>
                  </a:txBody>
                  <a:tcPr marL="63748" marR="63748"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82454711"/>
              </p:ext>
            </p:extLst>
          </p:nvPr>
        </p:nvGraphicFramePr>
        <p:xfrm>
          <a:off x="1611976" y="4643913"/>
          <a:ext cx="9791701" cy="709816"/>
        </p:xfrm>
        <a:graphic>
          <a:graphicData uri="http://schemas.openxmlformats.org/drawingml/2006/table">
            <a:tbl>
              <a:tblPr firstRow="1" firstCol="1" bandRow="1">
                <a:tableStyleId>{5C22544A-7EE6-4342-B048-85BDC9FD1C3A}</a:tableStyleId>
              </a:tblPr>
              <a:tblGrid>
                <a:gridCol w="1711589"/>
                <a:gridCol w="3981306"/>
                <a:gridCol w="4098806"/>
              </a:tblGrid>
              <a:tr h="177454">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3126" marR="63126" marT="0" marB="0"/>
                </a:tc>
                <a:tc>
                  <a:txBody>
                    <a:bodyPr/>
                    <a:lstStyle/>
                    <a:p>
                      <a:pPr marL="0" marR="0">
                        <a:lnSpc>
                          <a:spcPct val="115000"/>
                        </a:lnSpc>
                        <a:spcBef>
                          <a:spcPts val="0"/>
                        </a:spcBef>
                        <a:spcAft>
                          <a:spcPts val="0"/>
                        </a:spcAft>
                      </a:pPr>
                      <a:r>
                        <a:rPr lang="en-US" sz="1000">
                          <a:effectLst/>
                        </a:rPr>
                        <a:t>Procedure</a:t>
                      </a:r>
                      <a:endParaRPr lang="en-US" sz="1000">
                        <a:effectLst/>
                        <a:latin typeface="Calibri"/>
                        <a:ea typeface="Calibri"/>
                        <a:cs typeface="Times New Roman"/>
                      </a:endParaRPr>
                    </a:p>
                  </a:txBody>
                  <a:tcPr marL="63126" marR="63126" marT="0" marB="0"/>
                </a:tc>
                <a:tc>
                  <a:txBody>
                    <a:bodyPr/>
                    <a:lstStyle/>
                    <a:p>
                      <a:pPr marL="0" marR="0">
                        <a:lnSpc>
                          <a:spcPct val="115000"/>
                        </a:lnSpc>
                        <a:spcBef>
                          <a:spcPts val="0"/>
                        </a:spcBef>
                        <a:spcAft>
                          <a:spcPts val="0"/>
                        </a:spcAft>
                      </a:pPr>
                      <a:r>
                        <a:rPr lang="en-US" sz="1000">
                          <a:effectLst/>
                        </a:rPr>
                        <a:t>Cost of services</a:t>
                      </a:r>
                      <a:endParaRPr lang="en-US" sz="1000">
                        <a:effectLst/>
                        <a:latin typeface="Calibri"/>
                        <a:ea typeface="Calibri"/>
                        <a:cs typeface="Times New Roman"/>
                      </a:endParaRPr>
                    </a:p>
                  </a:txBody>
                  <a:tcPr marL="63126" marR="63126" marT="0" marB="0"/>
                </a:tc>
              </a:tr>
              <a:tr h="177454">
                <a:tc>
                  <a:txBody>
                    <a:bodyPr/>
                    <a:lstStyle/>
                    <a:p>
                      <a:pPr marL="0" marR="0">
                        <a:lnSpc>
                          <a:spcPct val="115000"/>
                        </a:lnSpc>
                        <a:spcBef>
                          <a:spcPts val="0"/>
                        </a:spcBef>
                        <a:spcAft>
                          <a:spcPts val="0"/>
                        </a:spcAft>
                      </a:pPr>
                      <a:r>
                        <a:rPr lang="en-US" sz="1000">
                          <a:effectLst/>
                        </a:rPr>
                        <a:t>June</a:t>
                      </a:r>
                      <a:endParaRPr lang="en-US" sz="1000">
                        <a:effectLst/>
                        <a:latin typeface="Calibri"/>
                        <a:ea typeface="Calibri"/>
                        <a:cs typeface="Times New Roman"/>
                      </a:endParaRPr>
                    </a:p>
                  </a:txBody>
                  <a:tcPr marL="63126" marR="63126" marT="0" marB="0"/>
                </a:tc>
                <a:tc>
                  <a:txBody>
                    <a:bodyPr/>
                    <a:lstStyle/>
                    <a:p>
                      <a:pPr marL="0" marR="0">
                        <a:lnSpc>
                          <a:spcPct val="115000"/>
                        </a:lnSpc>
                        <a:spcBef>
                          <a:spcPts val="0"/>
                        </a:spcBef>
                        <a:spcAft>
                          <a:spcPts val="0"/>
                        </a:spcAft>
                      </a:pPr>
                      <a:r>
                        <a:rPr lang="en-US" sz="1000">
                          <a:effectLst/>
                        </a:rPr>
                        <a:t>Compound fracture</a:t>
                      </a:r>
                      <a:endParaRPr lang="en-US" sz="1000">
                        <a:effectLst/>
                        <a:latin typeface="Calibri"/>
                        <a:ea typeface="Calibri"/>
                        <a:cs typeface="Times New Roman"/>
                      </a:endParaRPr>
                    </a:p>
                  </a:txBody>
                  <a:tcPr marL="63126" marR="63126" marT="0" marB="0"/>
                </a:tc>
                <a:tc>
                  <a:txBody>
                    <a:bodyPr/>
                    <a:lstStyle/>
                    <a:p>
                      <a:pPr marL="0" marR="0">
                        <a:lnSpc>
                          <a:spcPct val="115000"/>
                        </a:lnSpc>
                        <a:spcBef>
                          <a:spcPts val="0"/>
                        </a:spcBef>
                        <a:spcAft>
                          <a:spcPts val="0"/>
                        </a:spcAft>
                      </a:pPr>
                      <a:r>
                        <a:rPr lang="en-US" sz="1000">
                          <a:effectLst/>
                        </a:rPr>
                        <a:t>50,000</a:t>
                      </a:r>
                      <a:endParaRPr lang="en-US" sz="1000">
                        <a:effectLst/>
                        <a:latin typeface="Calibri"/>
                        <a:ea typeface="Calibri"/>
                        <a:cs typeface="Times New Roman"/>
                      </a:endParaRPr>
                    </a:p>
                  </a:txBody>
                  <a:tcPr marL="63126" marR="63126" marT="0" marB="0"/>
                </a:tc>
              </a:tr>
              <a:tr h="177454">
                <a:tc>
                  <a:txBody>
                    <a:bodyPr/>
                    <a:lstStyle/>
                    <a:p>
                      <a:pPr marL="0" marR="0">
                        <a:lnSpc>
                          <a:spcPct val="115000"/>
                        </a:lnSpc>
                        <a:spcBef>
                          <a:spcPts val="0"/>
                        </a:spcBef>
                        <a:spcAft>
                          <a:spcPts val="0"/>
                        </a:spcAft>
                      </a:pPr>
                      <a:r>
                        <a:rPr lang="en-US" sz="1000">
                          <a:effectLst/>
                        </a:rPr>
                        <a:t>July</a:t>
                      </a:r>
                      <a:endParaRPr lang="en-US" sz="1000">
                        <a:effectLst/>
                        <a:latin typeface="Calibri"/>
                        <a:ea typeface="Calibri"/>
                        <a:cs typeface="Times New Roman"/>
                      </a:endParaRPr>
                    </a:p>
                  </a:txBody>
                  <a:tcPr marL="63126" marR="63126" marT="0" marB="0"/>
                </a:tc>
                <a:tc>
                  <a:txBody>
                    <a:bodyPr/>
                    <a:lstStyle/>
                    <a:p>
                      <a:pPr marL="0" marR="0">
                        <a:lnSpc>
                          <a:spcPct val="115000"/>
                        </a:lnSpc>
                        <a:spcBef>
                          <a:spcPts val="0"/>
                        </a:spcBef>
                        <a:spcAft>
                          <a:spcPts val="0"/>
                        </a:spcAft>
                      </a:pPr>
                      <a:r>
                        <a:rPr lang="en-US" sz="1000">
                          <a:effectLst/>
                        </a:rPr>
                        <a:t>-</a:t>
                      </a:r>
                      <a:endParaRPr lang="en-US" sz="1000">
                        <a:effectLst/>
                        <a:latin typeface="Calibri"/>
                        <a:ea typeface="Calibri"/>
                        <a:cs typeface="Times New Roman"/>
                      </a:endParaRPr>
                    </a:p>
                  </a:txBody>
                  <a:tcPr marL="63126" marR="63126" marT="0" marB="0"/>
                </a:tc>
                <a:tc>
                  <a:txBody>
                    <a:bodyPr/>
                    <a:lstStyle/>
                    <a:p>
                      <a:pPr marL="0" marR="0">
                        <a:lnSpc>
                          <a:spcPct val="115000"/>
                        </a:lnSpc>
                        <a:spcBef>
                          <a:spcPts val="0"/>
                        </a:spcBef>
                        <a:spcAft>
                          <a:spcPts val="0"/>
                        </a:spcAft>
                      </a:pPr>
                      <a:r>
                        <a:rPr lang="en-US" sz="1000">
                          <a:effectLst/>
                        </a:rPr>
                        <a:t>0 </a:t>
                      </a:r>
                      <a:endParaRPr lang="en-US" sz="1000">
                        <a:effectLst/>
                        <a:latin typeface="Calibri"/>
                        <a:ea typeface="Calibri"/>
                        <a:cs typeface="Times New Roman"/>
                      </a:endParaRPr>
                    </a:p>
                  </a:txBody>
                  <a:tcPr marL="63126" marR="63126" marT="0" marB="0"/>
                </a:tc>
              </a:tr>
              <a:tr h="177454">
                <a:tc>
                  <a:txBody>
                    <a:bodyPr/>
                    <a:lstStyle/>
                    <a:p>
                      <a:pPr marL="0" marR="0">
                        <a:lnSpc>
                          <a:spcPct val="115000"/>
                        </a:lnSpc>
                        <a:spcBef>
                          <a:spcPts val="0"/>
                        </a:spcBef>
                        <a:spcAft>
                          <a:spcPts val="0"/>
                        </a:spcAft>
                      </a:pPr>
                      <a:r>
                        <a:rPr lang="en-US" sz="1000">
                          <a:effectLst/>
                        </a:rPr>
                        <a:t>August</a:t>
                      </a:r>
                      <a:endParaRPr lang="en-US" sz="1000">
                        <a:effectLst/>
                        <a:latin typeface="Calibri"/>
                        <a:ea typeface="Calibri"/>
                        <a:cs typeface="Times New Roman"/>
                      </a:endParaRPr>
                    </a:p>
                  </a:txBody>
                  <a:tcPr marL="63126" marR="63126" marT="0" marB="0"/>
                </a:tc>
                <a:tc>
                  <a:txBody>
                    <a:bodyPr/>
                    <a:lstStyle/>
                    <a:p>
                      <a:pPr marL="342900" marR="0" lvl="0" indent="-342900">
                        <a:lnSpc>
                          <a:spcPct val="115000"/>
                        </a:lnSpc>
                        <a:spcBef>
                          <a:spcPts val="0"/>
                        </a:spcBef>
                        <a:spcAft>
                          <a:spcPts val="0"/>
                        </a:spcAft>
                        <a:buFont typeface="Calibri"/>
                        <a:buChar char="-"/>
                      </a:pPr>
                      <a:r>
                        <a:rPr lang="en-US" sz="1000">
                          <a:effectLst/>
                        </a:rPr>
                        <a:t> </a:t>
                      </a:r>
                      <a:endParaRPr lang="en-US" sz="1000">
                        <a:effectLst/>
                        <a:latin typeface="Calibri"/>
                        <a:ea typeface="Calibri"/>
                        <a:cs typeface="Times New Roman"/>
                      </a:endParaRPr>
                    </a:p>
                  </a:txBody>
                  <a:tcPr marL="63126" marR="63126" marT="0" marB="0"/>
                </a:tc>
                <a:tc>
                  <a:txBody>
                    <a:bodyPr/>
                    <a:lstStyle/>
                    <a:p>
                      <a:pPr marL="0" marR="0">
                        <a:lnSpc>
                          <a:spcPct val="115000"/>
                        </a:lnSpc>
                        <a:spcBef>
                          <a:spcPts val="0"/>
                        </a:spcBef>
                        <a:spcAft>
                          <a:spcPts val="0"/>
                        </a:spcAft>
                      </a:pPr>
                      <a:r>
                        <a:rPr lang="en-US" sz="1000" dirty="0">
                          <a:effectLst/>
                        </a:rPr>
                        <a:t>0 </a:t>
                      </a:r>
                      <a:endParaRPr lang="en-US" sz="1000" dirty="0">
                        <a:effectLst/>
                        <a:latin typeface="Calibri"/>
                        <a:ea typeface="Calibri"/>
                        <a:cs typeface="Times New Roman"/>
                      </a:endParaRPr>
                    </a:p>
                  </a:txBody>
                  <a:tcPr marL="63126" marR="63126" marT="0" marB="0"/>
                </a:tc>
              </a:tr>
            </a:tbl>
          </a:graphicData>
        </a:graphic>
      </p:graphicFrame>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655058069"/>
      </p:ext>
    </p:extLst>
  </p:cSld>
  <p:clrMapOvr>
    <a:masterClrMapping/>
  </p:clrMapOvr>
  <mc:AlternateContent xmlns:mc="http://schemas.openxmlformats.org/markup-compatibility/2006">
    <mc:Choice xmlns:p14="http://schemas.microsoft.com/office/powerpoint/2010/main" Requires="p14">
      <p:transition spd="med" p14:dur="700" advTm="134511">
        <p:fade/>
      </p:transition>
    </mc:Choice>
    <mc:Fallback>
      <p:transition spd="med" advTm="1345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20.2|21.2"/>
</p:tagLst>
</file>

<file path=ppt/tags/tag2.xml><?xml version="1.0" encoding="utf-8"?>
<p:tagLst xmlns:a="http://schemas.openxmlformats.org/drawingml/2006/main" xmlns:r="http://schemas.openxmlformats.org/officeDocument/2006/relationships" xmlns:p="http://schemas.openxmlformats.org/presentationml/2006/main">
  <p:tag name="TIMING" val="|3.7|42.9|26.1|51.3"/>
</p:tagLst>
</file>

<file path=ppt/tags/tag3.xml><?xml version="1.0" encoding="utf-8"?>
<p:tagLst xmlns:a="http://schemas.openxmlformats.org/drawingml/2006/main" xmlns:r="http://schemas.openxmlformats.org/officeDocument/2006/relationships" xmlns:p="http://schemas.openxmlformats.org/presentationml/2006/main">
  <p:tag name="TIMING" val="|2.1|0.5|0.3"/>
</p:tagLst>
</file>

<file path=ppt/tags/tag4.xml><?xml version="1.0" encoding="utf-8"?>
<p:tagLst xmlns:a="http://schemas.openxmlformats.org/drawingml/2006/main" xmlns:r="http://schemas.openxmlformats.org/officeDocument/2006/relationships" xmlns:p="http://schemas.openxmlformats.org/presentationml/2006/main">
  <p:tag name="TIMING" val="|11.5|77.1|30.9|30.7|26.5|8.2|11.2"/>
</p:tagLst>
</file>

<file path=ppt/tags/tag5.xml><?xml version="1.0" encoding="utf-8"?>
<p:tagLst xmlns:a="http://schemas.openxmlformats.org/drawingml/2006/main" xmlns:r="http://schemas.openxmlformats.org/officeDocument/2006/relationships" xmlns:p="http://schemas.openxmlformats.org/presentationml/2006/main">
  <p:tag name="TIMING" val="|50"/>
</p:tagLst>
</file>

<file path=ppt/tags/tag6.xml><?xml version="1.0" encoding="utf-8"?>
<p:tagLst xmlns:a="http://schemas.openxmlformats.org/drawingml/2006/main" xmlns:r="http://schemas.openxmlformats.org/officeDocument/2006/relationships" xmlns:p="http://schemas.openxmlformats.org/presentationml/2006/main">
  <p:tag name="TIMING" val="|88.1"/>
</p:tagLst>
</file>

<file path=ppt/tags/tag7.xml><?xml version="1.0" encoding="utf-8"?>
<p:tagLst xmlns:a="http://schemas.openxmlformats.org/drawingml/2006/main" xmlns:r="http://schemas.openxmlformats.org/officeDocument/2006/relationships" xmlns:p="http://schemas.openxmlformats.org/presentationml/2006/main">
  <p:tag name="TIMING" val="|0.9"/>
</p:tagLst>
</file>

<file path=ppt/tags/tag8.xml><?xml version="1.0" encoding="utf-8"?>
<p:tagLst xmlns:a="http://schemas.openxmlformats.org/drawingml/2006/main" xmlns:r="http://schemas.openxmlformats.org/officeDocument/2006/relationships" xmlns:p="http://schemas.openxmlformats.org/presentationml/2006/main">
  <p:tag name="TIMING" val="|19.3"/>
</p:tagLst>
</file>

<file path=ppt/theme/theme1.xml><?xml version="1.0" encoding="utf-8"?>
<a:theme xmlns:a="http://schemas.openxmlformats.org/drawingml/2006/main" name="TS10346050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 xmlns:thm15="http://schemas.microsoft.com/office/thememl/2012/main" name="Cloud skipper design template" id="{30DBBF30-EDA2-4408-9702-3B0A8AED6F12}" vid="{0F128B79-39D4-4007-9EC6-E245A2CC9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A1AFEDE-5CAF-4D05-AC35-0F55C5366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TS103460508</Template>
  <TotalTime>0</TotalTime>
  <Words>601</Words>
  <Application>Microsoft Office PowerPoint</Application>
  <PresentationFormat>Custom</PresentationFormat>
  <Paragraphs>138</Paragraphs>
  <Slides>14</Slides>
  <Notes>0</Notes>
  <HiddenSlides>0</HiddenSlides>
  <MMClips>14</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TS103460508</vt:lpstr>
      <vt:lpstr>Chapter 3</vt:lpstr>
      <vt:lpstr>Why do we need to study accounting? </vt:lpstr>
      <vt:lpstr>Fields of accounting practice</vt:lpstr>
      <vt:lpstr>Professional organizations</vt:lpstr>
      <vt:lpstr>Accounting Principles</vt:lpstr>
      <vt:lpstr>Debits &amp; Credits</vt:lpstr>
      <vt:lpstr>Monetary terms</vt:lpstr>
      <vt:lpstr>VEHICLES IN POSSESSION</vt:lpstr>
      <vt:lpstr>EXAMPLE</vt:lpstr>
      <vt:lpstr>RULES FOR CREDITS AND DEBITS </vt:lpstr>
      <vt:lpstr>TABLE 3-1:  Initial contribution of capital </vt:lpstr>
      <vt:lpstr>TABLE 3-2:  First revenues received</vt:lpstr>
      <vt:lpstr>TABLE 3-3:  Nursing service expense incurred</vt:lpstr>
      <vt:lpstr>Table 3-4:  Purchase of computing equipment for cash </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2014-06-29T15:59:56Z</dcterms:created>
  <dcterms:modified xsi:type="dcterms:W3CDTF">2014-06-29T17:00:05Z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TC034605089991</vt:lpwstr>
  </property>
</Properties>
</file>