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94704" autoAdjust="0"/>
  </p:normalViewPr>
  <p:slideViewPr>
    <p:cSldViewPr snapToGrid="0">
      <p:cViewPr>
        <p:scale>
          <a:sx n="91" d="100"/>
          <a:sy n="91" d="100"/>
        </p:scale>
        <p:origin x="-13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6/29/2014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83-4358-4069-9A04-36F684952B41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5BB5-8E37-492B-8843-1477E0364CB8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7E38-DB3A-4089-B386-FFD9F1943ECB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7356-1F59-4D89-9F54-28C9F76813D7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8F21-3C02-407D-A180-361657C962A9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892040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524" y="1825625"/>
            <a:ext cx="4892040" cy="4351338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FB26-DB44-4B23-8E2C-73FCFB6E6A5C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508" y="639150"/>
            <a:ext cx="1006228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508" y="1793873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08" y="2498723"/>
            <a:ext cx="4892040" cy="310197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793873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6753" y="2498723"/>
            <a:ext cx="4892040" cy="310197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A1B2-E24B-4D01-B1F3-1C91DA614AC9}" type="datetime1">
              <a:rPr lang="en-US" smtClean="0"/>
              <a:t>6/29/2014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B829-4D67-4482-B952-BBD9DCA0A419}" type="datetime1">
              <a:rPr lang="en-US" smtClean="0"/>
              <a:t>6/29/2014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4990D-3D92-40C3-8F0D-2F9DF871B3E2}" type="datetime1">
              <a:rPr lang="en-US" smtClean="0"/>
              <a:t>6/29/2014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87425"/>
            <a:ext cx="5753100" cy="4613275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4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228600" marR="0" lvl="1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228600" marR="0" lvl="2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228600" marR="0" lvl="3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228600" marR="0" lvl="4" indent="-228600" algn="l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9B2D1F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E9E5DC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35C0-D298-4C67-8022-2A6AB1B2BA62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8098-106E-436A-B7C8-8017C782259C}" type="datetime1">
              <a:rPr lang="en-US" smtClean="0"/>
              <a:t>6/29/2014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F3619435-DEBC-444A-913E-FBD2C4CF0E59}" type="datetime1">
              <a:rPr lang="en-US" smtClean="0"/>
              <a:t>6/29/2014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0" pos="3840" userDrawn="1">
          <p15:clr>
            <a:srgbClr val="F26B43"/>
          </p15:clr>
        </p15:guide>
        <p15:guide id="0" pos="288" userDrawn="1">
          <p15:clr>
            <a:srgbClr val="F26B43"/>
          </p15:clr>
        </p15:guide>
        <p15:guide id="0" pos="6648" userDrawn="1">
          <p15:clr>
            <a:srgbClr val="F26B43"/>
          </p15:clr>
        </p15:guide>
        <p15:guide id="0" orient="horz" pos="3528" userDrawn="1">
          <p15:clr>
            <a:srgbClr val="F26B43"/>
          </p15:clr>
        </p15:guide>
        <p15:guide id="1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"/>
    </mc:Choice>
    <mc:Fallback>
      <p:transition spd="slow" advTm="4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Depreciation = loss of value (ex. Driving a car off the lot)</a:t>
            </a:r>
          </a:p>
          <a:p>
            <a:pPr lvl="0"/>
            <a:r>
              <a:rPr lang="en-US" dirty="0"/>
              <a:t>Accounting depreciation, reflects the use of an asset during a period</a:t>
            </a:r>
          </a:p>
          <a:p>
            <a:pPr lvl="1"/>
            <a:r>
              <a:rPr lang="en-US" dirty="0"/>
              <a:t>Cost of using the asset in the year = Income statement</a:t>
            </a:r>
          </a:p>
          <a:p>
            <a:pPr lvl="1"/>
            <a:r>
              <a:rPr lang="en-US" dirty="0"/>
              <a:t>Reduction in the value  = Balance sheet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Depreciation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61"/>
    </mc:Choice>
    <mc:Fallback>
      <p:transition spd="slow" advTm="49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Simplest way is straight-line depreciation </a:t>
            </a:r>
          </a:p>
          <a:p>
            <a:pPr lvl="1"/>
            <a:r>
              <a:rPr lang="en-US" dirty="0"/>
              <a:t>Full-historical costs of the asset (purchase price + delivery, installation, etc.) </a:t>
            </a:r>
          </a:p>
          <a:p>
            <a:pPr lvl="2"/>
            <a:r>
              <a:rPr lang="en-US" dirty="0"/>
              <a:t>Then subtract the expected salvage value at the end of the asset’s useful life</a:t>
            </a:r>
          </a:p>
          <a:p>
            <a:pPr lvl="3"/>
            <a:r>
              <a:rPr lang="en-US" dirty="0"/>
              <a:t>Divided by the number of years in the asset’s useful life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Table 3-5:  Calculating straight-line depreciation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92"/>
    </mc:Choice>
    <mc:Fallback>
      <p:transition spd="slow" advTm="76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Computer</a:t>
            </a:r>
          </a:p>
          <a:p>
            <a:pPr lvl="1"/>
            <a:r>
              <a:rPr lang="en-US" dirty="0"/>
              <a:t>$6,000 (historical costs) </a:t>
            </a:r>
          </a:p>
          <a:p>
            <a:pPr lvl="1"/>
            <a:r>
              <a:rPr lang="en-US" dirty="0"/>
              <a:t>Computer have a life of 3 years</a:t>
            </a:r>
          </a:p>
          <a:p>
            <a:pPr lvl="1"/>
            <a:r>
              <a:rPr lang="en-US" dirty="0"/>
              <a:t>Salvage value = 0 </a:t>
            </a:r>
          </a:p>
          <a:p>
            <a:pPr lvl="1"/>
            <a:r>
              <a:rPr lang="en-US" dirty="0"/>
              <a:t>Annual depreciation is $2,000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straight-line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019657"/>
              </p:ext>
            </p:extLst>
          </p:nvPr>
        </p:nvGraphicFramePr>
        <p:xfrm>
          <a:off x="3301192" y="4674798"/>
          <a:ext cx="6080760" cy="96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Historical cost of asset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Minus salvage value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Divided by estimated useful life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depreciation expense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$2,000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7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898"/>
    </mc:Choice>
    <mc:Fallback>
      <p:transition spd="slow" advTm="73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Organization subject to income taxation will not want to use straight-line depreciation</a:t>
            </a:r>
          </a:p>
          <a:p>
            <a:pPr lvl="1"/>
            <a:r>
              <a:rPr lang="en-US" dirty="0"/>
              <a:t>Depreciation is an expense that is deducted from net income for calculating tax liability, those organizations that are subject to income taxation can lower bills by increasing depreciation expense</a:t>
            </a:r>
          </a:p>
          <a:p>
            <a:pPr lvl="0"/>
            <a:r>
              <a:rPr lang="en-US" dirty="0"/>
              <a:t>IRS allows use of accelerated depreciation for organizations by using Modified Accelerated Cost Recovery Systems (</a:t>
            </a:r>
            <a:r>
              <a:rPr lang="en-US" dirty="0" err="1"/>
              <a:t>MACRS</a:t>
            </a:r>
            <a:r>
              <a:rPr lang="en-US" dirty="0"/>
              <a:t>) table = gives more useful ways to calculate depreciation </a:t>
            </a:r>
            <a:endParaRPr lang="en-US" dirty="0" smtClean="0"/>
          </a:p>
          <a:p>
            <a:r>
              <a:rPr lang="en-US" dirty="0"/>
              <a:t>Push-Pull </a:t>
            </a:r>
          </a:p>
          <a:p>
            <a:pPr lvl="1"/>
            <a:r>
              <a:rPr lang="en-US" dirty="0"/>
              <a:t>Should I use depreciation to lower tax rate or not use to show better profit</a:t>
            </a:r>
          </a:p>
          <a:p>
            <a:pPr lvl="2"/>
            <a:r>
              <a:rPr lang="en-US" dirty="0"/>
              <a:t>Use both to demonstrate what’s going on </a:t>
            </a:r>
          </a:p>
          <a:p>
            <a:pPr lvl="3"/>
            <a:r>
              <a:rPr lang="en-US" dirty="0"/>
              <a:t>Taxes and shareholders, etc.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dirty="0"/>
              <a:t>deferred tax liability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Caveat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62"/>
    </mc:Choice>
    <mc:Fallback>
      <p:transition spd="slow" advTm="97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MACRS</a:t>
            </a:r>
            <a:r>
              <a:rPr lang="en-US" b="1" dirty="0"/>
              <a:t> = </a:t>
            </a:r>
            <a:r>
              <a:rPr lang="en-US" dirty="0"/>
              <a:t>MODIFIED ACCELERATED COST RECOVERY SYSTEM = Allows for greater accelerated depreciation over longer time periods</a:t>
            </a:r>
            <a:r>
              <a:rPr lang="en-US" b="1" dirty="0"/>
              <a:t>. 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MACRS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51"/>
    </mc:Choice>
    <mc:Fallback>
      <p:transition spd="slow" advTm="9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TO USE THE </a:t>
            </a:r>
            <a:r>
              <a:rPr lang="en-US" b="1" dirty="0" err="1"/>
              <a:t>MACRS</a:t>
            </a:r>
            <a:r>
              <a:rPr lang="en-US" b="1" dirty="0"/>
              <a:t> TABLE </a:t>
            </a:r>
            <a:endParaRPr lang="en-US" dirty="0"/>
          </a:p>
          <a:p>
            <a:pPr lvl="0"/>
            <a:r>
              <a:rPr lang="en-US" dirty="0"/>
              <a:t>RECOVERY YEAR = CLASSES OF PROPERTY </a:t>
            </a:r>
          </a:p>
          <a:p>
            <a:pPr lvl="1"/>
            <a:r>
              <a:rPr lang="en-US" dirty="0" err="1"/>
              <a:t>1</a:t>
            </a:r>
            <a:r>
              <a:rPr lang="en-US" baseline="30000" dirty="0" err="1"/>
              <a:t>ST</a:t>
            </a:r>
            <a:r>
              <a:rPr lang="en-US" dirty="0"/>
              <a:t> YEAR X%</a:t>
            </a:r>
          </a:p>
          <a:p>
            <a:pPr lvl="1"/>
            <a:r>
              <a:rPr lang="en-US" dirty="0" err="1"/>
              <a:t>2</a:t>
            </a:r>
            <a:r>
              <a:rPr lang="en-US" baseline="30000" dirty="0" err="1"/>
              <a:t>ND</a:t>
            </a:r>
            <a:r>
              <a:rPr lang="en-US" dirty="0"/>
              <a:t> YEAR X% </a:t>
            </a:r>
          </a:p>
          <a:p>
            <a:pPr lvl="1"/>
            <a:r>
              <a:rPr lang="en-US" dirty="0"/>
              <a:t>ETC.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MACRS</a:t>
            </a:r>
            <a:r>
              <a:rPr lang="en-US" dirty="0" smtClean="0"/>
              <a:t> TABLE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5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45"/>
    </mc:Choice>
    <mc:Fallback>
      <p:transition spd="slow" advTm="2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SALVAGE VALUE IS NOT CONSIDERED – IN ADDITION, A 5-YEAR PRODUCT IS DEPRECIATED FOR 6 YEARS; A 4-YEAR PRODUCT IS DEPRECIATED FOR 5 YEARS; ETC.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870913"/>
              </p:ext>
            </p:extLst>
          </p:nvPr>
        </p:nvGraphicFramePr>
        <p:xfrm>
          <a:off x="4626379" y="3598542"/>
          <a:ext cx="3048000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3-year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5-year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7-year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10-year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6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28"/>
    </mc:Choice>
    <mc:Fallback>
      <p:transition spd="slow" advTm="3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23896"/>
              </p:ext>
            </p:extLst>
          </p:nvPr>
        </p:nvGraphicFramePr>
        <p:xfrm>
          <a:off x="2353540" y="2360500"/>
          <a:ext cx="608076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Historical cost of asset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Multiplied by the first-year MACRS (table 3-7 pg. 46)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0.333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depreciation expense – YEAR 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$1,998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Calculating 3-YEAR depreciation under </a:t>
            </a:r>
            <a:r>
              <a:rPr lang="en-US" b="1" dirty="0" err="1"/>
              <a:t>MACRS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42559"/>
              </p:ext>
            </p:extLst>
          </p:nvPr>
        </p:nvGraphicFramePr>
        <p:xfrm>
          <a:off x="8691303" y="2027437"/>
          <a:ext cx="3048000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3-year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5-year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7-year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10-year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09450"/>
              </p:ext>
            </p:extLst>
          </p:nvPr>
        </p:nvGraphicFramePr>
        <p:xfrm>
          <a:off x="2345228" y="3399591"/>
          <a:ext cx="608076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Historical cost of asset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Multiplied by the 2</a:t>
                      </a:r>
                      <a:r>
                        <a:rPr lang="en-US" sz="1100" baseline="30000">
                          <a:effectLst/>
                        </a:rPr>
                        <a:t>ND</a:t>
                      </a:r>
                      <a:r>
                        <a:rPr lang="en-US" sz="1100">
                          <a:effectLst/>
                        </a:rPr>
                        <a:t> -year MACRS (table 3-7 pg. 46)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0.445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depreciation expense –YEAR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$2,670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9763"/>
              </p:ext>
            </p:extLst>
          </p:nvPr>
        </p:nvGraphicFramePr>
        <p:xfrm>
          <a:off x="2345229" y="4320445"/>
          <a:ext cx="608076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Historical cost of asset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Multiplied by the 3</a:t>
                      </a:r>
                      <a:r>
                        <a:rPr lang="en-US" sz="1100" baseline="30000">
                          <a:effectLst/>
                        </a:rPr>
                        <a:t>RD</a:t>
                      </a:r>
                      <a:r>
                        <a:rPr lang="en-US" sz="1100">
                          <a:effectLst/>
                        </a:rPr>
                        <a:t> -year MACRS (table 3-7 pg. 46)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depreciation expense –YEAR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$888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19606"/>
              </p:ext>
            </p:extLst>
          </p:nvPr>
        </p:nvGraphicFramePr>
        <p:xfrm>
          <a:off x="2336915" y="5259783"/>
          <a:ext cx="6080760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380"/>
                <a:gridCol w="304038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Historical cost of asset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$6,000.00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Multiplied by the 4</a:t>
                      </a:r>
                      <a:r>
                        <a:rPr lang="en-US" sz="1100" baseline="30000">
                          <a:effectLst/>
                        </a:rPr>
                        <a:t>TH</a:t>
                      </a:r>
                      <a:r>
                        <a:rPr lang="en-US" sz="1100">
                          <a:effectLst/>
                        </a:rPr>
                        <a:t>  -year MACRS (table 3-7 pg. 46)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Annual depreciation expense –YEAR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$444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78"/>
    </mc:Choice>
    <mc:Fallback>
      <p:transition spd="slow" advTm="79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346061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Vertical Lexicon design template" id="{E3A5883B-E8CE-46E1-BD06-0BEE2E0AFA71}" vid="{B9CB0296-E107-40DB-82AD-8FB388C56E4D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CC2096-6844-4B95-B463-E84303707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TS103460611</Template>
  <TotalTime>0</TotalTime>
  <Words>536</Words>
  <Application>Microsoft Office PowerPoint</Application>
  <PresentationFormat>Custom</PresentationFormat>
  <Paragraphs>192</Paragraphs>
  <Slides>9</Slides>
  <Notes>1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TS103460611</vt:lpstr>
      <vt:lpstr>Chapter 3</vt:lpstr>
      <vt:lpstr>Depreciation </vt:lpstr>
      <vt:lpstr>Table 3-5:  Calculating straight-line depreciation</vt:lpstr>
      <vt:lpstr>Example straight-line</vt:lpstr>
      <vt:lpstr>Caveat</vt:lpstr>
      <vt:lpstr>MACRS</vt:lpstr>
      <vt:lpstr>MACRS TABLE</vt:lpstr>
      <vt:lpstr>EXAMPLE</vt:lpstr>
      <vt:lpstr>Calculating 3-YEAR depreciation under MACRS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2014-06-29T16:16:30Z</dcterms:created>
  <dcterms:modified xsi:type="dcterms:W3CDTF">2014-06-29T17:27:49Z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TC034606119991</vt:lpwstr>
  </property>
</Properties>
</file>