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8"/>
  </p:notesMasterIdLst>
  <p:handoutMasterIdLst>
    <p:handoutMasterId r:id="rId9"/>
  </p:handoutMasterIdLst>
  <p:sldIdLst>
    <p:sldId id="257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 snapToGrid="0" showGuides="1">
      <p:cViewPr>
        <p:scale>
          <a:sx n="92" d="100"/>
          <a:sy n="92" d="100"/>
        </p:scale>
        <p:origin x="-96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D76F6-0D07-4A57-8345-0443217407AD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205DC-DCF5-418A-BBB5-3D1E2E2F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4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DE4AE-7F70-4F47-8245-51324EB5B054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CD04B-72E2-4456-974D-524CCA08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8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D04B-72E2-4456-974D-524CCA08AB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4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782"/>
            <a:ext cx="12203662" cy="6858000"/>
            <a:chOff x="0" y="0"/>
            <a:chExt cx="12203662" cy="6858000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4710" y="764614"/>
              <a:ext cx="12188952" cy="5610848"/>
              <a:chOff x="-8736" y="776337"/>
              <a:chExt cx="12188952" cy="561084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8736" y="776337"/>
                <a:ext cx="12188952" cy="457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-8736" y="6341465"/>
                <a:ext cx="12188952" cy="457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2786066"/>
            <a:ext cx="10750549" cy="1470025"/>
          </a:xfrm>
        </p:spPr>
        <p:txBody>
          <a:bodyPr anchor="b">
            <a:normAutofit/>
          </a:bodyPr>
          <a:lstStyle>
            <a:lvl1pPr marL="0" indent="0"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4260057"/>
            <a:ext cx="10750549" cy="1752600"/>
          </a:xfrm>
        </p:spPr>
        <p:txBody>
          <a:bodyPr/>
          <a:lstStyle>
            <a:lvl1pPr marL="0" marR="36576" indent="0" algn="l">
              <a:spcBef>
                <a:spcPts val="0"/>
              </a:spcBef>
              <a:buNone/>
              <a:defRPr b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D269C3-FB0C-44E4-B457-44879C5CF650}" type="datetime1">
              <a:rPr lang="en-US" smtClean="0"/>
              <a:t>6/29/2014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4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1"/>
            <a:ext cx="10972800" cy="3962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DE8C-0D4C-414F-AE98-CDF50219B6F0}" type="datetime1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2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914400"/>
            <a:ext cx="2540000" cy="53340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0"/>
            <a:ext cx="8331200" cy="53340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0AC4-41C4-4A5C-82A9-5D25B4287AB1}" type="datetime1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6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10972800" cy="3962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637427D6-09A4-402A-B633-758B3E91E469}" type="datetime1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5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23925"/>
            <a:ext cx="9652000" cy="1362075"/>
          </a:xfrm>
        </p:spPr>
        <p:txBody>
          <a:bodyPr anchor="ctr"/>
          <a:lstStyle>
            <a:lvl1pPr marL="0" algn="l">
              <a:buNone/>
              <a:defRPr sz="36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8599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65553239-11C3-4191-845D-E438BBAE51EE}" type="datetime1">
              <a:rPr lang="en-US" smtClean="0"/>
              <a:t>6/29/2014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7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384800" cy="396240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0"/>
            <a:ext cx="5384800" cy="396240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F8C5724C-45B9-46B6-804E-9C5CB290BE40}" type="datetime1">
              <a:rPr lang="en-US" smtClean="0"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8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1143731" cy="5334000"/>
          </a:xfrm>
        </p:spPr>
        <p:txBody>
          <a:bodyPr vert="vert270" anchor="b">
            <a:noAutofit/>
          </a:bodyPr>
          <a:lstStyle>
            <a:lvl1pPr marL="0" algn="ctr">
              <a:defRPr kumimoji="0" lang="en-US" sz="2800" b="0" kern="1200" cap="none" baseline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3331" y="947220"/>
            <a:ext cx="774699" cy="25603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753331" y="3685030"/>
            <a:ext cx="774699" cy="25603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29630" y="947220"/>
            <a:ext cx="8990870" cy="25603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29630" y="3685030"/>
            <a:ext cx="8990870" cy="256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D0DFE408-3453-44DF-A6C2-6249932503AE}" type="datetime1">
              <a:rPr lang="en-US" smtClean="0"/>
              <a:t>6/29/2014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7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AF56-305E-41EA-9EC9-182F55DAC8F0}" type="datetime1">
              <a:rPr lang="en-US" smtClean="0"/>
              <a:t>6/29/2014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8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15A95D43-CD83-4228-8B06-BD7C3264D555}" type="datetime1">
              <a:rPr lang="en-US" smtClean="0"/>
              <a:t>6/29/2014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8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914400"/>
            <a:ext cx="1219200" cy="5396864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914400"/>
            <a:ext cx="3251200" cy="5334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914400"/>
            <a:ext cx="7034784" cy="53949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FDFB5FFE-8A77-4C6A-AA8E-E660F201C2C3}" type="datetime1">
              <a:rPr lang="en-US" smtClean="0"/>
              <a:t>6/29/2014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914400"/>
            <a:ext cx="1219200" cy="53340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913478"/>
            <a:ext cx="9777984" cy="465678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571183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33FD7774-EC78-4D7A-8A7D-B6F490B6BD99}" type="datetime1">
              <a:rPr lang="en-US" smtClean="0"/>
              <a:t>6/29/2014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1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pic>
          <p:nvPicPr>
            <p:cNvPr id="12" name="Picture 11"/>
            <p:cNvPicPr preferRelativeResize="0">
              <a:picLocks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0" y="776337"/>
              <a:ext cx="12188952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295562"/>
              <a:ext cx="12188952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931333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86000"/>
            <a:ext cx="10972800" cy="416129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56BFAA1-094C-4C32-B945-F838BED9DF01}" type="datetime1">
              <a:rPr lang="en-US" smtClean="0"/>
              <a:t>6/29/2014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53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indent="0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bg2"/>
        </a:buClr>
        <a:buSzPct val="80000"/>
        <a:buFont typeface="Wingdings 3" panose="05040102010807070707" pitchFamily="18" charset="2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bg2"/>
        </a:buClr>
        <a:buSzPct val="95000"/>
        <a:buFont typeface="Wingdings 3" panose="05040102010807070707" pitchFamily="18" charset="2"/>
        <a:buChar char="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7320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1440" userDrawn="1">
          <p15:clr>
            <a:srgbClr val="F26B43"/>
          </p15:clr>
        </p15:guide>
        <p15:guide id="6" orient="horz" pos="5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2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378">
        <p:fade/>
      </p:transition>
    </mc:Choice>
    <mc:Fallback>
      <p:transition spd="med" advTm="83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Consists of goods purchased or made and held for resale</a:t>
            </a:r>
          </a:p>
          <a:p>
            <a:pPr lvl="0"/>
            <a:r>
              <a:rPr lang="en-US" dirty="0"/>
              <a:t>Most health care only carry a small portion in inventory </a:t>
            </a:r>
          </a:p>
          <a:p>
            <a:pPr lvl="1"/>
            <a:r>
              <a:rPr lang="en-US" dirty="0"/>
              <a:t>Provide services not sell goods</a:t>
            </a:r>
          </a:p>
          <a:p>
            <a:pPr lvl="1"/>
            <a:r>
              <a:rPr lang="en-US" dirty="0"/>
              <a:t>Except for: Pharmacies and medical supply firms</a:t>
            </a:r>
          </a:p>
          <a:p>
            <a:pPr lvl="0"/>
            <a:r>
              <a:rPr lang="en-US" dirty="0"/>
              <a:t>Difficult to value</a:t>
            </a:r>
          </a:p>
          <a:p>
            <a:pPr lvl="1"/>
            <a:r>
              <a:rPr lang="en-US" dirty="0"/>
              <a:t>Use a lot of goods and hard to determine how much of each individual unit (example, gloves) </a:t>
            </a:r>
          </a:p>
          <a:p>
            <a:pPr lvl="0"/>
            <a:r>
              <a:rPr lang="en-US" dirty="0"/>
              <a:t>Value of inventory has to be presented in dollar terms</a:t>
            </a:r>
          </a:p>
          <a:p>
            <a:pPr lvl="1"/>
            <a:r>
              <a:rPr lang="en-US" dirty="0"/>
              <a:t>FIFO or LIFO</a:t>
            </a:r>
          </a:p>
          <a:p>
            <a:pPr lvl="2"/>
            <a:r>
              <a:rPr lang="en-US" dirty="0"/>
              <a:t>Affects value of inventory but also the cost of goods sold</a:t>
            </a:r>
          </a:p>
          <a:p>
            <a:r>
              <a:rPr lang="en-US" dirty="0"/>
              <a:t>Cost of goods sold = Beginning inventory + Net purchases – Ending Inventory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452"/>
    </mc:Choice>
    <mc:Fallback>
      <p:transition spd="slow" advTm="243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100" y="1825625"/>
            <a:ext cx="6401493" cy="435133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HHSC</a:t>
            </a:r>
            <a:r>
              <a:rPr lang="en-US" dirty="0"/>
              <a:t> </a:t>
            </a:r>
            <a:r>
              <a:rPr lang="en-US" dirty="0" smtClean="0"/>
              <a:t>:  </a:t>
            </a:r>
            <a:r>
              <a:rPr lang="en-US" b="1" dirty="0"/>
              <a:t>Determining cost of goods sold; first in-first-out inventory method</a:t>
            </a:r>
            <a:endParaRPr lang="en-US" dirty="0"/>
          </a:p>
          <a:p>
            <a:pPr lvl="0"/>
            <a:r>
              <a:rPr lang="en-US" dirty="0"/>
              <a:t>Opened on January 2</a:t>
            </a:r>
            <a:r>
              <a:rPr lang="en-US" baseline="30000" dirty="0"/>
              <a:t>nd</a:t>
            </a:r>
            <a:r>
              <a:rPr lang="en-US" dirty="0"/>
              <a:t> with no inventory </a:t>
            </a:r>
          </a:p>
          <a:p>
            <a:pPr lvl="0"/>
            <a:r>
              <a:rPr lang="en-US" dirty="0"/>
              <a:t>January 5</a:t>
            </a:r>
            <a:r>
              <a:rPr lang="en-US" baseline="30000" dirty="0"/>
              <a:t>th</a:t>
            </a:r>
            <a:r>
              <a:rPr lang="en-US" dirty="0"/>
              <a:t> = Purchased, cash, 200 frozen meals to be resold to its clients = $2.50</a:t>
            </a:r>
          </a:p>
          <a:p>
            <a:pPr lvl="0"/>
            <a:r>
              <a:rPr lang="en-US" dirty="0"/>
              <a:t>January 20</a:t>
            </a:r>
            <a:r>
              <a:rPr lang="en-US" baseline="30000" dirty="0"/>
              <a:t>th</a:t>
            </a:r>
            <a:r>
              <a:rPr lang="en-US" dirty="0"/>
              <a:t>  = purchased, 200 more meals, now price is risen to $3.00</a:t>
            </a:r>
          </a:p>
          <a:p>
            <a:pPr lvl="0"/>
            <a:r>
              <a:rPr lang="en-US" dirty="0"/>
              <a:t>January 31, inventory found 100 meals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Table </a:t>
            </a:r>
            <a:r>
              <a:rPr lang="en-US" b="1" dirty="0" smtClean="0"/>
              <a:t>3-10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806864"/>
              </p:ext>
            </p:extLst>
          </p:nvPr>
        </p:nvGraphicFramePr>
        <p:xfrm>
          <a:off x="8063343" y="1985007"/>
          <a:ext cx="3729300" cy="2891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2325"/>
                <a:gridCol w="932325"/>
                <a:gridCol w="932325"/>
                <a:gridCol w="93232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Quantity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Price/Unit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Value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January 5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January 20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Available for sale in January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Minus January 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Sold in January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 @ 2.50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 @ 3.00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January 31</a:t>
                      </a:r>
                      <a:r>
                        <a:rPr lang="en-US" sz="1100" baseline="30000">
                          <a:effectLst/>
                        </a:rPr>
                        <a:t>st</a:t>
                      </a:r>
                      <a:r>
                        <a:rPr lang="en-US" sz="1100">
                          <a:effectLst/>
                        </a:rPr>
                        <a:t> inventory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 @ 3.00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1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010"/>
    </mc:Choice>
    <mc:Fallback>
      <p:transition spd="slow" advTm="266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100" y="1825625"/>
            <a:ext cx="6401493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HHSC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b="1" dirty="0" smtClean="0"/>
              <a:t>determining </a:t>
            </a:r>
            <a:r>
              <a:rPr lang="en-US" b="1" dirty="0"/>
              <a:t>cost of goods sold; last-in first-out inventory method</a:t>
            </a:r>
            <a:endParaRPr lang="en-US" dirty="0"/>
          </a:p>
          <a:p>
            <a:pPr lvl="0"/>
            <a:r>
              <a:rPr lang="en-US" dirty="0" smtClean="0"/>
              <a:t>Opened </a:t>
            </a:r>
            <a:r>
              <a:rPr lang="en-US" dirty="0"/>
              <a:t>on January 2</a:t>
            </a:r>
            <a:r>
              <a:rPr lang="en-US" baseline="30000" dirty="0"/>
              <a:t>nd</a:t>
            </a:r>
            <a:r>
              <a:rPr lang="en-US" dirty="0"/>
              <a:t> with no inventory </a:t>
            </a:r>
          </a:p>
          <a:p>
            <a:pPr lvl="0"/>
            <a:r>
              <a:rPr lang="en-US" dirty="0"/>
              <a:t>January 5</a:t>
            </a:r>
            <a:r>
              <a:rPr lang="en-US" baseline="30000" dirty="0"/>
              <a:t>th</a:t>
            </a:r>
            <a:r>
              <a:rPr lang="en-US" dirty="0"/>
              <a:t> = Purchased, cash, 200 frozen meals to be resold to its clients = $2.50</a:t>
            </a:r>
          </a:p>
          <a:p>
            <a:pPr lvl="0"/>
            <a:r>
              <a:rPr lang="en-US" dirty="0"/>
              <a:t>January 20</a:t>
            </a:r>
            <a:r>
              <a:rPr lang="en-US" baseline="30000" dirty="0"/>
              <a:t>th</a:t>
            </a:r>
            <a:r>
              <a:rPr lang="en-US" dirty="0"/>
              <a:t>  = purchased, 200 more meals, now price is risen to $3.00</a:t>
            </a:r>
          </a:p>
          <a:p>
            <a:pPr lvl="0"/>
            <a:r>
              <a:rPr lang="en-US" dirty="0"/>
              <a:t>January 31, inventory found 100 meals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Table </a:t>
            </a:r>
            <a:r>
              <a:rPr lang="en-US" b="1" dirty="0" smtClean="0"/>
              <a:t>3-11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93774"/>
              </p:ext>
            </p:extLst>
          </p:nvPr>
        </p:nvGraphicFramePr>
        <p:xfrm>
          <a:off x="8079970" y="1585997"/>
          <a:ext cx="3616037" cy="2891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466"/>
                <a:gridCol w="372514"/>
                <a:gridCol w="697490"/>
                <a:gridCol w="1523567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Quantity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Price/Unit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Value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January 5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January 20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Available for sale in January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Minus January 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Sold in January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 @ 3.00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 @ 2.50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January 31</a:t>
                      </a:r>
                      <a:r>
                        <a:rPr lang="en-US" sz="1100" baseline="30000">
                          <a:effectLst/>
                        </a:rPr>
                        <a:t>st</a:t>
                      </a:r>
                      <a:r>
                        <a:rPr lang="en-US" sz="1100">
                          <a:effectLst/>
                        </a:rPr>
                        <a:t>, inventory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 @ 2.50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7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78"/>
    </mc:Choice>
    <mc:Fallback>
      <p:transition spd="slow" advTm="71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Organization’s choice</a:t>
            </a:r>
          </a:p>
          <a:p>
            <a:pPr lvl="0"/>
            <a:r>
              <a:rPr lang="en-US" dirty="0"/>
              <a:t>Doesn’t truly reflect on how organizations are using their inventory, just an accounting method</a:t>
            </a:r>
          </a:p>
          <a:p>
            <a:pPr lvl="0"/>
            <a:r>
              <a:rPr lang="en-US" dirty="0"/>
              <a:t>Use depends on what they are looking towards doing?  Tax value or Investor value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one do you use?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7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911"/>
    </mc:Choice>
    <mc:Fallback>
      <p:transition spd="slow" advTm="56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460561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eashell visions design template" id="{3D1C4A65-2DA3-43E1-BE44-A17265CA9BDC}" vid="{942B2B7F-D40A-42C2-BE09-CB9A6492BD69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498395-C393-44AD-9317-55EB58F912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TS103460561</Template>
  <TotalTime>0</TotalTime>
  <Words>356</Words>
  <Application>Microsoft Office PowerPoint</Application>
  <PresentationFormat>Custom</PresentationFormat>
  <Paragraphs>92</Paragraphs>
  <Slides>5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TS103460561</vt:lpstr>
      <vt:lpstr>Chapter 3 </vt:lpstr>
      <vt:lpstr>INVENTORY</vt:lpstr>
      <vt:lpstr>Table 3-10</vt:lpstr>
      <vt:lpstr>Table 3-11</vt:lpstr>
      <vt:lpstr>Which one do you use?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2014-06-29T16:19:09Z</dcterms:created>
  <dcterms:modified xsi:type="dcterms:W3CDTF">2014-06-29T17:42:37Z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TC034605619991</vt:lpwstr>
  </property>
</Properties>
</file>