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8"/>
  </p:notesMasterIdLst>
  <p:handoutMasterIdLst>
    <p:handoutMasterId r:id="rId9"/>
  </p:handoutMasterIdLst>
  <p:sldIdLst>
    <p:sldId id="259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>
      <p:cViewPr>
        <p:scale>
          <a:sx n="92" d="100"/>
          <a:sy n="92" d="100"/>
        </p:scale>
        <p:origin x="-96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31DB-5F68-4E9E-90EB-25E011F497B4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F39D-8C1A-4718-A126-5A73DC3E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0AC3F-92A4-4610-831B-4C4B2A303EDD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F2AA-7281-44A6-AED2-5896CA50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2AA-7281-44A6-AED2-5896CA503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C4F-C3BC-4A83-A773-8A52DF692260}" type="datetime1">
              <a:rPr lang="en-US" smtClean="0"/>
              <a:t>6/29/2014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178C-3761-4B04-826E-5D33B572A154}" type="datetime1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800"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3320-2E64-49D8-A7E5-3D272430B331}" type="datetime1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A84F-579E-4FD4-9494-21F102C9D69E}" type="datetime1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A3E1-86E3-413E-98BE-7A0EEFDB4171}" type="datetime1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E67D-46D2-455F-8327-C1B95B41309E}" type="datetime1">
              <a:rPr lang="en-US" smtClean="0"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486-7394-4DCD-8713-B25053BCF02A}" type="datetime1">
              <a:rPr lang="en-US" smtClean="0"/>
              <a:t>6/29/2014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D712-E33E-4AB7-8EFE-E055D5F27DA0}" type="datetime1">
              <a:rPr lang="en-US" smtClean="0"/>
              <a:t>6/29/2014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B5F1-9832-420F-B6A3-C3C50C4491DB}" type="datetime1">
              <a:rPr lang="en-US" smtClean="0"/>
              <a:t>6/29/2014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BF57-8392-4D20-8F61-C990180EBE06}" type="datetime1">
              <a:rPr lang="en-US" smtClean="0"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26C95FAD-4368-4E41-A7AD-52107CF0A9A2}" type="datetime1">
              <a:rPr lang="en-US" smtClean="0"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FB227490-677A-446B-BF14-C14AEB8AF5B1}" type="datetime1">
              <a:rPr lang="en-US" smtClean="0"/>
              <a:t>6/29/2014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0" pos="3840" userDrawn="1">
          <p15:clr>
            <a:srgbClr val="F26B43"/>
          </p15:clr>
        </p15:guide>
        <p15:guide id="0" pos="744" userDrawn="1">
          <p15:clr>
            <a:srgbClr val="F26B43"/>
          </p15:clr>
        </p15:guide>
        <p15:guide id="0" pos="6960" userDrawn="1">
          <p15:clr>
            <a:srgbClr val="F26B43"/>
          </p15:clr>
        </p15:guide>
        <p15:guide id="1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49">
        <p:fade/>
      </p:transition>
    </mc:Choice>
    <mc:Fallback>
      <p:transition spd="med" advTm="34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THINGS TO REMEMBER</a:t>
            </a:r>
          </a:p>
          <a:p>
            <a:pPr lvl="0"/>
            <a:r>
              <a:rPr lang="en-US" sz="3200" dirty="0"/>
              <a:t>ACCOUNTING ENTITY – Identify what organization you’re talking about</a:t>
            </a:r>
          </a:p>
          <a:p>
            <a:pPr lvl="1"/>
            <a:r>
              <a:rPr lang="en-US" sz="2800" dirty="0" smtClean="0"/>
              <a:t>Simple</a:t>
            </a:r>
            <a:endParaRPr lang="en-US" sz="2800" dirty="0"/>
          </a:p>
          <a:p>
            <a:pPr lvl="1"/>
            <a:r>
              <a:rPr lang="en-US" sz="2800" dirty="0"/>
              <a:t>Complex </a:t>
            </a:r>
            <a:endParaRPr lang="en-US" sz="2800" dirty="0" smtClean="0"/>
          </a:p>
          <a:p>
            <a:pPr lvl="0"/>
            <a:r>
              <a:rPr lang="en-US" sz="3200" dirty="0" smtClean="0"/>
              <a:t>ACCOUNTING PERIOD 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 length of time of the financial statement</a:t>
            </a:r>
          </a:p>
          <a:p>
            <a:pPr lvl="1"/>
            <a:r>
              <a:rPr lang="en-US" sz="2800" dirty="0" smtClean="0"/>
              <a:t>Month</a:t>
            </a:r>
            <a:r>
              <a:rPr lang="en-US" sz="2800" dirty="0"/>
              <a:t>, quarter, year</a:t>
            </a:r>
          </a:p>
          <a:p>
            <a:pPr lvl="1"/>
            <a:r>
              <a:rPr lang="en-US" sz="2800" dirty="0"/>
              <a:t>Fiscal year</a:t>
            </a:r>
          </a:p>
          <a:p>
            <a:pPr lvl="2"/>
            <a:r>
              <a:rPr lang="en-US" dirty="0" smtClean="0"/>
              <a:t>Oct-sept</a:t>
            </a:r>
            <a:endParaRPr lang="en-US" dirty="0"/>
          </a:p>
          <a:p>
            <a:pPr lvl="2"/>
            <a:r>
              <a:rPr lang="en-US" dirty="0"/>
              <a:t>Jan – Dec </a:t>
            </a:r>
            <a:endParaRPr lang="en-US" dirty="0" smtClean="0"/>
          </a:p>
          <a:p>
            <a:pPr lvl="2"/>
            <a:r>
              <a:rPr lang="en-US" dirty="0" smtClean="0"/>
              <a:t>August </a:t>
            </a:r>
            <a:r>
              <a:rPr lang="en-US" dirty="0"/>
              <a:t>– </a:t>
            </a:r>
            <a:r>
              <a:rPr lang="en-US" dirty="0" smtClean="0"/>
              <a:t>July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Statement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3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5902">
        <p:fade/>
      </p:transition>
    </mc:Choice>
    <mc:Fallback>
      <p:transition spd="med" advTm="1659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MONETARY UNIT 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 USD</a:t>
            </a:r>
          </a:p>
          <a:p>
            <a:pPr lvl="0"/>
            <a:r>
              <a:rPr lang="en-US" sz="3200" dirty="0"/>
              <a:t>FULL DISCLOSURE 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 Good and bad </a:t>
            </a:r>
          </a:p>
          <a:p>
            <a:pPr lvl="0"/>
            <a:r>
              <a:rPr lang="en-US" sz="3200" dirty="0"/>
              <a:t>Know how to analyze units </a:t>
            </a:r>
          </a:p>
          <a:p>
            <a:pPr lvl="1"/>
            <a:r>
              <a:rPr lang="en-US" sz="2800" dirty="0"/>
              <a:t>150,118 in thousands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FS, cont. 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2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3534">
        <p:fade/>
      </p:transition>
    </mc:Choice>
    <mc:Fallback>
      <p:transition spd="med" advTm="1035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/>
              <a:t>BALANCE SHEET</a:t>
            </a:r>
          </a:p>
          <a:p>
            <a:pPr lvl="1"/>
            <a:r>
              <a:rPr lang="en-US" sz="2800" dirty="0"/>
              <a:t>Snapshot of financial condition at a given time</a:t>
            </a:r>
          </a:p>
          <a:p>
            <a:pPr lvl="0"/>
            <a:r>
              <a:rPr lang="en-US" sz="3200" dirty="0"/>
              <a:t>STATEMENT OF OPERATION (AKA INCOME STATEMENT ) </a:t>
            </a:r>
          </a:p>
          <a:p>
            <a:pPr lvl="1"/>
            <a:r>
              <a:rPr lang="en-US" sz="2800" dirty="0"/>
              <a:t>Summarizes revenues and expenses for a given time period</a:t>
            </a:r>
          </a:p>
          <a:p>
            <a:pPr lvl="0"/>
            <a:r>
              <a:rPr lang="en-US" sz="3200" dirty="0"/>
              <a:t>STATEMENT OF CASH FLOW </a:t>
            </a:r>
          </a:p>
          <a:p>
            <a:pPr lvl="1"/>
            <a:r>
              <a:rPr lang="en-US" sz="2800" dirty="0"/>
              <a:t>Summary of assets and liabilities that caused a change in the main cash balances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FINANCIAL </a:t>
            </a:r>
            <a:r>
              <a:rPr lang="en-US" dirty="0" smtClean="0"/>
              <a:t>STATEMENTS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6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836">
        <p:fade/>
      </p:transition>
    </mc:Choice>
    <mc:Fallback>
      <p:transition spd="med" advTm="47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Changes in period</a:t>
            </a:r>
          </a:p>
          <a:p>
            <a:pPr lvl="0"/>
            <a:r>
              <a:rPr lang="en-US" sz="3200" dirty="0"/>
              <a:t>Externalities (internal/external)</a:t>
            </a:r>
          </a:p>
          <a:p>
            <a:pPr lvl="0"/>
            <a:r>
              <a:rPr lang="en-US" sz="3200" dirty="0"/>
              <a:t>Financial statement </a:t>
            </a:r>
            <a:r>
              <a:rPr lang="en-US" sz="3200" dirty="0" smtClean="0"/>
              <a:t>analysis</a:t>
            </a:r>
            <a:endParaRPr lang="en-US" sz="3200" dirty="0"/>
          </a:p>
          <a:p>
            <a:pPr lvl="1"/>
            <a:r>
              <a:rPr lang="en-US" sz="2800" dirty="0"/>
              <a:t>Comparison to some common vantage point </a:t>
            </a:r>
          </a:p>
          <a:p>
            <a:pPr lvl="1"/>
            <a:r>
              <a:rPr lang="en-US" sz="2800" dirty="0"/>
              <a:t>Look at standards of other entities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DO WE </a:t>
            </a:r>
            <a:r>
              <a:rPr lang="en-US" sz="3200" dirty="0" smtClean="0"/>
              <a:t>EVALUATE </a:t>
            </a:r>
            <a:r>
              <a:rPr lang="en-US" sz="3200" dirty="0"/>
              <a:t>FINANCIAL </a:t>
            </a:r>
            <a:r>
              <a:rPr lang="en-US" sz="3200" dirty="0" smtClean="0"/>
              <a:t>STATEMENTS?</a:t>
            </a:r>
            <a:endParaRPr lang="en-US" sz="32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1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0060">
        <p:fade/>
      </p:transition>
    </mc:Choice>
    <mc:Fallback>
      <p:transition spd="med" advTm="1100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103460539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oint of reference design template" id="{841E3CB6-658A-4AFB-8FA9-A7AAAD1485EA}" vid="{BFA26B12-DEC3-4CA9-A9E0-828DDA998731}"/>
    </a:ext>
  </a:extLst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00E15-BBCA-41F4-AD55-70948A1E0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TS103460539</Template>
  <TotalTime>0</TotalTime>
  <Words>144</Words>
  <Application>Microsoft Office PowerPoint</Application>
  <PresentationFormat>Custom</PresentationFormat>
  <Paragraphs>32</Paragraphs>
  <Slides>5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TS103460539</vt:lpstr>
      <vt:lpstr>Chapter 3</vt:lpstr>
      <vt:lpstr>Financial Statement</vt:lpstr>
      <vt:lpstr>FS, cont. </vt:lpstr>
      <vt:lpstr>BASIC FINANCIAL STATEMENTS</vt:lpstr>
      <vt:lpstr>HOW DO WE EVALUATE FINANCIAL STATEMENTS?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2014-06-29T17:50:45Z</dcterms:created>
  <dcterms:modified xsi:type="dcterms:W3CDTF">2014-06-29T18:06:35Z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TC034605399991</vt:lpwstr>
  </property>
</Properties>
</file>