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sldIdLst>
    <p:sldId id="256" r:id="rId2"/>
    <p:sldId id="290" r:id="rId3"/>
    <p:sldId id="288" r:id="rId4"/>
    <p:sldId id="280" r:id="rId5"/>
    <p:sldId id="282" r:id="rId6"/>
    <p:sldId id="257" r:id="rId7"/>
    <p:sldId id="278" r:id="rId8"/>
    <p:sldId id="291" r:id="rId9"/>
    <p:sldId id="260" r:id="rId10"/>
    <p:sldId id="270" r:id="rId11"/>
    <p:sldId id="271" r:id="rId12"/>
    <p:sldId id="289" r:id="rId13"/>
    <p:sldId id="274" r:id="rId14"/>
    <p:sldId id="273" r:id="rId15"/>
    <p:sldId id="283" r:id="rId16"/>
    <p:sldId id="292" r:id="rId17"/>
    <p:sldId id="284" r:id="rId18"/>
    <p:sldId id="285" r:id="rId19"/>
    <p:sldId id="275" r:id="rId20"/>
    <p:sldId id="261" r:id="rId21"/>
    <p:sldId id="262" r:id="rId22"/>
    <p:sldId id="263" r:id="rId23"/>
    <p:sldId id="264" r:id="rId24"/>
    <p:sldId id="279" r:id="rId25"/>
    <p:sldId id="265" r:id="rId26"/>
    <p:sldId id="266" r:id="rId27"/>
    <p:sldId id="267" r:id="rId28"/>
    <p:sldId id="268" r:id="rId29"/>
    <p:sldId id="269" r:id="rId30"/>
    <p:sldId id="286" r:id="rId31"/>
    <p:sldId id="287" r:id="rId32"/>
    <p:sldId id="277" r:id="rId33"/>
    <p:sldId id="276" r:id="rId34"/>
    <p:sldId id="281" r:id="rId3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FC19310-6E78-4131-B581-7FF0D3ABDFF6}">
          <p14:sldIdLst>
            <p14:sldId id="256"/>
            <p14:sldId id="290"/>
            <p14:sldId id="288"/>
            <p14:sldId id="280"/>
            <p14:sldId id="282"/>
            <p14:sldId id="257"/>
            <p14:sldId id="278"/>
            <p14:sldId id="291"/>
            <p14:sldId id="260"/>
            <p14:sldId id="270"/>
            <p14:sldId id="271"/>
            <p14:sldId id="289"/>
            <p14:sldId id="274"/>
            <p14:sldId id="273"/>
            <p14:sldId id="283"/>
            <p14:sldId id="292"/>
            <p14:sldId id="284"/>
            <p14:sldId id="285"/>
            <p14:sldId id="275"/>
            <p14:sldId id="261"/>
            <p14:sldId id="262"/>
            <p14:sldId id="263"/>
            <p14:sldId id="264"/>
            <p14:sldId id="279"/>
            <p14:sldId id="265"/>
            <p14:sldId id="266"/>
            <p14:sldId id="267"/>
            <p14:sldId id="268"/>
            <p14:sldId id="269"/>
            <p14:sldId id="286"/>
            <p14:sldId id="287"/>
            <p14:sldId id="277"/>
            <p14:sldId id="276"/>
            <p14:sldId id="2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004" autoAdjust="0"/>
  </p:normalViewPr>
  <p:slideViewPr>
    <p:cSldViewPr snapToGrid="0">
      <p:cViewPr varScale="1">
        <p:scale>
          <a:sx n="37" d="100"/>
          <a:sy n="37" d="100"/>
        </p:scale>
        <p:origin x="61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8DDA891-B9D6-41CE-A716-D5C66572ED6C}" type="datetimeFigureOut">
              <a:rPr lang="en-US" smtClean="0"/>
              <a:t>2/27/2017</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720555FA-5532-4BAF-99CE-60C762BA11C0}" type="slidenum">
              <a:rPr lang="en-US" smtClean="0"/>
              <a:t>‹#›</a:t>
            </a:fld>
            <a:endParaRPr lang="en-US"/>
          </a:p>
        </p:txBody>
      </p:sp>
    </p:spTree>
    <p:extLst>
      <p:ext uri="{BB962C8B-B14F-4D97-AF65-F5344CB8AC3E}">
        <p14:creationId xmlns:p14="http://schemas.microsoft.com/office/powerpoint/2010/main" val="33759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a:t>
            </a:fld>
            <a:endParaRPr lang="en-US"/>
          </a:p>
        </p:txBody>
      </p:sp>
    </p:spTree>
    <p:extLst>
      <p:ext uri="{BB962C8B-B14F-4D97-AF65-F5344CB8AC3E}">
        <p14:creationId xmlns:p14="http://schemas.microsoft.com/office/powerpoint/2010/main" val="174938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10</a:t>
            </a:fld>
            <a:endParaRPr lang="en-US"/>
          </a:p>
        </p:txBody>
      </p:sp>
    </p:spTree>
    <p:extLst>
      <p:ext uri="{BB962C8B-B14F-4D97-AF65-F5344CB8AC3E}">
        <p14:creationId xmlns:p14="http://schemas.microsoft.com/office/powerpoint/2010/main" val="1355351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11</a:t>
            </a:fld>
            <a:endParaRPr lang="en-US"/>
          </a:p>
        </p:txBody>
      </p:sp>
    </p:spTree>
    <p:extLst>
      <p:ext uri="{BB962C8B-B14F-4D97-AF65-F5344CB8AC3E}">
        <p14:creationId xmlns:p14="http://schemas.microsoft.com/office/powerpoint/2010/main" val="1378875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12</a:t>
            </a:fld>
            <a:endParaRPr lang="en-US"/>
          </a:p>
        </p:txBody>
      </p:sp>
    </p:spTree>
    <p:extLst>
      <p:ext uri="{BB962C8B-B14F-4D97-AF65-F5344CB8AC3E}">
        <p14:creationId xmlns:p14="http://schemas.microsoft.com/office/powerpoint/2010/main" val="2280419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13</a:t>
            </a:fld>
            <a:endParaRPr lang="en-US"/>
          </a:p>
        </p:txBody>
      </p:sp>
    </p:spTree>
    <p:extLst>
      <p:ext uri="{BB962C8B-B14F-4D97-AF65-F5344CB8AC3E}">
        <p14:creationId xmlns:p14="http://schemas.microsoft.com/office/powerpoint/2010/main" val="1328458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14</a:t>
            </a:fld>
            <a:endParaRPr lang="en-US"/>
          </a:p>
        </p:txBody>
      </p:sp>
    </p:spTree>
    <p:extLst>
      <p:ext uri="{BB962C8B-B14F-4D97-AF65-F5344CB8AC3E}">
        <p14:creationId xmlns:p14="http://schemas.microsoft.com/office/powerpoint/2010/main" val="2822959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15</a:t>
            </a:fld>
            <a:endParaRPr lang="en-US"/>
          </a:p>
        </p:txBody>
      </p:sp>
    </p:spTree>
    <p:extLst>
      <p:ext uri="{BB962C8B-B14F-4D97-AF65-F5344CB8AC3E}">
        <p14:creationId xmlns:p14="http://schemas.microsoft.com/office/powerpoint/2010/main" val="3968649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16</a:t>
            </a:fld>
            <a:endParaRPr lang="en-US"/>
          </a:p>
        </p:txBody>
      </p:sp>
    </p:spTree>
    <p:extLst>
      <p:ext uri="{BB962C8B-B14F-4D97-AF65-F5344CB8AC3E}">
        <p14:creationId xmlns:p14="http://schemas.microsoft.com/office/powerpoint/2010/main" val="2433251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17</a:t>
            </a:fld>
            <a:endParaRPr lang="en-US"/>
          </a:p>
        </p:txBody>
      </p:sp>
    </p:spTree>
    <p:extLst>
      <p:ext uri="{BB962C8B-B14F-4D97-AF65-F5344CB8AC3E}">
        <p14:creationId xmlns:p14="http://schemas.microsoft.com/office/powerpoint/2010/main" val="47886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18</a:t>
            </a:fld>
            <a:endParaRPr lang="en-US"/>
          </a:p>
        </p:txBody>
      </p:sp>
    </p:spTree>
    <p:extLst>
      <p:ext uri="{BB962C8B-B14F-4D97-AF65-F5344CB8AC3E}">
        <p14:creationId xmlns:p14="http://schemas.microsoft.com/office/powerpoint/2010/main" val="2939764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19</a:t>
            </a:fld>
            <a:endParaRPr lang="en-US"/>
          </a:p>
        </p:txBody>
      </p:sp>
    </p:spTree>
    <p:extLst>
      <p:ext uri="{BB962C8B-B14F-4D97-AF65-F5344CB8AC3E}">
        <p14:creationId xmlns:p14="http://schemas.microsoft.com/office/powerpoint/2010/main" val="3126197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a:t>
            </a:fld>
            <a:endParaRPr lang="en-US"/>
          </a:p>
        </p:txBody>
      </p:sp>
    </p:spTree>
    <p:extLst>
      <p:ext uri="{BB962C8B-B14F-4D97-AF65-F5344CB8AC3E}">
        <p14:creationId xmlns:p14="http://schemas.microsoft.com/office/powerpoint/2010/main" val="1916977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20</a:t>
            </a:fld>
            <a:endParaRPr lang="en-US"/>
          </a:p>
        </p:txBody>
      </p:sp>
    </p:spTree>
    <p:extLst>
      <p:ext uri="{BB962C8B-B14F-4D97-AF65-F5344CB8AC3E}">
        <p14:creationId xmlns:p14="http://schemas.microsoft.com/office/powerpoint/2010/main" val="673537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21</a:t>
            </a:fld>
            <a:endParaRPr lang="en-US"/>
          </a:p>
        </p:txBody>
      </p:sp>
    </p:spTree>
    <p:extLst>
      <p:ext uri="{BB962C8B-B14F-4D97-AF65-F5344CB8AC3E}">
        <p14:creationId xmlns:p14="http://schemas.microsoft.com/office/powerpoint/2010/main" val="819046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22</a:t>
            </a:fld>
            <a:endParaRPr lang="en-US"/>
          </a:p>
        </p:txBody>
      </p:sp>
    </p:spTree>
    <p:extLst>
      <p:ext uri="{BB962C8B-B14F-4D97-AF65-F5344CB8AC3E}">
        <p14:creationId xmlns:p14="http://schemas.microsoft.com/office/powerpoint/2010/main" val="872517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23</a:t>
            </a:fld>
            <a:endParaRPr lang="en-US"/>
          </a:p>
        </p:txBody>
      </p:sp>
    </p:spTree>
    <p:extLst>
      <p:ext uri="{BB962C8B-B14F-4D97-AF65-F5344CB8AC3E}">
        <p14:creationId xmlns:p14="http://schemas.microsoft.com/office/powerpoint/2010/main" val="841231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24</a:t>
            </a:fld>
            <a:endParaRPr lang="en-US"/>
          </a:p>
        </p:txBody>
      </p:sp>
    </p:spTree>
    <p:extLst>
      <p:ext uri="{BB962C8B-B14F-4D97-AF65-F5344CB8AC3E}">
        <p14:creationId xmlns:p14="http://schemas.microsoft.com/office/powerpoint/2010/main" val="3159529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25</a:t>
            </a:fld>
            <a:endParaRPr lang="en-US"/>
          </a:p>
        </p:txBody>
      </p:sp>
    </p:spTree>
    <p:extLst>
      <p:ext uri="{BB962C8B-B14F-4D97-AF65-F5344CB8AC3E}">
        <p14:creationId xmlns:p14="http://schemas.microsoft.com/office/powerpoint/2010/main" val="720617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26</a:t>
            </a:fld>
            <a:endParaRPr lang="en-US"/>
          </a:p>
        </p:txBody>
      </p:sp>
    </p:spTree>
    <p:extLst>
      <p:ext uri="{BB962C8B-B14F-4D97-AF65-F5344CB8AC3E}">
        <p14:creationId xmlns:p14="http://schemas.microsoft.com/office/powerpoint/2010/main" val="29098698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provision</a:t>
            </a:r>
            <a:r>
              <a:rPr lang="en-US" baseline="0" dirty="0"/>
              <a:t> under Title VIII and thus Title is non-existing </a:t>
            </a:r>
            <a:endParaRPr lang="en-US" dirty="0"/>
          </a:p>
        </p:txBody>
      </p:sp>
      <p:sp>
        <p:nvSpPr>
          <p:cNvPr id="4" name="Slide Number Placeholder 3"/>
          <p:cNvSpPr>
            <a:spLocks noGrp="1"/>
          </p:cNvSpPr>
          <p:nvPr>
            <p:ph type="sldNum" sz="quarter" idx="10"/>
          </p:nvPr>
        </p:nvSpPr>
        <p:spPr/>
        <p:txBody>
          <a:bodyPr/>
          <a:lstStyle/>
          <a:p>
            <a:fld id="{720555FA-5532-4BAF-99CE-60C762BA11C0}" type="slidenum">
              <a:rPr lang="en-US" smtClean="0"/>
              <a:t>27</a:t>
            </a:fld>
            <a:endParaRPr lang="en-US"/>
          </a:p>
        </p:txBody>
      </p:sp>
    </p:spTree>
    <p:extLst>
      <p:ext uri="{BB962C8B-B14F-4D97-AF65-F5344CB8AC3E}">
        <p14:creationId xmlns:p14="http://schemas.microsoft.com/office/powerpoint/2010/main" val="2411302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28</a:t>
            </a:fld>
            <a:endParaRPr lang="en-US"/>
          </a:p>
        </p:txBody>
      </p:sp>
    </p:spTree>
    <p:extLst>
      <p:ext uri="{BB962C8B-B14F-4D97-AF65-F5344CB8AC3E}">
        <p14:creationId xmlns:p14="http://schemas.microsoft.com/office/powerpoint/2010/main" val="402663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29</a:t>
            </a:fld>
            <a:endParaRPr lang="en-US"/>
          </a:p>
        </p:txBody>
      </p:sp>
    </p:spTree>
    <p:extLst>
      <p:ext uri="{BB962C8B-B14F-4D97-AF65-F5344CB8AC3E}">
        <p14:creationId xmlns:p14="http://schemas.microsoft.com/office/powerpoint/2010/main" val="902299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3</a:t>
            </a:fld>
            <a:endParaRPr lang="en-US"/>
          </a:p>
        </p:txBody>
      </p:sp>
    </p:spTree>
    <p:extLst>
      <p:ext uri="{BB962C8B-B14F-4D97-AF65-F5344CB8AC3E}">
        <p14:creationId xmlns:p14="http://schemas.microsoft.com/office/powerpoint/2010/main" val="41600562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30</a:t>
            </a:fld>
            <a:endParaRPr lang="en-US"/>
          </a:p>
        </p:txBody>
      </p:sp>
    </p:spTree>
    <p:extLst>
      <p:ext uri="{BB962C8B-B14F-4D97-AF65-F5344CB8AC3E}">
        <p14:creationId xmlns:p14="http://schemas.microsoft.com/office/powerpoint/2010/main" val="26810622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31</a:t>
            </a:fld>
            <a:endParaRPr lang="en-US"/>
          </a:p>
        </p:txBody>
      </p:sp>
    </p:spTree>
    <p:extLst>
      <p:ext uri="{BB962C8B-B14F-4D97-AF65-F5344CB8AC3E}">
        <p14:creationId xmlns:p14="http://schemas.microsoft.com/office/powerpoint/2010/main" val="25629548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32</a:t>
            </a:fld>
            <a:endParaRPr lang="en-US"/>
          </a:p>
        </p:txBody>
      </p:sp>
    </p:spTree>
    <p:extLst>
      <p:ext uri="{BB962C8B-B14F-4D97-AF65-F5344CB8AC3E}">
        <p14:creationId xmlns:p14="http://schemas.microsoft.com/office/powerpoint/2010/main" val="3902616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33</a:t>
            </a:fld>
            <a:endParaRPr lang="en-US"/>
          </a:p>
        </p:txBody>
      </p:sp>
    </p:spTree>
    <p:extLst>
      <p:ext uri="{BB962C8B-B14F-4D97-AF65-F5344CB8AC3E}">
        <p14:creationId xmlns:p14="http://schemas.microsoft.com/office/powerpoint/2010/main" val="28794382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34</a:t>
            </a:fld>
            <a:endParaRPr lang="en-US"/>
          </a:p>
        </p:txBody>
      </p:sp>
    </p:spTree>
    <p:extLst>
      <p:ext uri="{BB962C8B-B14F-4D97-AF65-F5344CB8AC3E}">
        <p14:creationId xmlns:p14="http://schemas.microsoft.com/office/powerpoint/2010/main" val="170213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4</a:t>
            </a:fld>
            <a:endParaRPr lang="en-US"/>
          </a:p>
        </p:txBody>
      </p:sp>
    </p:spTree>
    <p:extLst>
      <p:ext uri="{BB962C8B-B14F-4D97-AF65-F5344CB8AC3E}">
        <p14:creationId xmlns:p14="http://schemas.microsoft.com/office/powerpoint/2010/main" val="3560247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5</a:t>
            </a:fld>
            <a:endParaRPr lang="en-US"/>
          </a:p>
        </p:txBody>
      </p:sp>
    </p:spTree>
    <p:extLst>
      <p:ext uri="{BB962C8B-B14F-4D97-AF65-F5344CB8AC3E}">
        <p14:creationId xmlns:p14="http://schemas.microsoft.com/office/powerpoint/2010/main" val="2862891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6</a:t>
            </a:fld>
            <a:endParaRPr lang="en-US"/>
          </a:p>
        </p:txBody>
      </p:sp>
    </p:spTree>
    <p:extLst>
      <p:ext uri="{BB962C8B-B14F-4D97-AF65-F5344CB8AC3E}">
        <p14:creationId xmlns:p14="http://schemas.microsoft.com/office/powerpoint/2010/main" val="2960590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7</a:t>
            </a:fld>
            <a:endParaRPr lang="en-US"/>
          </a:p>
        </p:txBody>
      </p:sp>
    </p:spTree>
    <p:extLst>
      <p:ext uri="{BB962C8B-B14F-4D97-AF65-F5344CB8AC3E}">
        <p14:creationId xmlns:p14="http://schemas.microsoft.com/office/powerpoint/2010/main" val="2179126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8</a:t>
            </a:fld>
            <a:endParaRPr lang="en-US"/>
          </a:p>
        </p:txBody>
      </p:sp>
    </p:spTree>
    <p:extLst>
      <p:ext uri="{BB962C8B-B14F-4D97-AF65-F5344CB8AC3E}">
        <p14:creationId xmlns:p14="http://schemas.microsoft.com/office/powerpoint/2010/main" val="74445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55FA-5532-4BAF-99CE-60C762BA11C0}" type="slidenum">
              <a:rPr lang="en-US" smtClean="0"/>
              <a:t>9</a:t>
            </a:fld>
            <a:endParaRPr lang="en-US"/>
          </a:p>
        </p:txBody>
      </p:sp>
    </p:spTree>
    <p:extLst>
      <p:ext uri="{BB962C8B-B14F-4D97-AF65-F5344CB8AC3E}">
        <p14:creationId xmlns:p14="http://schemas.microsoft.com/office/powerpoint/2010/main" val="3302761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2/27/2017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2/27/2017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2/27/2017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kff.org/interactive/subsidy-calculato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bamacarefacts.com/abou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ealthcare.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ealthcare.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obamacarefacts.com/summary-of-provisions-patient-protection-and-affordable-care-ac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Module 6:  Health reform and the </a:t>
            </a:r>
            <a:r>
              <a:rPr lang="en-US" sz="6000" dirty="0" err="1"/>
              <a:t>ppaca</a:t>
            </a:r>
            <a:r>
              <a:rPr lang="en-US" sz="6000" dirty="0"/>
              <a:t> </a:t>
            </a:r>
          </a:p>
        </p:txBody>
      </p:sp>
      <p:sp>
        <p:nvSpPr>
          <p:cNvPr id="3" name="Subtitle 2"/>
          <p:cNvSpPr>
            <a:spLocks noGrp="1"/>
          </p:cNvSpPr>
          <p:nvPr>
            <p:ph type="subTitle" idx="1"/>
          </p:nvPr>
        </p:nvSpPr>
        <p:spPr/>
        <p:txBody>
          <a:bodyPr/>
          <a:lstStyle/>
          <a:p>
            <a:r>
              <a:rPr lang="en-US" dirty="0"/>
              <a:t>Health </a:t>
            </a:r>
            <a:r>
              <a:rPr lang="en-US"/>
              <a:t>care economics</a:t>
            </a:r>
            <a:endParaRPr lang="en-US" dirty="0"/>
          </a:p>
        </p:txBody>
      </p:sp>
    </p:spTree>
    <p:extLst>
      <p:ext uri="{BB962C8B-B14F-4D97-AF65-F5344CB8AC3E}">
        <p14:creationId xmlns:p14="http://schemas.microsoft.com/office/powerpoint/2010/main" val="289336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continued</a:t>
            </a:r>
          </a:p>
        </p:txBody>
      </p:sp>
      <p:sp>
        <p:nvSpPr>
          <p:cNvPr id="3" name="Content Placeholder 2"/>
          <p:cNvSpPr>
            <a:spLocks noGrp="1"/>
          </p:cNvSpPr>
          <p:nvPr>
            <p:ph idx="1"/>
          </p:nvPr>
        </p:nvSpPr>
        <p:spPr/>
        <p:txBody>
          <a:bodyPr>
            <a:normAutofit lnSpcReduction="10000"/>
          </a:bodyPr>
          <a:lstStyle/>
          <a:p>
            <a:r>
              <a:rPr lang="en-US" b="1" dirty="0"/>
              <a:t>Ensuring quality of care.</a:t>
            </a:r>
            <a:r>
              <a:rPr lang="en-US" dirty="0"/>
              <a:t> Requires the Secretary to develop guidelines for use by health insurers to report information on initiatives and programs that improve health outcomes through the use of care coordination and chronic disease management, prevent hospital readmissions and improve patient safety, and promote wellness and health.</a:t>
            </a:r>
          </a:p>
          <a:p>
            <a:r>
              <a:rPr lang="en-US" b="1" dirty="0"/>
              <a:t>Bringing down the cost of health care coverage.</a:t>
            </a:r>
            <a:r>
              <a:rPr lang="en-US" dirty="0"/>
              <a:t> Health insurance companies will be required to report publicly the percentage of total premium revenue that is expended on clinical services, and quality rather than administrative costs. Health insurance companies will be required to refund each enrollee by the amount by which premium revenue expended by the health insurer for non-claims costs exceeds 20 percent in the group market and 25 percent in the individual market.</a:t>
            </a:r>
          </a:p>
          <a:p>
            <a:pPr lvl="1"/>
            <a:r>
              <a:rPr lang="en-US" dirty="0"/>
              <a:t>$</a:t>
            </a:r>
            <a:r>
              <a:rPr lang="en-US" dirty="0" err="1"/>
              <a:t>1.9B</a:t>
            </a:r>
            <a:r>
              <a:rPr lang="en-US" dirty="0"/>
              <a:t> have already been given (check or lower premium) </a:t>
            </a:r>
          </a:p>
        </p:txBody>
      </p:sp>
    </p:spTree>
    <p:extLst>
      <p:ext uri="{BB962C8B-B14F-4D97-AF65-F5344CB8AC3E}">
        <p14:creationId xmlns:p14="http://schemas.microsoft.com/office/powerpoint/2010/main" val="241360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continued</a:t>
            </a:r>
          </a:p>
        </p:txBody>
      </p:sp>
      <p:sp>
        <p:nvSpPr>
          <p:cNvPr id="3" name="Content Placeholder 2"/>
          <p:cNvSpPr>
            <a:spLocks noGrp="1"/>
          </p:cNvSpPr>
          <p:nvPr>
            <p:ph idx="1"/>
          </p:nvPr>
        </p:nvSpPr>
        <p:spPr/>
        <p:txBody>
          <a:bodyPr/>
          <a:lstStyle/>
          <a:p>
            <a:r>
              <a:rPr lang="en-US" b="1" dirty="0"/>
              <a:t>Prohibition of preexisting condition exclusions or other discrimination based on health status.</a:t>
            </a:r>
            <a:r>
              <a:rPr lang="en-US" dirty="0"/>
              <a:t> No group health plan or insurer offering group or individual coverage may impose any pre-existing condition exclusion or discriminate against those who have been sick in the past.</a:t>
            </a:r>
          </a:p>
          <a:p>
            <a:r>
              <a:rPr lang="en-US" b="1" dirty="0"/>
              <a:t>Essential health benefits requirements.</a:t>
            </a:r>
            <a:r>
              <a:rPr lang="en-US" dirty="0"/>
              <a:t> Defines an essential health benefits package that covers essential health benefits, limits cost-sharing, and has a specified actuarial value (pays for a specified percentage of costs), as follows:</a:t>
            </a:r>
          </a:p>
        </p:txBody>
      </p:sp>
    </p:spTree>
    <p:extLst>
      <p:ext uri="{BB962C8B-B14F-4D97-AF65-F5344CB8AC3E}">
        <p14:creationId xmlns:p14="http://schemas.microsoft.com/office/powerpoint/2010/main" val="1391616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health benefits </a:t>
            </a:r>
          </a:p>
        </p:txBody>
      </p:sp>
      <p:sp>
        <p:nvSpPr>
          <p:cNvPr id="3" name="Content Placeholder 2"/>
          <p:cNvSpPr>
            <a:spLocks noGrp="1"/>
          </p:cNvSpPr>
          <p:nvPr>
            <p:ph idx="1"/>
          </p:nvPr>
        </p:nvSpPr>
        <p:spPr/>
        <p:txBody>
          <a:bodyPr>
            <a:normAutofit fontScale="70000" lnSpcReduction="20000"/>
          </a:bodyPr>
          <a:lstStyle/>
          <a:p>
            <a:r>
              <a:rPr lang="en-US" dirty="0"/>
              <a:t>Essential Health Benefits will include the following 10 general categories: </a:t>
            </a:r>
          </a:p>
          <a:p>
            <a:r>
              <a:rPr lang="en-US" dirty="0"/>
              <a:t>• Ambulatory patient services </a:t>
            </a:r>
          </a:p>
          <a:p>
            <a:r>
              <a:rPr lang="en-US" dirty="0"/>
              <a:t>• Emergency services </a:t>
            </a:r>
          </a:p>
          <a:p>
            <a:r>
              <a:rPr lang="en-US" dirty="0"/>
              <a:t>• Hospitalization </a:t>
            </a:r>
          </a:p>
          <a:p>
            <a:r>
              <a:rPr lang="en-US" dirty="0"/>
              <a:t>• Mental health and substance abuse disorders/behavioral health treatment </a:t>
            </a:r>
          </a:p>
          <a:p>
            <a:r>
              <a:rPr lang="en-US" dirty="0"/>
              <a:t>• Maternity and newborn care </a:t>
            </a:r>
          </a:p>
          <a:p>
            <a:r>
              <a:rPr lang="en-US" dirty="0"/>
              <a:t>• Prescription drugs </a:t>
            </a:r>
          </a:p>
          <a:p>
            <a:r>
              <a:rPr lang="en-US" dirty="0"/>
              <a:t>• Rehabilitative and </a:t>
            </a:r>
            <a:r>
              <a:rPr lang="en-US" dirty="0" err="1"/>
              <a:t>habilitative</a:t>
            </a:r>
            <a:r>
              <a:rPr lang="en-US" dirty="0"/>
              <a:t> services/devices </a:t>
            </a:r>
          </a:p>
          <a:p>
            <a:r>
              <a:rPr lang="en-US" dirty="0"/>
              <a:t>• Laboratory services </a:t>
            </a:r>
          </a:p>
          <a:p>
            <a:r>
              <a:rPr lang="en-US" dirty="0"/>
              <a:t>• Preventive and wellness services, and chronic disease management </a:t>
            </a:r>
          </a:p>
          <a:p>
            <a:r>
              <a:rPr lang="en-US" dirty="0"/>
              <a:t>• Pediatric services, including oral and vision care</a:t>
            </a:r>
          </a:p>
        </p:txBody>
      </p:sp>
    </p:spTree>
    <p:extLst>
      <p:ext uri="{BB962C8B-B14F-4D97-AF65-F5344CB8AC3E}">
        <p14:creationId xmlns:p14="http://schemas.microsoft.com/office/powerpoint/2010/main" val="3767150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continued </a:t>
            </a:r>
          </a:p>
        </p:txBody>
      </p:sp>
      <p:sp>
        <p:nvSpPr>
          <p:cNvPr id="3" name="Content Placeholder 2"/>
          <p:cNvSpPr>
            <a:spLocks noGrp="1"/>
          </p:cNvSpPr>
          <p:nvPr>
            <p:ph idx="1"/>
          </p:nvPr>
        </p:nvSpPr>
        <p:spPr/>
        <p:txBody>
          <a:bodyPr/>
          <a:lstStyle/>
          <a:p>
            <a:r>
              <a:rPr lang="en-US" b="1" dirty="0"/>
              <a:t>Affordable choices of health benefit plans. </a:t>
            </a:r>
            <a:r>
              <a:rPr lang="en-US" dirty="0"/>
              <a:t> By 2014, requires States to establish an American Health Benefit Exchange that facilitates the purchase of qualified health plans</a:t>
            </a:r>
          </a:p>
          <a:p>
            <a:r>
              <a:rPr lang="en-US" b="1" dirty="0"/>
              <a:t>Refundable tax credit providing premium assistance for coverage under a qualified health plan.</a:t>
            </a:r>
            <a:r>
              <a:rPr lang="en-US" dirty="0"/>
              <a:t> Amends the Internal Revenue Code to provide tax credits to assist with the cost of health insurance premiums.</a:t>
            </a:r>
          </a:p>
          <a:p>
            <a:r>
              <a:rPr lang="en-US" b="1" dirty="0"/>
              <a:t>Reduced cost-sharing for individuals enrolling in qualified health plans.</a:t>
            </a:r>
            <a:r>
              <a:rPr lang="en-US" dirty="0"/>
              <a:t> The standard out-of-pocket maximum limits ($5,950 for individuals and $11,900 for families) would be reduced to one-third for those between 100-200 percent of poverty, one-half for those between 200-300 percent of poverty, and to two-thirds for those between 300-400 percent of poverty. </a:t>
            </a:r>
          </a:p>
          <a:p>
            <a:endParaRPr lang="en-US" dirty="0"/>
          </a:p>
        </p:txBody>
      </p:sp>
    </p:spTree>
    <p:extLst>
      <p:ext uri="{BB962C8B-B14F-4D97-AF65-F5344CB8AC3E}">
        <p14:creationId xmlns:p14="http://schemas.microsoft.com/office/powerpoint/2010/main" val="1916001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insurance market place</a:t>
            </a:r>
          </a:p>
        </p:txBody>
      </p:sp>
      <p:sp>
        <p:nvSpPr>
          <p:cNvPr id="3" name="Content Placeholder 2"/>
          <p:cNvSpPr>
            <a:spLocks noGrp="1"/>
          </p:cNvSpPr>
          <p:nvPr>
            <p:ph idx="1"/>
          </p:nvPr>
        </p:nvSpPr>
        <p:spPr/>
        <p:txBody>
          <a:bodyPr>
            <a:normAutofit/>
          </a:bodyPr>
          <a:lstStyle/>
          <a:p>
            <a:r>
              <a:rPr lang="en-US" dirty="0"/>
              <a:t>Individual and small business </a:t>
            </a:r>
          </a:p>
          <a:p>
            <a:r>
              <a:rPr lang="en-US" dirty="0"/>
              <a:t>State or federal </a:t>
            </a:r>
          </a:p>
          <a:p>
            <a:r>
              <a:rPr lang="en-US" dirty="0"/>
              <a:t>Open enrollment = November 1</a:t>
            </a:r>
            <a:r>
              <a:rPr lang="en-US" baseline="30000" dirty="0"/>
              <a:t>st</a:t>
            </a:r>
            <a:r>
              <a:rPr lang="en-US" dirty="0"/>
              <a:t> – December 15</a:t>
            </a:r>
            <a:r>
              <a:rPr lang="en-US" baseline="30000" dirty="0"/>
              <a:t>th</a:t>
            </a:r>
            <a:r>
              <a:rPr lang="en-US" dirty="0"/>
              <a:t> </a:t>
            </a:r>
          </a:p>
          <a:p>
            <a:r>
              <a:rPr lang="en-US" dirty="0"/>
              <a:t>Recent figures</a:t>
            </a:r>
          </a:p>
          <a:p>
            <a:pPr lvl="1"/>
            <a:r>
              <a:rPr lang="en-US" dirty="0"/>
              <a:t>10.2 million people have signed up and paid for their premium as of March 2015 (318.9 million people) = 3% of the population </a:t>
            </a:r>
          </a:p>
          <a:p>
            <a:pPr lvl="2"/>
            <a:r>
              <a:rPr lang="en-US" dirty="0"/>
              <a:t>6.4 million receive subsidies</a:t>
            </a:r>
          </a:p>
          <a:p>
            <a:r>
              <a:rPr lang="en-US" dirty="0"/>
              <a:t>Cannot get insurance from marketplace if on any insurance (Public or private) </a:t>
            </a:r>
          </a:p>
        </p:txBody>
      </p:sp>
    </p:spTree>
    <p:extLst>
      <p:ext uri="{BB962C8B-B14F-4D97-AF65-F5344CB8AC3E}">
        <p14:creationId xmlns:p14="http://schemas.microsoft.com/office/powerpoint/2010/main" val="3043840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Plans </a:t>
            </a:r>
          </a:p>
        </p:txBody>
      </p:sp>
      <p:sp>
        <p:nvSpPr>
          <p:cNvPr id="3" name="Content Placeholder 2"/>
          <p:cNvSpPr>
            <a:spLocks noGrp="1"/>
          </p:cNvSpPr>
          <p:nvPr>
            <p:ph idx="1"/>
          </p:nvPr>
        </p:nvSpPr>
        <p:spPr/>
        <p:txBody>
          <a:bodyPr>
            <a:normAutofit fontScale="92500" lnSpcReduction="10000"/>
          </a:bodyPr>
          <a:lstStyle/>
          <a:p>
            <a:r>
              <a:rPr lang="en-US" dirty="0"/>
              <a:t>Bronze: 60 percent</a:t>
            </a:r>
          </a:p>
          <a:p>
            <a:r>
              <a:rPr lang="en-US" dirty="0"/>
              <a:t>Silver: 70 percent</a:t>
            </a:r>
          </a:p>
          <a:p>
            <a:r>
              <a:rPr lang="en-US" dirty="0"/>
              <a:t>Gold: 80 percent</a:t>
            </a:r>
          </a:p>
          <a:p>
            <a:r>
              <a:rPr lang="en-US" dirty="0"/>
              <a:t>Platinum: 90 percent</a:t>
            </a:r>
          </a:p>
          <a:p>
            <a:r>
              <a:rPr lang="en-US" dirty="0"/>
              <a:t>In the individual market, a catastrophic plan may be offered to individuals who are under the age of 30 or who are exempt from the individual responsibility requirement because coverage is unaffordable to them or they have a hardship. </a:t>
            </a:r>
          </a:p>
          <a:p>
            <a:pPr lvl="1"/>
            <a:endParaRPr lang="en-US" dirty="0"/>
          </a:p>
          <a:p>
            <a:pPr lvl="1"/>
            <a:r>
              <a:rPr lang="en-US" dirty="0"/>
              <a:t>Question:  Why not offer more catastrophic plans (remember underinsured = cheapest plan – probably not right for this group – greater health problems and less $$ </a:t>
            </a:r>
          </a:p>
          <a:p>
            <a:endParaRPr lang="en-US" dirty="0"/>
          </a:p>
        </p:txBody>
      </p:sp>
    </p:spTree>
    <p:extLst>
      <p:ext uri="{BB962C8B-B14F-4D97-AF65-F5344CB8AC3E}">
        <p14:creationId xmlns:p14="http://schemas.microsoft.com/office/powerpoint/2010/main" val="557519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Plans =  </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45323164"/>
              </p:ext>
            </p:extLst>
          </p:nvPr>
        </p:nvGraphicFramePr>
        <p:xfrm>
          <a:off x="1829777" y="1897835"/>
          <a:ext cx="8128000" cy="21742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48570164"/>
                    </a:ext>
                  </a:extLst>
                </a:gridCol>
                <a:gridCol w="2032000">
                  <a:extLst>
                    <a:ext uri="{9D8B030D-6E8A-4147-A177-3AD203B41FA5}">
                      <a16:colId xmlns:a16="http://schemas.microsoft.com/office/drawing/2014/main" val="3475879767"/>
                    </a:ext>
                  </a:extLst>
                </a:gridCol>
                <a:gridCol w="2032000">
                  <a:extLst>
                    <a:ext uri="{9D8B030D-6E8A-4147-A177-3AD203B41FA5}">
                      <a16:colId xmlns:a16="http://schemas.microsoft.com/office/drawing/2014/main" val="3872535992"/>
                    </a:ext>
                  </a:extLst>
                </a:gridCol>
                <a:gridCol w="2032000">
                  <a:extLst>
                    <a:ext uri="{9D8B030D-6E8A-4147-A177-3AD203B41FA5}">
                      <a16:colId xmlns:a16="http://schemas.microsoft.com/office/drawing/2014/main" val="1730656448"/>
                    </a:ext>
                  </a:extLst>
                </a:gridCol>
              </a:tblGrid>
              <a:tr h="370840">
                <a:tc>
                  <a:txBody>
                    <a:bodyPr/>
                    <a:lstStyle/>
                    <a:p>
                      <a:r>
                        <a:rPr lang="en-US" dirty="0"/>
                        <a:t>Type of plan</a:t>
                      </a:r>
                    </a:p>
                  </a:txBody>
                  <a:tcPr/>
                </a:tc>
                <a:tc>
                  <a:txBody>
                    <a:bodyPr/>
                    <a:lstStyle/>
                    <a:p>
                      <a:r>
                        <a:rPr lang="en-US" dirty="0"/>
                        <a:t>Average premium = 30 years</a:t>
                      </a:r>
                    </a:p>
                  </a:txBody>
                  <a:tcPr/>
                </a:tc>
                <a:tc>
                  <a:txBody>
                    <a:bodyPr/>
                    <a:lstStyle/>
                    <a:p>
                      <a:r>
                        <a:rPr lang="en-US" dirty="0"/>
                        <a:t>Average premium = 60 years</a:t>
                      </a:r>
                    </a:p>
                  </a:txBody>
                  <a:tcPr/>
                </a:tc>
                <a:tc>
                  <a:txBody>
                    <a:bodyPr/>
                    <a:lstStyle/>
                    <a:p>
                      <a:r>
                        <a:rPr lang="en-US" dirty="0"/>
                        <a:t>Average</a:t>
                      </a:r>
                      <a:r>
                        <a:rPr lang="en-US" baseline="0" dirty="0"/>
                        <a:t> deductible</a:t>
                      </a:r>
                      <a:endParaRPr lang="en-US" dirty="0"/>
                    </a:p>
                  </a:txBody>
                  <a:tcPr/>
                </a:tc>
                <a:extLst>
                  <a:ext uri="{0D108BD9-81ED-4DB2-BD59-A6C34878D82A}">
                    <a16:rowId xmlns:a16="http://schemas.microsoft.com/office/drawing/2014/main" val="1846953813"/>
                  </a:ext>
                </a:extLst>
              </a:tr>
              <a:tr h="370840">
                <a:tc>
                  <a:txBody>
                    <a:bodyPr/>
                    <a:lstStyle/>
                    <a:p>
                      <a:r>
                        <a:rPr lang="en-US" dirty="0"/>
                        <a:t>Bronze</a:t>
                      </a:r>
                    </a:p>
                  </a:txBody>
                  <a:tcPr/>
                </a:tc>
                <a:tc>
                  <a:txBody>
                    <a:bodyPr/>
                    <a:lstStyle/>
                    <a:p>
                      <a:r>
                        <a:rPr lang="en-US" sz="1800" b="0" i="0" kern="1200" dirty="0">
                          <a:solidFill>
                            <a:schemeClr val="dk1"/>
                          </a:solidFill>
                          <a:effectLst/>
                          <a:latin typeface="+mn-lt"/>
                          <a:ea typeface="+mn-ea"/>
                          <a:cs typeface="+mn-cs"/>
                        </a:rPr>
                        <a:t>$257.68</a:t>
                      </a:r>
                      <a:endParaRPr lang="en-US" dirty="0"/>
                    </a:p>
                  </a:txBody>
                  <a:tcPr/>
                </a:tc>
                <a:tc>
                  <a:txBody>
                    <a:bodyPr/>
                    <a:lstStyle/>
                    <a:p>
                      <a:pPr algn="l" fontAlgn="t"/>
                      <a:r>
                        <a:rPr lang="en-US" dirty="0">
                          <a:effectLst/>
                        </a:rPr>
                        <a:t>$615.15</a:t>
                      </a:r>
                    </a:p>
                  </a:txBody>
                  <a:tcPr marL="60960" marR="60960" marT="60960" marB="60960"/>
                </a:tc>
                <a:tc>
                  <a:txBody>
                    <a:bodyPr/>
                    <a:lstStyle/>
                    <a:p>
                      <a:pPr algn="l" fontAlgn="t"/>
                      <a:r>
                        <a:rPr lang="en-US" sz="1800" b="0" i="0" kern="1200" dirty="0">
                          <a:solidFill>
                            <a:schemeClr val="dk1"/>
                          </a:solidFill>
                          <a:effectLst/>
                          <a:latin typeface="+mn-lt"/>
                          <a:ea typeface="+mn-ea"/>
                          <a:cs typeface="+mn-cs"/>
                        </a:rPr>
                        <a:t>$5,731</a:t>
                      </a:r>
                      <a:endParaRPr lang="en-US" dirty="0">
                        <a:effectLst/>
                      </a:endParaRPr>
                    </a:p>
                  </a:txBody>
                  <a:tcPr marL="60960" marR="60960" marT="60960" marB="60960"/>
                </a:tc>
                <a:extLst>
                  <a:ext uri="{0D108BD9-81ED-4DB2-BD59-A6C34878D82A}">
                    <a16:rowId xmlns:a16="http://schemas.microsoft.com/office/drawing/2014/main" val="3884656518"/>
                  </a:ext>
                </a:extLst>
              </a:tr>
              <a:tr h="370840">
                <a:tc>
                  <a:txBody>
                    <a:bodyPr/>
                    <a:lstStyle/>
                    <a:p>
                      <a:r>
                        <a:rPr lang="en-US" dirty="0"/>
                        <a:t>Silver</a:t>
                      </a:r>
                    </a:p>
                  </a:txBody>
                  <a:tcPr/>
                </a:tc>
                <a:tc>
                  <a:txBody>
                    <a:bodyPr/>
                    <a:lstStyle/>
                    <a:p>
                      <a:r>
                        <a:rPr lang="en-US" sz="1800" b="0" i="0" kern="1200" dirty="0">
                          <a:solidFill>
                            <a:schemeClr val="dk1"/>
                          </a:solidFill>
                          <a:effectLst/>
                          <a:latin typeface="+mn-lt"/>
                          <a:ea typeface="+mn-ea"/>
                          <a:cs typeface="+mn-cs"/>
                        </a:rPr>
                        <a:t>$312.00</a:t>
                      </a:r>
                      <a:endParaRPr lang="en-US" dirty="0"/>
                    </a:p>
                  </a:txBody>
                  <a:tcPr/>
                </a:tc>
                <a:tc>
                  <a:txBody>
                    <a:bodyPr/>
                    <a:lstStyle/>
                    <a:p>
                      <a:r>
                        <a:rPr lang="en-US" sz="1800" b="0" i="0" kern="1200" dirty="0">
                          <a:solidFill>
                            <a:schemeClr val="dk1"/>
                          </a:solidFill>
                          <a:effectLst/>
                          <a:latin typeface="+mn-lt"/>
                          <a:ea typeface="+mn-ea"/>
                          <a:cs typeface="+mn-cs"/>
                        </a:rPr>
                        <a:t>$744.99</a:t>
                      </a:r>
                      <a:endParaRPr lang="en-US" dirty="0"/>
                    </a:p>
                  </a:txBody>
                  <a:tcPr/>
                </a:tc>
                <a:tc>
                  <a:txBody>
                    <a:bodyPr/>
                    <a:lstStyle/>
                    <a:p>
                      <a:r>
                        <a:rPr lang="en-US" sz="1800" b="0" i="0" kern="1200" dirty="0">
                          <a:solidFill>
                            <a:schemeClr val="dk1"/>
                          </a:solidFill>
                          <a:effectLst/>
                          <a:latin typeface="+mn-lt"/>
                          <a:ea typeface="+mn-ea"/>
                          <a:cs typeface="+mn-cs"/>
                        </a:rPr>
                        <a:t>$3,117</a:t>
                      </a:r>
                      <a:endParaRPr lang="en-US" dirty="0"/>
                    </a:p>
                  </a:txBody>
                  <a:tcPr/>
                </a:tc>
                <a:extLst>
                  <a:ext uri="{0D108BD9-81ED-4DB2-BD59-A6C34878D82A}">
                    <a16:rowId xmlns:a16="http://schemas.microsoft.com/office/drawing/2014/main" val="2177369610"/>
                  </a:ext>
                </a:extLst>
              </a:tr>
              <a:tr h="370840">
                <a:tc>
                  <a:txBody>
                    <a:bodyPr/>
                    <a:lstStyle/>
                    <a:p>
                      <a:r>
                        <a:rPr lang="en-US" dirty="0"/>
                        <a:t>Gold</a:t>
                      </a:r>
                    </a:p>
                  </a:txBody>
                  <a:tcPr/>
                </a:tc>
                <a:tc>
                  <a:txBody>
                    <a:bodyPr/>
                    <a:lstStyle/>
                    <a:p>
                      <a:pPr algn="l" fontAlgn="t"/>
                      <a:r>
                        <a:rPr lang="en-US" dirty="0">
                          <a:effectLst/>
                        </a:rPr>
                        <a:t>$380.98</a:t>
                      </a:r>
                    </a:p>
                  </a:txBody>
                  <a:tcPr marL="60960" marR="60960" marT="60960" marB="60960"/>
                </a:tc>
                <a:tc>
                  <a:txBody>
                    <a:bodyPr/>
                    <a:lstStyle/>
                    <a:p>
                      <a:pPr algn="l" fontAlgn="t"/>
                      <a:r>
                        <a:rPr lang="en-US" dirty="0">
                          <a:effectLst/>
                        </a:rPr>
                        <a:t>$909.22</a:t>
                      </a:r>
                    </a:p>
                  </a:txBody>
                  <a:tcPr marL="60960" marR="60960" marT="60960" marB="60960"/>
                </a:tc>
                <a:tc>
                  <a:txBody>
                    <a:bodyPr/>
                    <a:lstStyle/>
                    <a:p>
                      <a:r>
                        <a:rPr lang="en-US" sz="1800" b="0" i="0" kern="1200" dirty="0">
                          <a:solidFill>
                            <a:schemeClr val="dk1"/>
                          </a:solidFill>
                          <a:effectLst/>
                          <a:latin typeface="+mn-lt"/>
                          <a:ea typeface="+mn-ea"/>
                          <a:cs typeface="+mn-cs"/>
                        </a:rPr>
                        <a:t>$1,165</a:t>
                      </a:r>
                      <a:endParaRPr lang="en-US" dirty="0"/>
                    </a:p>
                  </a:txBody>
                  <a:tcPr/>
                </a:tc>
                <a:extLst>
                  <a:ext uri="{0D108BD9-81ED-4DB2-BD59-A6C34878D82A}">
                    <a16:rowId xmlns:a16="http://schemas.microsoft.com/office/drawing/2014/main" val="812261196"/>
                  </a:ext>
                </a:extLst>
              </a:tr>
              <a:tr h="370840">
                <a:tc>
                  <a:txBody>
                    <a:bodyPr/>
                    <a:lstStyle/>
                    <a:p>
                      <a:r>
                        <a:rPr lang="en-US" dirty="0"/>
                        <a:t>Platinum </a:t>
                      </a:r>
                    </a:p>
                  </a:txBody>
                  <a:tcPr/>
                </a:tc>
                <a:tc>
                  <a:txBody>
                    <a:bodyPr/>
                    <a:lstStyle/>
                    <a:p>
                      <a:r>
                        <a:rPr lang="en-US" sz="1800" b="0" i="0" kern="1200" dirty="0">
                          <a:solidFill>
                            <a:schemeClr val="dk1"/>
                          </a:solidFill>
                          <a:effectLst/>
                          <a:latin typeface="+mn-lt"/>
                          <a:ea typeface="+mn-ea"/>
                          <a:cs typeface="+mn-cs"/>
                        </a:rPr>
                        <a:t>$482.87</a:t>
                      </a:r>
                      <a:endParaRPr lang="en-US" dirty="0"/>
                    </a:p>
                  </a:txBody>
                  <a:tcPr/>
                </a:tc>
                <a:tc>
                  <a:txBody>
                    <a:bodyPr/>
                    <a:lstStyle/>
                    <a:p>
                      <a:r>
                        <a:rPr lang="en-US" sz="1800" b="0" i="0" kern="1200" dirty="0">
                          <a:solidFill>
                            <a:schemeClr val="dk1"/>
                          </a:solidFill>
                          <a:effectLst/>
                          <a:latin typeface="+mn-lt"/>
                          <a:ea typeface="+mn-ea"/>
                          <a:cs typeface="+mn-cs"/>
                        </a:rPr>
                        <a:t>$1,154.51</a:t>
                      </a:r>
                      <a:endParaRPr lang="en-US" dirty="0"/>
                    </a:p>
                  </a:txBody>
                  <a:tcPr/>
                </a:tc>
                <a:tc>
                  <a:txBody>
                    <a:bodyPr/>
                    <a:lstStyle/>
                    <a:p>
                      <a:r>
                        <a:rPr lang="en-US" sz="1800" b="0" i="0" kern="1200" dirty="0">
                          <a:solidFill>
                            <a:schemeClr val="dk1"/>
                          </a:solidFill>
                          <a:effectLst/>
                          <a:latin typeface="+mn-lt"/>
                          <a:ea typeface="+mn-ea"/>
                          <a:cs typeface="+mn-cs"/>
                        </a:rPr>
                        <a:t>$233</a:t>
                      </a:r>
                      <a:endParaRPr lang="en-US" dirty="0"/>
                    </a:p>
                  </a:txBody>
                  <a:tcPr/>
                </a:tc>
                <a:extLst>
                  <a:ext uri="{0D108BD9-81ED-4DB2-BD59-A6C34878D82A}">
                    <a16:rowId xmlns:a16="http://schemas.microsoft.com/office/drawing/2014/main" val="2611910866"/>
                  </a:ext>
                </a:extLst>
              </a:tr>
            </a:tbl>
          </a:graphicData>
        </a:graphic>
      </p:graphicFrame>
      <p:sp>
        <p:nvSpPr>
          <p:cNvPr id="5" name="TextBox 4"/>
          <p:cNvSpPr txBox="1"/>
          <p:nvPr/>
        </p:nvSpPr>
        <p:spPr>
          <a:xfrm>
            <a:off x="1943100" y="4765431"/>
            <a:ext cx="9029700" cy="369332"/>
          </a:xfrm>
          <a:prstGeom prst="rect">
            <a:avLst/>
          </a:prstGeom>
          <a:noFill/>
        </p:spPr>
        <p:txBody>
          <a:bodyPr wrap="square" rtlCol="0">
            <a:spAutoFit/>
          </a:bodyPr>
          <a:lstStyle/>
          <a:p>
            <a:r>
              <a:rPr lang="en-US" dirty="0"/>
              <a:t>Plans increased 10-16% from 2015 to 2016.  2016 to 2017 5% (TBD) </a:t>
            </a:r>
          </a:p>
        </p:txBody>
      </p:sp>
    </p:spTree>
    <p:extLst>
      <p:ext uri="{BB962C8B-B14F-4D97-AF65-F5344CB8AC3E}">
        <p14:creationId xmlns:p14="http://schemas.microsoft.com/office/powerpoint/2010/main" val="3589832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Subsidies</a:t>
            </a:r>
          </a:p>
        </p:txBody>
      </p:sp>
      <p:sp>
        <p:nvSpPr>
          <p:cNvPr id="3" name="Content Placeholder 2"/>
          <p:cNvSpPr>
            <a:spLocks noGrp="1"/>
          </p:cNvSpPr>
          <p:nvPr>
            <p:ph idx="1"/>
          </p:nvPr>
        </p:nvSpPr>
        <p:spPr/>
        <p:txBody>
          <a:bodyPr/>
          <a:lstStyle/>
          <a:p>
            <a:r>
              <a:rPr lang="en-US" dirty="0"/>
              <a:t>With a subsidy, on average = premium $82</a:t>
            </a:r>
          </a:p>
          <a:p>
            <a:r>
              <a:rPr lang="en-US" dirty="0"/>
              <a:t>Without a subsidy, on average = pay $271</a:t>
            </a:r>
          </a:p>
          <a:p>
            <a:r>
              <a:rPr lang="en-US" dirty="0"/>
              <a:t>Subsidy calculator </a:t>
            </a:r>
          </a:p>
          <a:p>
            <a:pPr lvl="1"/>
            <a:r>
              <a:rPr lang="en-US" dirty="0">
                <a:hlinkClick r:id="rId3"/>
              </a:rPr>
              <a:t>Health insurance marketplace calculator</a:t>
            </a:r>
            <a:endParaRPr lang="en-US" dirty="0"/>
          </a:p>
          <a:p>
            <a:pPr lvl="1"/>
            <a:r>
              <a:rPr lang="en-US" dirty="0"/>
              <a:t>Play around on it</a:t>
            </a:r>
          </a:p>
          <a:p>
            <a:pPr lvl="1"/>
            <a:r>
              <a:rPr lang="en-US" dirty="0"/>
              <a:t>I found in GA, 1 person household, the most I could earn to get a subsidy was $29,000 and I could save $5.00 month </a:t>
            </a:r>
          </a:p>
        </p:txBody>
      </p:sp>
    </p:spTree>
    <p:extLst>
      <p:ext uri="{BB962C8B-B14F-4D97-AF65-F5344CB8AC3E}">
        <p14:creationId xmlns:p14="http://schemas.microsoft.com/office/powerpoint/2010/main" val="1413987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22 year old in Cobb County </a:t>
            </a:r>
          </a:p>
        </p:txBody>
      </p:sp>
      <p:graphicFrame>
        <p:nvGraphicFramePr>
          <p:cNvPr id="4" name="Table 3"/>
          <p:cNvGraphicFramePr>
            <a:graphicFrameLocks noGrp="1"/>
          </p:cNvGraphicFramePr>
          <p:nvPr>
            <p:extLst>
              <p:ext uri="{D42A27DB-BD31-4B8C-83A1-F6EECF244321}">
                <p14:modId xmlns:p14="http://schemas.microsoft.com/office/powerpoint/2010/main" val="896374708"/>
              </p:ext>
            </p:extLst>
          </p:nvPr>
        </p:nvGraphicFramePr>
        <p:xfrm>
          <a:off x="1000896" y="1826900"/>
          <a:ext cx="10849235" cy="1821881"/>
        </p:xfrm>
        <a:graphic>
          <a:graphicData uri="http://schemas.openxmlformats.org/drawingml/2006/table">
            <a:tbl>
              <a:tblPr firstRow="1" firstCol="1" bandRow="1">
                <a:tableStyleId>{5C22544A-7EE6-4342-B048-85BDC9FD1C3A}</a:tableStyleId>
              </a:tblPr>
              <a:tblGrid>
                <a:gridCol w="1685440">
                  <a:extLst>
                    <a:ext uri="{9D8B030D-6E8A-4147-A177-3AD203B41FA5}">
                      <a16:colId xmlns:a16="http://schemas.microsoft.com/office/drawing/2014/main" val="1140910815"/>
                    </a:ext>
                  </a:extLst>
                </a:gridCol>
                <a:gridCol w="1799167">
                  <a:extLst>
                    <a:ext uri="{9D8B030D-6E8A-4147-A177-3AD203B41FA5}">
                      <a16:colId xmlns:a16="http://schemas.microsoft.com/office/drawing/2014/main" val="1924070571"/>
                    </a:ext>
                  </a:extLst>
                </a:gridCol>
                <a:gridCol w="1124465">
                  <a:extLst>
                    <a:ext uri="{9D8B030D-6E8A-4147-A177-3AD203B41FA5}">
                      <a16:colId xmlns:a16="http://schemas.microsoft.com/office/drawing/2014/main" val="3331355536"/>
                    </a:ext>
                  </a:extLst>
                </a:gridCol>
                <a:gridCol w="1198605">
                  <a:extLst>
                    <a:ext uri="{9D8B030D-6E8A-4147-A177-3AD203B41FA5}">
                      <a16:colId xmlns:a16="http://schemas.microsoft.com/office/drawing/2014/main" val="2290963319"/>
                    </a:ext>
                  </a:extLst>
                </a:gridCol>
                <a:gridCol w="1470454">
                  <a:extLst>
                    <a:ext uri="{9D8B030D-6E8A-4147-A177-3AD203B41FA5}">
                      <a16:colId xmlns:a16="http://schemas.microsoft.com/office/drawing/2014/main" val="2399692040"/>
                    </a:ext>
                  </a:extLst>
                </a:gridCol>
                <a:gridCol w="3571104">
                  <a:extLst>
                    <a:ext uri="{9D8B030D-6E8A-4147-A177-3AD203B41FA5}">
                      <a16:colId xmlns:a16="http://schemas.microsoft.com/office/drawing/2014/main" val="1902252891"/>
                    </a:ext>
                  </a:extLst>
                </a:gridCol>
              </a:tblGrid>
              <a:tr h="501541">
                <a:tc>
                  <a:txBody>
                    <a:bodyPr/>
                    <a:lstStyle/>
                    <a:p>
                      <a:pPr marL="0" marR="0">
                        <a:lnSpc>
                          <a:spcPct val="107000"/>
                        </a:lnSpc>
                        <a:spcBef>
                          <a:spcPts val="0"/>
                        </a:spcBef>
                        <a:spcAft>
                          <a:spcPts val="0"/>
                        </a:spcAft>
                      </a:pPr>
                      <a:r>
                        <a:rPr lang="en-US" sz="2400">
                          <a:effectLst/>
                        </a:rPr>
                        <a:t>Type**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Catastrophic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Bronze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Silver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Gold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Platinum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3864878"/>
                  </a:ext>
                </a:extLst>
              </a:tr>
              <a:tr h="847245">
                <a:tc>
                  <a:txBody>
                    <a:bodyPr/>
                    <a:lstStyle/>
                    <a:p>
                      <a:pPr marL="0" marR="0">
                        <a:lnSpc>
                          <a:spcPct val="107000"/>
                        </a:lnSpc>
                        <a:spcBef>
                          <a:spcPts val="0"/>
                        </a:spcBef>
                        <a:spcAft>
                          <a:spcPts val="0"/>
                        </a:spcAft>
                      </a:pPr>
                      <a:r>
                        <a:rPr lang="en-US" sz="2400">
                          <a:effectLst/>
                        </a:rPr>
                        <a:t>Exchange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148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163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206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253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299 (30 – year old in CA – wasn’t available in GA)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8604695"/>
                  </a:ext>
                </a:extLst>
              </a:tr>
              <a:tr h="473095">
                <a:tc>
                  <a:txBody>
                    <a:bodyPr/>
                    <a:lstStyle/>
                    <a:p>
                      <a:pPr marL="0" marR="0">
                        <a:lnSpc>
                          <a:spcPct val="107000"/>
                        </a:lnSpc>
                        <a:spcBef>
                          <a:spcPts val="0"/>
                        </a:spcBef>
                        <a:spcAft>
                          <a:spcPts val="0"/>
                        </a:spcAft>
                      </a:pPr>
                      <a:r>
                        <a:rPr lang="en-US" sz="2400">
                          <a:effectLst/>
                        </a:rPr>
                        <a:t>ESHI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75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125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170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188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275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4473057"/>
                  </a:ext>
                </a:extLst>
              </a:tr>
            </a:tbl>
          </a:graphicData>
        </a:graphic>
      </p:graphicFrame>
      <p:sp>
        <p:nvSpPr>
          <p:cNvPr id="5" name="TextBox 4"/>
          <p:cNvSpPr txBox="1"/>
          <p:nvPr/>
        </p:nvSpPr>
        <p:spPr>
          <a:xfrm>
            <a:off x="1274885" y="5319346"/>
            <a:ext cx="9794630" cy="923330"/>
          </a:xfrm>
          <a:prstGeom prst="rect">
            <a:avLst/>
          </a:prstGeom>
          <a:noFill/>
        </p:spPr>
        <p:txBody>
          <a:bodyPr wrap="square" rtlCol="0">
            <a:spAutoFit/>
          </a:bodyPr>
          <a:lstStyle/>
          <a:p>
            <a:r>
              <a:rPr lang="en-US" dirty="0"/>
              <a:t>*** Premiums only, doesn’t take into consideration deductibles or other plan differences, doesn’t take into consideration any tax subsidies = Averaging about 38% higher than </a:t>
            </a:r>
            <a:r>
              <a:rPr lang="en-US" dirty="0" err="1"/>
              <a:t>ESHI</a:t>
            </a:r>
            <a:r>
              <a:rPr lang="en-US" dirty="0"/>
              <a:t> </a:t>
            </a:r>
          </a:p>
          <a:p>
            <a:endParaRPr lang="en-US" dirty="0"/>
          </a:p>
        </p:txBody>
      </p:sp>
    </p:spTree>
    <p:extLst>
      <p:ext uri="{BB962C8B-B14F-4D97-AF65-F5344CB8AC3E}">
        <p14:creationId xmlns:p14="http://schemas.microsoft.com/office/powerpoint/2010/main" val="3512905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1:  Continued </a:t>
            </a:r>
          </a:p>
        </p:txBody>
      </p:sp>
      <p:sp>
        <p:nvSpPr>
          <p:cNvPr id="3" name="Content Placeholder 2"/>
          <p:cNvSpPr>
            <a:spLocks noGrp="1"/>
          </p:cNvSpPr>
          <p:nvPr>
            <p:ph idx="1"/>
          </p:nvPr>
        </p:nvSpPr>
        <p:spPr/>
        <p:txBody>
          <a:bodyPr/>
          <a:lstStyle/>
          <a:p>
            <a:r>
              <a:rPr lang="en-US" b="1" dirty="0"/>
              <a:t>Requirement to maintain minimum essential coverage.</a:t>
            </a:r>
            <a:r>
              <a:rPr lang="en-US" dirty="0"/>
              <a:t> Requires individuals to maintain minimum essential coverage beginning in 2014. Failure to maintain coverage will result in a penalty of $95 in 2014, $350 in 2015, $750 in 2016 and indexed thereafter. For those under the age of 18, the applicable penalty will be one-half of the amounts listed above.</a:t>
            </a:r>
          </a:p>
          <a:p>
            <a:r>
              <a:rPr lang="en-US" b="1" dirty="0"/>
              <a:t>Automatic enrollment for employees of large employers.</a:t>
            </a:r>
            <a:r>
              <a:rPr lang="en-US" dirty="0"/>
              <a:t> Requires employers with more than 200 employees to automatically enroll new full-time employees in coverage (subject to any waiting period authorized by law) with adequate notice and the opportunity for an employee to opt out of any coverage the individual or employee was automatically enrolled in.</a:t>
            </a:r>
          </a:p>
          <a:p>
            <a:endParaRPr lang="en-US" dirty="0"/>
          </a:p>
        </p:txBody>
      </p:sp>
    </p:spTree>
    <p:extLst>
      <p:ext uri="{BB962C8B-B14F-4D97-AF65-F5344CB8AC3E}">
        <p14:creationId xmlns:p14="http://schemas.microsoft.com/office/powerpoint/2010/main" val="402198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the history of health reform in the US </a:t>
            </a:r>
          </a:p>
        </p:txBody>
      </p:sp>
      <p:sp>
        <p:nvSpPr>
          <p:cNvPr id="3" name="Content Placeholder 2"/>
          <p:cNvSpPr>
            <a:spLocks noGrp="1"/>
          </p:cNvSpPr>
          <p:nvPr>
            <p:ph idx="1"/>
          </p:nvPr>
        </p:nvSpPr>
        <p:spPr/>
        <p:txBody>
          <a:bodyPr/>
          <a:lstStyle/>
          <a:p>
            <a:r>
              <a:rPr lang="en-US" dirty="0"/>
              <a:t>Lincoln </a:t>
            </a:r>
            <a:r>
              <a:rPr lang="en-US" dirty="0">
                <a:sym typeface="Wingdings" panose="05000000000000000000" pitchFamily="2" charset="2"/>
              </a:rPr>
              <a:t></a:t>
            </a:r>
            <a:r>
              <a:rPr lang="en-US" dirty="0"/>
              <a:t> Obama </a:t>
            </a:r>
          </a:p>
          <a:p>
            <a:endParaRPr lang="en-US" dirty="0"/>
          </a:p>
        </p:txBody>
      </p:sp>
    </p:spTree>
    <p:extLst>
      <p:ext uri="{BB962C8B-B14F-4D97-AF65-F5344CB8AC3E}">
        <p14:creationId xmlns:p14="http://schemas.microsoft.com/office/powerpoint/2010/main" val="447360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 II The role of public programs</a:t>
            </a:r>
            <a:endParaRPr lang="en-US" dirty="0"/>
          </a:p>
        </p:txBody>
      </p:sp>
      <p:sp>
        <p:nvSpPr>
          <p:cNvPr id="3" name="Content Placeholder 2"/>
          <p:cNvSpPr>
            <a:spLocks noGrp="1"/>
          </p:cNvSpPr>
          <p:nvPr>
            <p:ph idx="1"/>
          </p:nvPr>
        </p:nvSpPr>
        <p:spPr/>
        <p:txBody>
          <a:bodyPr>
            <a:normAutofit lnSpcReduction="10000"/>
          </a:bodyPr>
          <a:lstStyle/>
          <a:p>
            <a:r>
              <a:rPr lang="en-US" b="1" dirty="0"/>
              <a:t>Medicaid coverage for the lowest income populations. </a:t>
            </a:r>
            <a:r>
              <a:rPr lang="en-US" dirty="0"/>
              <a:t>Creates a new State option to provide Medicaid coverage through a State plan amendment beginning on January 1, 2011. Eligible individuals include: all non-elderly, non-pregnant individuals who are not entitled to Medicare (e.g., childless adults and certain parents).</a:t>
            </a:r>
          </a:p>
          <a:p>
            <a:pPr lvl="1"/>
            <a:r>
              <a:rPr lang="en-US" dirty="0"/>
              <a:t>32 states (and DC) = expanded </a:t>
            </a:r>
          </a:p>
          <a:p>
            <a:pPr lvl="1"/>
            <a:r>
              <a:rPr lang="en-US" dirty="0"/>
              <a:t>19 states = not expanded (including Georgia – many southern) </a:t>
            </a:r>
          </a:p>
          <a:p>
            <a:r>
              <a:rPr lang="en-US" b="1" dirty="0"/>
              <a:t>Community First Choice Option.</a:t>
            </a:r>
            <a:r>
              <a:rPr lang="en-US" dirty="0"/>
              <a:t> Establishes an optional Medicaid benefit through which States could offer community-based attendant services and supports to Medicaid beneficiaries with disabilities who would otherwise require the level of care offered in a hospital, nursing facility, or intermediate care facility for the mentally retarded.</a:t>
            </a:r>
          </a:p>
          <a:p>
            <a:endParaRPr lang="en-US" dirty="0"/>
          </a:p>
        </p:txBody>
      </p:sp>
    </p:spTree>
    <p:extLst>
      <p:ext uri="{BB962C8B-B14F-4D97-AF65-F5344CB8AC3E}">
        <p14:creationId xmlns:p14="http://schemas.microsoft.com/office/powerpoint/2010/main" val="3717109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 III Improving the quality and efficiency of health care</a:t>
            </a:r>
            <a:endParaRPr lang="en-US" dirty="0"/>
          </a:p>
        </p:txBody>
      </p:sp>
      <p:sp>
        <p:nvSpPr>
          <p:cNvPr id="3" name="Content Placeholder 2"/>
          <p:cNvSpPr>
            <a:spLocks noGrp="1"/>
          </p:cNvSpPr>
          <p:nvPr>
            <p:ph idx="1"/>
          </p:nvPr>
        </p:nvSpPr>
        <p:spPr/>
        <p:txBody>
          <a:bodyPr/>
          <a:lstStyle/>
          <a:p>
            <a:r>
              <a:rPr lang="en-US" b="1" dirty="0"/>
              <a:t>Hospital value-based purchasing program.</a:t>
            </a:r>
            <a:r>
              <a:rPr lang="en-US" dirty="0"/>
              <a:t> The proposal would establish a value-based purchasing program for hospitals starting in </a:t>
            </a:r>
            <a:r>
              <a:rPr lang="en-US" dirty="0" err="1"/>
              <a:t>FY2013</a:t>
            </a:r>
            <a:r>
              <a:rPr lang="en-US" dirty="0"/>
              <a:t>. Under this program, a percentage of hospital payment would be tied to hospital performance on quality measures related to common and high-cost conditions, such as cardiac, surgical and pneumonia care</a:t>
            </a:r>
          </a:p>
          <a:p>
            <a:r>
              <a:rPr lang="en-US" b="1" dirty="0"/>
              <a:t>Improvements to the physician quality reporting initiative.</a:t>
            </a:r>
            <a:r>
              <a:rPr lang="en-US" dirty="0"/>
              <a:t> Extends through 2014 payments under the </a:t>
            </a:r>
            <a:r>
              <a:rPr lang="en-US" dirty="0" err="1"/>
              <a:t>PQRI</a:t>
            </a:r>
            <a:r>
              <a:rPr lang="en-US" dirty="0"/>
              <a:t> program, which provide incentives to physicians who report quality data to Medicare.</a:t>
            </a:r>
          </a:p>
          <a:p>
            <a:r>
              <a:rPr lang="en-US" b="1" dirty="0"/>
              <a:t>Medicare coverage gap discount program</a:t>
            </a:r>
            <a:r>
              <a:rPr lang="en-US" dirty="0"/>
              <a:t>. Requires drug manufacturers to provide a 50 percent discount to Part D beneficiaries for brand-name drugs and biologics purchased during the coverage gap beginning July 1, 2010.</a:t>
            </a:r>
          </a:p>
          <a:p>
            <a:endParaRPr lang="en-US" dirty="0"/>
          </a:p>
        </p:txBody>
      </p:sp>
    </p:spTree>
    <p:extLst>
      <p:ext uri="{BB962C8B-B14F-4D97-AF65-F5344CB8AC3E}">
        <p14:creationId xmlns:p14="http://schemas.microsoft.com/office/powerpoint/2010/main" val="1815431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 IV Preventing chronic disease and improving public health</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National Prevention, Health Promotion and Public Health Council. </a:t>
            </a:r>
            <a:r>
              <a:rPr lang="en-US" dirty="0"/>
              <a:t>Creates an interagency council dedicated to promoting healthy policies at the Federal level</a:t>
            </a:r>
          </a:p>
          <a:p>
            <a:r>
              <a:rPr lang="en-US" b="1" dirty="0"/>
              <a:t>Prevention and Public Health Fund. </a:t>
            </a:r>
            <a:r>
              <a:rPr lang="en-US" dirty="0"/>
              <a:t>Establishes a Prevention and Public Health Investment Fund. The goal of the Investment Fund is to provide an expanded and sustained national investment in prevention and public health programs to improve health and help restrain the rate of growth in private and public sector health care costs</a:t>
            </a:r>
          </a:p>
          <a:p>
            <a:r>
              <a:rPr lang="en-US" b="1" dirty="0"/>
              <a:t>Nutrition labeling of standard menu items at chain restaurants.</a:t>
            </a:r>
            <a:r>
              <a:rPr lang="en-US" dirty="0"/>
              <a:t> Under the terms of the compromise, a restaurant that is part of a chain with 20 or more locations doing business under the same name (other restaurants are exempt) would be required to disclose calories on the menu board and in a written form, available to customers upon request, additional nutrition information pertaining to total calories and calories from fat, as well as amounts of fat, saturated fat, cholesterol, sodium, total carbohydrates, complex carbohydrates, sugars, dietary fiber, and protein.</a:t>
            </a:r>
          </a:p>
        </p:txBody>
      </p:sp>
    </p:spTree>
    <p:extLst>
      <p:ext uri="{BB962C8B-B14F-4D97-AF65-F5344CB8AC3E}">
        <p14:creationId xmlns:p14="http://schemas.microsoft.com/office/powerpoint/2010/main" val="3353400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 V Health care workforce</a:t>
            </a:r>
            <a:endParaRPr lang="en-US" dirty="0"/>
          </a:p>
        </p:txBody>
      </p:sp>
      <p:sp>
        <p:nvSpPr>
          <p:cNvPr id="3" name="Content Placeholder 2"/>
          <p:cNvSpPr>
            <a:spLocks noGrp="1"/>
          </p:cNvSpPr>
          <p:nvPr>
            <p:ph idx="1"/>
          </p:nvPr>
        </p:nvSpPr>
        <p:spPr/>
        <p:txBody>
          <a:bodyPr>
            <a:normAutofit lnSpcReduction="10000"/>
          </a:bodyPr>
          <a:lstStyle/>
          <a:p>
            <a:r>
              <a:rPr lang="en-US" b="1" dirty="0"/>
              <a:t>National health care workforce commission</a:t>
            </a:r>
            <a:r>
              <a:rPr lang="en-US" dirty="0"/>
              <a:t>. Establishes a national commission tasked with reviewing health care workforce and projected workforce needs. The overall goal of the Commission is to provide comprehensive, unbiased information to Congress and the Administration about how to align Federal health care workforce resources with national needs</a:t>
            </a:r>
          </a:p>
          <a:p>
            <a:r>
              <a:rPr lang="en-US" b="1" dirty="0"/>
              <a:t>State health care workforce development grants</a:t>
            </a:r>
            <a:r>
              <a:rPr lang="en-US" dirty="0"/>
              <a:t>. Competitive grants are created for the purpose of enabling State partnerships to complete comprehensive planning and to carry out activities leading to coherent and comprehensive health care workforce development strategies at the State and local levels</a:t>
            </a:r>
          </a:p>
          <a:p>
            <a:r>
              <a:rPr lang="en-US" b="1" dirty="0"/>
              <a:t>Public health workforce recruitment and retention program</a:t>
            </a:r>
            <a:r>
              <a:rPr lang="en-US" dirty="0"/>
              <a:t>. Offers loan repayment to public health students and workers in exchange for working at least 3 years at a federal, state, local, or tribal public health agency.</a:t>
            </a:r>
          </a:p>
        </p:txBody>
      </p:sp>
    </p:spTree>
    <p:extLst>
      <p:ext uri="{BB962C8B-B14F-4D97-AF65-F5344CB8AC3E}">
        <p14:creationId xmlns:p14="http://schemas.microsoft.com/office/powerpoint/2010/main" val="2147831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  continued</a:t>
            </a:r>
          </a:p>
        </p:txBody>
      </p:sp>
      <p:sp>
        <p:nvSpPr>
          <p:cNvPr id="3" name="Content Placeholder 2"/>
          <p:cNvSpPr>
            <a:spLocks noGrp="1"/>
          </p:cNvSpPr>
          <p:nvPr>
            <p:ph idx="1"/>
          </p:nvPr>
        </p:nvSpPr>
        <p:spPr/>
        <p:txBody>
          <a:bodyPr/>
          <a:lstStyle/>
          <a:p>
            <a:r>
              <a:rPr lang="en-US" b="1" dirty="0"/>
              <a:t>Training in family medicine, general internal medicine, general pediatrics, and physician assistantship</a:t>
            </a:r>
            <a:r>
              <a:rPr lang="en-US" dirty="0"/>
              <a:t>. Provides grants to develop and operate training programs, provide financial assistance to trainees and faculty, enhance faculty development in primary care and physician assistant programs, and to establish, maintain, and improve academic units in primary care</a:t>
            </a:r>
          </a:p>
          <a:p>
            <a:r>
              <a:rPr lang="en-US" b="1" dirty="0"/>
              <a:t>United States Public Health Sciences Track</a:t>
            </a:r>
            <a:r>
              <a:rPr lang="en-US" dirty="0"/>
              <a:t>. Directs the Surgeon General to establish a U.S. Public Health Sciences Track to train physicians, dentists, nurses, physician assistants, mental and behavior health specialists, and public health professionals emphasizing team-based service, public health, epidemiology, and emergency preparedness and response in affiliated institutions. </a:t>
            </a:r>
          </a:p>
        </p:txBody>
      </p:sp>
    </p:spTree>
    <p:extLst>
      <p:ext uri="{BB962C8B-B14F-4D97-AF65-F5344CB8AC3E}">
        <p14:creationId xmlns:p14="http://schemas.microsoft.com/office/powerpoint/2010/main" val="1546623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Title VI Transparency and program integrity</a:t>
            </a:r>
            <a:br>
              <a:rPr lang="en-US" dirty="0"/>
            </a:br>
            <a:br>
              <a:rPr lang="en-US" dirty="0"/>
            </a:br>
            <a:endParaRPr lang="en-US" dirty="0"/>
          </a:p>
        </p:txBody>
      </p:sp>
      <p:sp>
        <p:nvSpPr>
          <p:cNvPr id="3" name="Content Placeholder 2"/>
          <p:cNvSpPr>
            <a:spLocks noGrp="1"/>
          </p:cNvSpPr>
          <p:nvPr>
            <p:ph idx="1"/>
          </p:nvPr>
        </p:nvSpPr>
        <p:spPr/>
        <p:txBody>
          <a:bodyPr/>
          <a:lstStyle/>
          <a:p>
            <a:r>
              <a:rPr lang="en-US" b="1" dirty="0"/>
              <a:t>Transparency reports and reporting of physician ownership or investment interests. </a:t>
            </a:r>
            <a:r>
              <a:rPr lang="en-US" dirty="0"/>
              <a:t>Requires drug, device, biological and medical supply manufacturers to report transfers of value made to a physician, physician medical practice, a physician group practice, and/or a teaching hospital.</a:t>
            </a:r>
          </a:p>
          <a:p>
            <a:r>
              <a:rPr lang="en-US" b="1" dirty="0"/>
              <a:t>Nursing home compare Medicare website. </a:t>
            </a:r>
            <a:r>
              <a:rPr lang="en-US" dirty="0"/>
              <a:t>Requires the Secretary to publish the following information on the Nursing Home Compare Medicare website: standardized staffing data, links to State internet websites regarding State survey and certification programs, the model standardized complaint form, a summary of substantiated complaints, and the number of adjudicated instances of criminal violations by a facility or its employee.</a:t>
            </a:r>
          </a:p>
          <a:p>
            <a:endParaRPr lang="en-US" dirty="0"/>
          </a:p>
        </p:txBody>
      </p:sp>
    </p:spTree>
    <p:extLst>
      <p:ext uri="{BB962C8B-B14F-4D97-AF65-F5344CB8AC3E}">
        <p14:creationId xmlns:p14="http://schemas.microsoft.com/office/powerpoint/2010/main" val="1033069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Title VII Improving access to innovative medical therapies</a:t>
            </a:r>
            <a:br>
              <a:rPr lang="en-US" dirty="0"/>
            </a:br>
            <a:br>
              <a:rPr lang="en-US" dirty="0"/>
            </a:br>
            <a:endParaRPr lang="en-US" dirty="0"/>
          </a:p>
        </p:txBody>
      </p:sp>
      <p:sp>
        <p:nvSpPr>
          <p:cNvPr id="3" name="Content Placeholder 2"/>
          <p:cNvSpPr>
            <a:spLocks noGrp="1"/>
          </p:cNvSpPr>
          <p:nvPr>
            <p:ph idx="1"/>
          </p:nvPr>
        </p:nvSpPr>
        <p:spPr/>
        <p:txBody>
          <a:bodyPr/>
          <a:lstStyle/>
          <a:p>
            <a:r>
              <a:rPr lang="en-US" b="1" dirty="0"/>
              <a:t>Approval pathway for biosimilar biological products. </a:t>
            </a:r>
            <a:r>
              <a:rPr lang="en-US" dirty="0"/>
              <a:t>Establishes a process under which the Secretary is required to license a biological product that is shown to be biosimilar to or interchangeable with a licensed biological product, commonly referred to as a reference product.</a:t>
            </a:r>
          </a:p>
        </p:txBody>
      </p:sp>
    </p:spTree>
    <p:extLst>
      <p:ext uri="{BB962C8B-B14F-4D97-AF65-F5344CB8AC3E}">
        <p14:creationId xmlns:p14="http://schemas.microsoft.com/office/powerpoint/2010/main" val="3534790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Title VIII Community living assistance services and supports</a:t>
            </a:r>
            <a:br>
              <a:rPr lang="en-US" dirty="0"/>
            </a:br>
            <a:br>
              <a:rPr lang="en-US" dirty="0"/>
            </a:br>
            <a:endParaRPr lang="en-US" dirty="0"/>
          </a:p>
        </p:txBody>
      </p:sp>
      <p:sp>
        <p:nvSpPr>
          <p:cNvPr id="3" name="Content Placeholder 2"/>
          <p:cNvSpPr>
            <a:spLocks noGrp="1"/>
          </p:cNvSpPr>
          <p:nvPr>
            <p:ph idx="1"/>
          </p:nvPr>
        </p:nvSpPr>
        <p:spPr/>
        <p:txBody>
          <a:bodyPr/>
          <a:lstStyle/>
          <a:p>
            <a:r>
              <a:rPr lang="en-US" b="1" dirty="0"/>
              <a:t>Establishment of national voluntary insurance program for purchasing community living assistance services and support (CLASS program). </a:t>
            </a:r>
            <a:r>
              <a:rPr lang="en-US" dirty="0"/>
              <a:t>Establishes a new, voluntary, self-funded public long‐term care insurance program, to be known as the CLASS Independence Benefit Plan, for the purchase of community living assistance services and supports by individuals with functional limitations. </a:t>
            </a:r>
          </a:p>
          <a:p>
            <a:pPr lvl="1"/>
            <a:r>
              <a:rPr lang="en-US" i="0" dirty="0"/>
              <a:t>In October 2011 the Obama administration announced the CLASS Act it was unworkable and would be dropped. On January 1, 2013, the CLASS Act was officially repealed as part of the </a:t>
            </a:r>
            <a:r>
              <a:rPr lang="en-US" i="0" u="sng" dirty="0"/>
              <a:t>American Taxpayer Relief Act of 2012</a:t>
            </a:r>
            <a:r>
              <a:rPr lang="en-US" i="0" dirty="0"/>
              <a:t>, known as the Fiscal Cliff Bill. This law contains a provision that repeals the Community Living Assistance Services and Supports Act.</a:t>
            </a:r>
            <a:endParaRPr lang="en-US" dirty="0"/>
          </a:p>
        </p:txBody>
      </p:sp>
    </p:spTree>
    <p:extLst>
      <p:ext uri="{BB962C8B-B14F-4D97-AF65-F5344CB8AC3E}">
        <p14:creationId xmlns:p14="http://schemas.microsoft.com/office/powerpoint/2010/main" val="2370722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Title </a:t>
            </a:r>
            <a:r>
              <a:rPr lang="en-US" b="1" dirty="0" err="1"/>
              <a:t>VIIII</a:t>
            </a:r>
            <a:r>
              <a:rPr lang="en-US" b="1" dirty="0"/>
              <a:t> Revenue provisions</a:t>
            </a:r>
            <a:br>
              <a:rPr lang="en-US" dirty="0"/>
            </a:br>
            <a:br>
              <a:rPr lang="en-US" dirty="0"/>
            </a:br>
            <a:endParaRPr lang="en-US" dirty="0"/>
          </a:p>
        </p:txBody>
      </p:sp>
      <p:sp>
        <p:nvSpPr>
          <p:cNvPr id="3" name="Content Placeholder 2"/>
          <p:cNvSpPr>
            <a:spLocks noGrp="1"/>
          </p:cNvSpPr>
          <p:nvPr>
            <p:ph idx="1"/>
          </p:nvPr>
        </p:nvSpPr>
        <p:spPr/>
        <p:txBody>
          <a:bodyPr/>
          <a:lstStyle/>
          <a:p>
            <a:r>
              <a:rPr lang="en-US" b="1" dirty="0"/>
              <a:t>Limitation on health flexible spending arrangements under cafeteria plans. </a:t>
            </a:r>
            <a:r>
              <a:rPr lang="en-US" dirty="0"/>
              <a:t>Limits the amount of contributions to health FSAs to $2,500 per year.</a:t>
            </a:r>
          </a:p>
          <a:p>
            <a:r>
              <a:rPr lang="en-US" b="1" dirty="0"/>
              <a:t>Additional requirements for charitable hospitals. </a:t>
            </a:r>
            <a:r>
              <a:rPr lang="en-US" dirty="0"/>
              <a:t>Establishes new requirements applicable to nonprofit hospitals</a:t>
            </a:r>
          </a:p>
          <a:p>
            <a:r>
              <a:rPr lang="en-US" b="1" dirty="0"/>
              <a:t>Modification of itemized deduction for medical expenses. </a:t>
            </a:r>
            <a:r>
              <a:rPr lang="en-US" dirty="0"/>
              <a:t>Increases the adjusted gross income threshold for claiming the itemized deduction for medical expenses from 7.5 percent to 10 percent. </a:t>
            </a:r>
          </a:p>
        </p:txBody>
      </p:sp>
    </p:spTree>
    <p:extLst>
      <p:ext uri="{BB962C8B-B14F-4D97-AF65-F5344CB8AC3E}">
        <p14:creationId xmlns:p14="http://schemas.microsoft.com/office/powerpoint/2010/main" val="3671762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Title X Reauthorization of the Indian Health Care Improvement Act</a:t>
            </a:r>
            <a:br>
              <a:rPr lang="en-US" dirty="0"/>
            </a:br>
            <a:br>
              <a:rPr lang="en-US" dirty="0"/>
            </a:br>
            <a:endParaRPr lang="en-US" dirty="0"/>
          </a:p>
        </p:txBody>
      </p:sp>
      <p:sp>
        <p:nvSpPr>
          <p:cNvPr id="3" name="Content Placeholder 2"/>
          <p:cNvSpPr>
            <a:spLocks noGrp="1"/>
          </p:cNvSpPr>
          <p:nvPr>
            <p:ph idx="1"/>
          </p:nvPr>
        </p:nvSpPr>
        <p:spPr/>
        <p:txBody>
          <a:bodyPr/>
          <a:lstStyle/>
          <a:p>
            <a:r>
              <a:rPr lang="en-US" dirty="0"/>
              <a:t>Title X reauthorizes the Indian Health Care Improvement Act (</a:t>
            </a:r>
            <a:r>
              <a:rPr lang="en-US" dirty="0" err="1"/>
              <a:t>ICHIA</a:t>
            </a:r>
            <a:r>
              <a:rPr lang="en-US" dirty="0"/>
              <a:t>) which provides health care services to American Indians and Alaskan Natives. It will modernize the Indian health care system and improve health care for 1.9 million American Indians and Alaska Natives.</a:t>
            </a:r>
          </a:p>
        </p:txBody>
      </p:sp>
    </p:spTree>
    <p:extLst>
      <p:ext uri="{BB962C8B-B14F-4D97-AF65-F5344CB8AC3E}">
        <p14:creationId xmlns:p14="http://schemas.microsoft.com/office/powerpoint/2010/main" val="224776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website</a:t>
            </a:r>
          </a:p>
        </p:txBody>
      </p:sp>
      <p:sp>
        <p:nvSpPr>
          <p:cNvPr id="3" name="Content Placeholder 2"/>
          <p:cNvSpPr>
            <a:spLocks noGrp="1"/>
          </p:cNvSpPr>
          <p:nvPr>
            <p:ph idx="1"/>
          </p:nvPr>
        </p:nvSpPr>
        <p:spPr/>
        <p:txBody>
          <a:bodyPr/>
          <a:lstStyle/>
          <a:p>
            <a:r>
              <a:rPr lang="en-US" dirty="0">
                <a:hlinkClick r:id="rId3"/>
              </a:rPr>
              <a:t>Obamacare facts</a:t>
            </a:r>
            <a:endParaRPr lang="en-US" dirty="0"/>
          </a:p>
          <a:p>
            <a:r>
              <a:rPr lang="en-US" dirty="0"/>
              <a:t>ObamaCareFacts.com is an honest, independent, and grassroots informational website created by two guys sick of digging through the talking points to get to the facts </a:t>
            </a:r>
          </a:p>
        </p:txBody>
      </p:sp>
    </p:spTree>
    <p:extLst>
      <p:ext uri="{BB962C8B-B14F-4D97-AF65-F5344CB8AC3E}">
        <p14:creationId xmlns:p14="http://schemas.microsoft.com/office/powerpoint/2010/main" val="15297312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 lawsuits (only a few out of many) </a:t>
            </a:r>
          </a:p>
        </p:txBody>
      </p:sp>
      <p:sp>
        <p:nvSpPr>
          <p:cNvPr id="3" name="Content Placeholder 2"/>
          <p:cNvSpPr>
            <a:spLocks noGrp="1"/>
          </p:cNvSpPr>
          <p:nvPr>
            <p:ph idx="1"/>
          </p:nvPr>
        </p:nvSpPr>
        <p:spPr/>
        <p:txBody>
          <a:bodyPr>
            <a:normAutofit/>
          </a:bodyPr>
          <a:lstStyle/>
          <a:p>
            <a:r>
              <a:rPr lang="en-US" b="1" dirty="0"/>
              <a:t>2014 Burwell V Hobby Lobby (and other contraceptive lawsuits)</a:t>
            </a:r>
            <a:r>
              <a:rPr lang="en-US" dirty="0"/>
              <a:t> – This lawsuit, and a few others, all argued that employers shouldn’t be forced to provide coverage that included contraception. The courts agreed, and now a third party provides contraception coverage at no additional charge to those whose private employers are exempt for the mandate for religious reasons (houses of worship and other institutions were already exempt).</a:t>
            </a:r>
          </a:p>
          <a:p>
            <a:endParaRPr lang="en-US" dirty="0"/>
          </a:p>
          <a:p>
            <a:endParaRPr lang="en-US" dirty="0"/>
          </a:p>
        </p:txBody>
      </p:sp>
    </p:spTree>
    <p:extLst>
      <p:ext uri="{BB962C8B-B14F-4D97-AF65-F5344CB8AC3E}">
        <p14:creationId xmlns:p14="http://schemas.microsoft.com/office/powerpoint/2010/main" val="413454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Reproductive rights</a:t>
            </a:r>
          </a:p>
        </p:txBody>
      </p:sp>
      <p:sp>
        <p:nvSpPr>
          <p:cNvPr id="3" name="Content Placeholder 2"/>
          <p:cNvSpPr>
            <a:spLocks noGrp="1"/>
          </p:cNvSpPr>
          <p:nvPr>
            <p:ph idx="1"/>
          </p:nvPr>
        </p:nvSpPr>
        <p:spPr/>
        <p:txBody>
          <a:bodyPr>
            <a:normAutofit fontScale="62500" lnSpcReduction="20000"/>
          </a:bodyPr>
          <a:lstStyle/>
          <a:p>
            <a:pPr lvl="0"/>
            <a:r>
              <a:rPr lang="en-US" dirty="0"/>
              <a:t>Issue reproductive rights</a:t>
            </a:r>
          </a:p>
          <a:p>
            <a:pPr lvl="1"/>
            <a:r>
              <a:rPr lang="en-US" dirty="0"/>
              <a:t>Essential benefits covers maternity care (single man doesn’t need it) </a:t>
            </a:r>
          </a:p>
          <a:p>
            <a:pPr lvl="1"/>
            <a:r>
              <a:rPr lang="en-US" dirty="0"/>
              <a:t>Exemption for non-profit religious sectors to cover birth control </a:t>
            </a:r>
          </a:p>
          <a:p>
            <a:pPr lvl="2"/>
            <a:r>
              <a:rPr lang="en-US" dirty="0"/>
              <a:t>Compromise </a:t>
            </a:r>
          </a:p>
          <a:p>
            <a:pPr lvl="3"/>
            <a:r>
              <a:rPr lang="en-US" dirty="0"/>
              <a:t>Company = wont’ have it covered,</a:t>
            </a:r>
          </a:p>
          <a:p>
            <a:pPr lvl="3"/>
            <a:r>
              <a:rPr lang="en-US" dirty="0"/>
              <a:t>Patients = covered, but without cost</a:t>
            </a:r>
          </a:p>
          <a:p>
            <a:pPr lvl="3"/>
            <a:r>
              <a:rPr lang="en-US" dirty="0"/>
              <a:t>Do you like this compromise? What’s wrong?  </a:t>
            </a:r>
          </a:p>
          <a:p>
            <a:pPr lvl="4"/>
            <a:r>
              <a:rPr lang="en-US" dirty="0"/>
              <a:t>Who pays for it? </a:t>
            </a:r>
          </a:p>
          <a:p>
            <a:pPr lvl="4"/>
            <a:r>
              <a:rPr lang="en-US" dirty="0"/>
              <a:t>Reduction in fees in federal marketplace  (AKA taxpayers) </a:t>
            </a:r>
          </a:p>
          <a:p>
            <a:pPr lvl="5"/>
            <a:r>
              <a:rPr lang="en-US" dirty="0"/>
              <a:t>There’s no such thing as a free </a:t>
            </a:r>
          </a:p>
          <a:p>
            <a:pPr lvl="6"/>
            <a:r>
              <a:rPr lang="en-US" dirty="0"/>
              <a:t>Insurance company = are they going to cover folks? </a:t>
            </a:r>
          </a:p>
          <a:p>
            <a:pPr lvl="6"/>
            <a:r>
              <a:rPr lang="en-US" dirty="0"/>
              <a:t>Pharmaceuticals = are they going to give out free </a:t>
            </a:r>
            <a:r>
              <a:rPr lang="en-US" dirty="0" err="1"/>
              <a:t>BCP</a:t>
            </a:r>
            <a:r>
              <a:rPr lang="en-US" dirty="0"/>
              <a:t>? </a:t>
            </a:r>
          </a:p>
          <a:p>
            <a:pPr lvl="5"/>
            <a:r>
              <a:rPr lang="en-US" dirty="0"/>
              <a:t>Free market what should happen? </a:t>
            </a:r>
          </a:p>
          <a:p>
            <a:pPr lvl="6"/>
            <a:r>
              <a:rPr lang="en-US" dirty="0"/>
              <a:t>Workers = Accept it; change it (protest); quit </a:t>
            </a:r>
          </a:p>
          <a:p>
            <a:pPr lvl="6"/>
            <a:r>
              <a:rPr lang="en-US" dirty="0"/>
              <a:t>Organizations = Not offer it or bend to workers and offer it </a:t>
            </a:r>
          </a:p>
          <a:p>
            <a:pPr lvl="1"/>
            <a:r>
              <a:rPr lang="en-US" dirty="0"/>
              <a:t>What about for-profit in which the owner is religious = Hobby Lobby </a:t>
            </a:r>
          </a:p>
          <a:p>
            <a:pPr lvl="2"/>
            <a:r>
              <a:rPr lang="en-US" dirty="0"/>
              <a:t>Because it’s closely held – no stocks – OK </a:t>
            </a:r>
          </a:p>
        </p:txBody>
      </p:sp>
    </p:spTree>
    <p:extLst>
      <p:ext uri="{BB962C8B-B14F-4D97-AF65-F5344CB8AC3E}">
        <p14:creationId xmlns:p14="http://schemas.microsoft.com/office/powerpoint/2010/main" val="2607572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 lawsuits </a:t>
            </a:r>
          </a:p>
        </p:txBody>
      </p:sp>
      <p:sp>
        <p:nvSpPr>
          <p:cNvPr id="3" name="Content Placeholder 2"/>
          <p:cNvSpPr>
            <a:spLocks noGrp="1"/>
          </p:cNvSpPr>
          <p:nvPr>
            <p:ph idx="1"/>
          </p:nvPr>
        </p:nvSpPr>
        <p:spPr/>
        <p:txBody>
          <a:bodyPr/>
          <a:lstStyle/>
          <a:p>
            <a:r>
              <a:rPr lang="en-US" b="1" dirty="0"/>
              <a:t>2012 </a:t>
            </a:r>
            <a:r>
              <a:rPr lang="en-US" b="1" dirty="0" err="1"/>
              <a:t>NFIB</a:t>
            </a:r>
            <a:r>
              <a:rPr lang="en-US" b="1" dirty="0"/>
              <a:t> V </a:t>
            </a:r>
            <a:r>
              <a:rPr lang="en-US" b="1" dirty="0" err="1"/>
              <a:t>Sebelius</a:t>
            </a:r>
            <a:r>
              <a:rPr lang="en-US" dirty="0"/>
              <a:t> – This lawsuit challenged </a:t>
            </a:r>
            <a:r>
              <a:rPr lang="en-US" dirty="0" err="1"/>
              <a:t>ObamaCare’s</a:t>
            </a:r>
            <a:r>
              <a:rPr lang="en-US" dirty="0"/>
              <a:t> requirement to have insurance and the expansion of Medicaid on a state level. The ruling allowed states to opt-out of expanding Medicaid without losing current federal funding, but confirmed that the individual mandate’s requirement to buy insurance was officially tax (and therefore legal).</a:t>
            </a:r>
          </a:p>
        </p:txBody>
      </p:sp>
    </p:spTree>
    <p:extLst>
      <p:ext uri="{BB962C8B-B14F-4D97-AF65-F5344CB8AC3E}">
        <p14:creationId xmlns:p14="http://schemas.microsoft.com/office/powerpoint/2010/main" val="3055460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p>
        </p:txBody>
      </p:sp>
      <p:sp>
        <p:nvSpPr>
          <p:cNvPr id="3" name="Content Placeholder 2"/>
          <p:cNvSpPr>
            <a:spLocks noGrp="1"/>
          </p:cNvSpPr>
          <p:nvPr>
            <p:ph idx="1"/>
          </p:nvPr>
        </p:nvSpPr>
        <p:spPr>
          <a:xfrm>
            <a:off x="1371600" y="1608992"/>
            <a:ext cx="9601200" cy="4844562"/>
          </a:xfrm>
        </p:spPr>
        <p:txBody>
          <a:bodyPr>
            <a:normAutofit fontScale="70000" lnSpcReduction="20000"/>
          </a:bodyPr>
          <a:lstStyle/>
          <a:p>
            <a:r>
              <a:rPr lang="en-US" dirty="0"/>
              <a:t>0.9% Increase in Medicare Tax Rate (plus next item…)  </a:t>
            </a:r>
          </a:p>
          <a:p>
            <a:r>
              <a:rPr lang="en-US" dirty="0"/>
              <a:t>3.8% New Tax on unearned income for high-income taxpayers= $210.2 billion ($200,000 for individual and $250,000 for joint filers) </a:t>
            </a:r>
          </a:p>
          <a:p>
            <a:r>
              <a:rPr lang="en-US" dirty="0"/>
              <a:t>New Annual Fee on health insurance providers = $60 billion (For calculation - Sec 9010 (b) of the </a:t>
            </a:r>
            <a:r>
              <a:rPr lang="en-US" dirty="0" err="1"/>
              <a:t>PPACA</a:t>
            </a:r>
            <a:r>
              <a:rPr lang="en-US" dirty="0"/>
              <a:t>.</a:t>
            </a:r>
          </a:p>
          <a:p>
            <a:r>
              <a:rPr lang="en-US" dirty="0"/>
              <a:t>40% New Tax on health insurance policies which cost more than $10,200 for an individual or $27,500 for a family, per year = $32 billion (inland tax as opposed to an importation tax)</a:t>
            </a:r>
          </a:p>
          <a:p>
            <a:r>
              <a:rPr lang="en-US" dirty="0"/>
              <a:t>New Annual Fee on manufacturers and importers of branded drugs = $27 billion </a:t>
            </a:r>
          </a:p>
          <a:p>
            <a:r>
              <a:rPr lang="en-US" dirty="0"/>
              <a:t>2.3% New Tax on manufacturers and importers of certain medical devices = $20 billion</a:t>
            </a:r>
          </a:p>
          <a:p>
            <a:r>
              <a:rPr lang="en-US" dirty="0"/>
              <a:t>2.5% Increase (7.5% to 10%) in the Adjusted Gross Income floor on medical expenses deduction = $15.2 billion</a:t>
            </a:r>
          </a:p>
          <a:p>
            <a:r>
              <a:rPr lang="en-US" dirty="0"/>
              <a:t>Limit annual contributions to $2,500 on flexible spending arrangements in cafeteria plans (plans that allow employees to choose between different types of benefits) = $13 billion</a:t>
            </a:r>
          </a:p>
          <a:p>
            <a:r>
              <a:rPr lang="en-US" i="0" dirty="0"/>
              <a:t>10% New Tax imposed on each individual for whom “indoor tanning services” are performed.</a:t>
            </a:r>
          </a:p>
          <a:p>
            <a:r>
              <a:rPr lang="en-US" i="0" dirty="0"/>
              <a:t>3.8% New Tax on investment income. Includes: gross income from interest, dividends, royalties, rents, and net capital gains. Investment income does not include interest on tax-exempt bonds, veterans’ benefits, excluded gain from the sale of a principle residence, distributions from retirement plans, or amounts subject to self-employment taxes. (The lesser of net investment income or the excess of modified Adjusted Gross Income over a the dollar amount at which the highest income tax bracket, typically $250,000 for married filing jointly and $200,000 filing as an individual).</a:t>
            </a:r>
          </a:p>
          <a:p>
            <a:endParaRPr lang="en-US" dirty="0"/>
          </a:p>
        </p:txBody>
      </p:sp>
    </p:spTree>
    <p:extLst>
      <p:ext uri="{BB962C8B-B14F-4D97-AF65-F5344CB8AC3E}">
        <p14:creationId xmlns:p14="http://schemas.microsoft.com/office/powerpoint/2010/main" val="1496372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 in the current political environment and proposed alternatives </a:t>
            </a:r>
          </a:p>
        </p:txBody>
      </p:sp>
      <p:graphicFrame>
        <p:nvGraphicFramePr>
          <p:cNvPr id="4" name="Table 3"/>
          <p:cNvGraphicFramePr>
            <a:graphicFrameLocks noGrp="1"/>
          </p:cNvGraphicFramePr>
          <p:nvPr>
            <p:extLst>
              <p:ext uri="{D42A27DB-BD31-4B8C-83A1-F6EECF244321}">
                <p14:modId xmlns:p14="http://schemas.microsoft.com/office/powerpoint/2010/main" val="2686026972"/>
              </p:ext>
            </p:extLst>
          </p:nvPr>
        </p:nvGraphicFramePr>
        <p:xfrm>
          <a:off x="1708881" y="2422103"/>
          <a:ext cx="9132033" cy="1646236"/>
        </p:xfrm>
        <a:graphic>
          <a:graphicData uri="http://schemas.openxmlformats.org/drawingml/2006/table">
            <a:tbl>
              <a:tblPr firstRow="1" firstCol="1" bandRow="1">
                <a:tableStyleId>{5C22544A-7EE6-4342-B048-85BDC9FD1C3A}</a:tableStyleId>
              </a:tblPr>
              <a:tblGrid>
                <a:gridCol w="1456189">
                  <a:extLst>
                    <a:ext uri="{9D8B030D-6E8A-4147-A177-3AD203B41FA5}">
                      <a16:colId xmlns:a16="http://schemas.microsoft.com/office/drawing/2014/main" val="3278522331"/>
                    </a:ext>
                  </a:extLst>
                </a:gridCol>
                <a:gridCol w="1840510">
                  <a:extLst>
                    <a:ext uri="{9D8B030D-6E8A-4147-A177-3AD203B41FA5}">
                      <a16:colId xmlns:a16="http://schemas.microsoft.com/office/drawing/2014/main" val="757143761"/>
                    </a:ext>
                  </a:extLst>
                </a:gridCol>
                <a:gridCol w="5835334">
                  <a:extLst>
                    <a:ext uri="{9D8B030D-6E8A-4147-A177-3AD203B41FA5}">
                      <a16:colId xmlns:a16="http://schemas.microsoft.com/office/drawing/2014/main" val="2167945231"/>
                    </a:ext>
                  </a:extLst>
                </a:gridCol>
              </a:tblGrid>
              <a:tr h="410739">
                <a:tc>
                  <a:txBody>
                    <a:bodyPr/>
                    <a:lstStyle/>
                    <a:p>
                      <a:pPr marL="0" marR="0">
                        <a:lnSpc>
                          <a:spcPct val="107000"/>
                        </a:lnSpc>
                        <a:spcBef>
                          <a:spcPts val="0"/>
                        </a:spcBef>
                        <a:spcAft>
                          <a:spcPts val="0"/>
                        </a:spcAft>
                      </a:pPr>
                      <a:r>
                        <a:rPr lang="en-US" sz="1000">
                          <a:effectLst/>
                        </a:rPr>
                        <a:t>Candidate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Goal with ACA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Alternative or changes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90418"/>
                  </a:ext>
                </a:extLst>
              </a:tr>
              <a:tr h="824758">
                <a:tc>
                  <a:txBody>
                    <a:bodyPr/>
                    <a:lstStyle/>
                    <a:p>
                      <a:pPr marL="0" marR="0">
                        <a:lnSpc>
                          <a:spcPct val="107000"/>
                        </a:lnSpc>
                        <a:spcBef>
                          <a:spcPts val="0"/>
                        </a:spcBef>
                        <a:spcAft>
                          <a:spcPts val="0"/>
                        </a:spcAft>
                      </a:pPr>
                      <a:r>
                        <a:rPr lang="en-US" sz="1000" dirty="0">
                          <a:effectLst/>
                        </a:rPr>
                        <a:t>Donald Trump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Repeal 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Allow consumers to buy plans from insurers in any state, no matter where they live. Trump supports the use of health savings accounts to pay for medical expenses not covered by insurance.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1884081"/>
                  </a:ext>
                </a:extLst>
              </a:tr>
              <a:tr h="410739">
                <a:tc>
                  <a:txBody>
                    <a:bodyPr/>
                    <a:lstStyle/>
                    <a:p>
                      <a:pPr marL="0" marR="0">
                        <a:lnSpc>
                          <a:spcPct val="107000"/>
                        </a:lnSpc>
                        <a:spcBef>
                          <a:spcPts val="0"/>
                        </a:spcBef>
                        <a:spcAft>
                          <a:spcPts val="0"/>
                        </a:spcAft>
                      </a:pPr>
                      <a:r>
                        <a:rPr lang="en-US" sz="1000">
                          <a:effectLst/>
                        </a:rPr>
                        <a:t>Hilary Clinton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Keep it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Cap OOP drug spending at $250/month; additional tax credits;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8098955"/>
                  </a:ext>
                </a:extLst>
              </a:tr>
            </a:tbl>
          </a:graphicData>
        </a:graphic>
      </p:graphicFrame>
    </p:spTree>
    <p:extLst>
      <p:ext uri="{BB962C8B-B14F-4D97-AF65-F5344CB8AC3E}">
        <p14:creationId xmlns:p14="http://schemas.microsoft.com/office/powerpoint/2010/main" val="127284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a:t>
            </a:r>
            <a:r>
              <a:rPr lang="en-US" dirty="0" err="1"/>
              <a:t>PPACA</a:t>
            </a:r>
            <a:r>
              <a:rPr lang="en-US" dirty="0"/>
              <a:t> </a:t>
            </a:r>
          </a:p>
        </p:txBody>
      </p:sp>
      <p:sp>
        <p:nvSpPr>
          <p:cNvPr id="3" name="Content Placeholder 2"/>
          <p:cNvSpPr>
            <a:spLocks noGrp="1"/>
          </p:cNvSpPr>
          <p:nvPr>
            <p:ph idx="1"/>
          </p:nvPr>
        </p:nvSpPr>
        <p:spPr/>
        <p:txBody>
          <a:bodyPr/>
          <a:lstStyle/>
          <a:p>
            <a:r>
              <a:rPr lang="en-US" dirty="0"/>
              <a:t>The Patient Protection and Affordable Care Act will ensure that all Americans have access to quality, affordable health care and will create the transformation within the health care system necessary to contain costs. The Congressional Budget Office (CBO) has determined that the Patient Protection and Affordable Care Act is fully paid for, will provide coverage to more than 94% of Americans while staying under the $900 billion limit that President Obama established, bending the health care cost curve, and reducing the deficit over the next ten years and beyond. </a:t>
            </a:r>
          </a:p>
          <a:p>
            <a:endParaRPr lang="en-US" dirty="0"/>
          </a:p>
        </p:txBody>
      </p:sp>
    </p:spTree>
    <p:extLst>
      <p:ext uri="{BB962C8B-B14F-4D97-AF65-F5344CB8AC3E}">
        <p14:creationId xmlns:p14="http://schemas.microsoft.com/office/powerpoint/2010/main" val="292673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information </a:t>
            </a:r>
          </a:p>
        </p:txBody>
      </p:sp>
      <p:sp>
        <p:nvSpPr>
          <p:cNvPr id="3" name="Content Placeholder 2"/>
          <p:cNvSpPr>
            <a:spLocks noGrp="1"/>
          </p:cNvSpPr>
          <p:nvPr>
            <p:ph idx="1"/>
          </p:nvPr>
        </p:nvSpPr>
        <p:spPr/>
        <p:txBody>
          <a:bodyPr>
            <a:normAutofit/>
          </a:bodyPr>
          <a:lstStyle/>
          <a:p>
            <a:r>
              <a:rPr lang="en-US" dirty="0" err="1"/>
              <a:t>PPACA</a:t>
            </a:r>
            <a:r>
              <a:rPr lang="en-US" dirty="0"/>
              <a:t> or ACA, don’t call it Obamacare – we don’t call Medicare/Medicaid </a:t>
            </a:r>
            <a:r>
              <a:rPr lang="en-US" dirty="0" err="1"/>
              <a:t>Johnsoncare</a:t>
            </a:r>
            <a:endParaRPr lang="en-US" dirty="0"/>
          </a:p>
          <a:p>
            <a:r>
              <a:rPr lang="en-US" dirty="0"/>
              <a:t>Legislation was 974 pages long</a:t>
            </a:r>
          </a:p>
          <a:p>
            <a:r>
              <a:rPr lang="en-US" dirty="0"/>
              <a:t>Signed into law by President Obama in 2010</a:t>
            </a:r>
          </a:p>
          <a:p>
            <a:r>
              <a:rPr lang="en-US" dirty="0"/>
              <a:t>Website:  </a:t>
            </a:r>
            <a:r>
              <a:rPr lang="en-US" dirty="0">
                <a:hlinkClick r:id="rId3"/>
              </a:rPr>
              <a:t>www.Healthcare.gov</a:t>
            </a:r>
            <a:endParaRPr lang="en-US" dirty="0"/>
          </a:p>
          <a:p>
            <a:r>
              <a:rPr lang="en-US" dirty="0"/>
              <a:t>Most known provision:  require most US citizens and legal residents to have HI</a:t>
            </a:r>
          </a:p>
          <a:p>
            <a:pPr lvl="1"/>
            <a:r>
              <a:rPr lang="en-US" dirty="0"/>
              <a:t>Pay a tax</a:t>
            </a:r>
          </a:p>
          <a:p>
            <a:pPr lvl="2"/>
            <a:r>
              <a:rPr lang="en-US" dirty="0"/>
              <a:t>Supreme Court can’t charge a fee but can impose a tax</a:t>
            </a:r>
          </a:p>
          <a:p>
            <a:pPr lvl="1"/>
            <a:r>
              <a:rPr lang="en-US" dirty="0"/>
              <a:t>Most people have to participate = some exemptions (no job) </a:t>
            </a:r>
          </a:p>
        </p:txBody>
      </p:sp>
    </p:spTree>
    <p:extLst>
      <p:ext uri="{BB962C8B-B14F-4D97-AF65-F5344CB8AC3E}">
        <p14:creationId xmlns:p14="http://schemas.microsoft.com/office/powerpoint/2010/main" val="230396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Expanded options for health insurance</a:t>
            </a:r>
          </a:p>
        </p:txBody>
      </p:sp>
      <p:sp>
        <p:nvSpPr>
          <p:cNvPr id="3" name="Content Placeholder 2"/>
          <p:cNvSpPr>
            <a:spLocks noGrp="1"/>
          </p:cNvSpPr>
          <p:nvPr>
            <p:ph idx="1"/>
          </p:nvPr>
        </p:nvSpPr>
        <p:spPr/>
        <p:txBody>
          <a:bodyPr/>
          <a:lstStyle/>
          <a:p>
            <a:r>
              <a:rPr lang="en-US" dirty="0"/>
              <a:t>Government provided </a:t>
            </a:r>
          </a:p>
          <a:p>
            <a:pPr lvl="1"/>
            <a:r>
              <a:rPr lang="en-US" dirty="0"/>
              <a:t>Medicaid expansion</a:t>
            </a:r>
          </a:p>
          <a:p>
            <a:pPr lvl="1"/>
            <a:endParaRPr lang="en-US" dirty="0"/>
          </a:p>
          <a:p>
            <a:r>
              <a:rPr lang="en-US" dirty="0"/>
              <a:t>Employer provided</a:t>
            </a:r>
          </a:p>
          <a:p>
            <a:endParaRPr lang="en-US" dirty="0"/>
          </a:p>
          <a:p>
            <a:r>
              <a:rPr lang="en-US" dirty="0"/>
              <a:t>Health insurance exchange = </a:t>
            </a:r>
            <a:r>
              <a:rPr lang="en-US" dirty="0">
                <a:hlinkClick r:id="rId3"/>
              </a:rPr>
              <a:t>https://www.healthcare.gov/</a:t>
            </a:r>
            <a:endParaRPr lang="en-US" dirty="0"/>
          </a:p>
          <a:p>
            <a:endParaRPr lang="en-US" dirty="0"/>
          </a:p>
          <a:p>
            <a:r>
              <a:rPr lang="en-US" dirty="0"/>
              <a:t>Other (individual or group) </a:t>
            </a:r>
          </a:p>
        </p:txBody>
      </p:sp>
    </p:spTree>
    <p:extLst>
      <p:ext uri="{BB962C8B-B14F-4D97-AF65-F5344CB8AC3E}">
        <p14:creationId xmlns:p14="http://schemas.microsoft.com/office/powerpoint/2010/main" val="2453492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3"/>
              </a:rPr>
              <a:t>Summary of provisions</a:t>
            </a:r>
            <a:endParaRPr lang="en-US" dirty="0"/>
          </a:p>
        </p:txBody>
      </p:sp>
      <p:sp>
        <p:nvSpPr>
          <p:cNvPr id="3" name="Content Placeholder 2"/>
          <p:cNvSpPr>
            <a:spLocks noGrp="1"/>
          </p:cNvSpPr>
          <p:nvPr>
            <p:ph idx="1"/>
          </p:nvPr>
        </p:nvSpPr>
        <p:spPr/>
        <p:txBody>
          <a:bodyPr/>
          <a:lstStyle/>
          <a:p>
            <a:r>
              <a:rPr lang="en-US" dirty="0"/>
              <a:t>I highly recommend you going and review it.  See how knowledgeable you are about the terminology used in health care.  As you gain more education and work experience, you will become familiar with these terms.  </a:t>
            </a:r>
          </a:p>
        </p:txBody>
      </p:sp>
    </p:spTree>
    <p:extLst>
      <p:ext uri="{BB962C8B-B14F-4D97-AF65-F5344CB8AC3E}">
        <p14:creationId xmlns:p14="http://schemas.microsoft.com/office/powerpoint/2010/main" val="119665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52292617"/>
              </p:ext>
            </p:extLst>
          </p:nvPr>
        </p:nvGraphicFramePr>
        <p:xfrm>
          <a:off x="1371600" y="571500"/>
          <a:ext cx="9601200" cy="57810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90578419"/>
                    </a:ext>
                  </a:extLst>
                </a:gridCol>
                <a:gridCol w="3842238">
                  <a:extLst>
                    <a:ext uri="{9D8B030D-6E8A-4147-A177-3AD203B41FA5}">
                      <a16:colId xmlns:a16="http://schemas.microsoft.com/office/drawing/2014/main" val="2625729362"/>
                    </a:ext>
                  </a:extLst>
                </a:gridCol>
                <a:gridCol w="5301762">
                  <a:extLst>
                    <a:ext uri="{9D8B030D-6E8A-4147-A177-3AD203B41FA5}">
                      <a16:colId xmlns:a16="http://schemas.microsoft.com/office/drawing/2014/main" val="1938579877"/>
                    </a:ext>
                  </a:extLst>
                </a:gridCol>
              </a:tblGrid>
              <a:tr h="370840">
                <a:tc>
                  <a:txBody>
                    <a:bodyPr/>
                    <a:lstStyle/>
                    <a:p>
                      <a:endParaRPr lang="en-US" dirty="0"/>
                    </a:p>
                  </a:txBody>
                  <a:tcPr/>
                </a:tc>
                <a:tc>
                  <a:txBody>
                    <a:bodyPr/>
                    <a:lstStyle/>
                    <a:p>
                      <a:r>
                        <a:rPr lang="en-US" dirty="0"/>
                        <a:t>What it does</a:t>
                      </a:r>
                    </a:p>
                  </a:txBody>
                  <a:tcPr/>
                </a:tc>
                <a:tc>
                  <a:txBody>
                    <a:bodyPr/>
                    <a:lstStyle/>
                    <a:p>
                      <a:r>
                        <a:rPr lang="en-US" dirty="0"/>
                        <a:t>Why was it important? </a:t>
                      </a:r>
                    </a:p>
                  </a:txBody>
                  <a:tcPr/>
                </a:tc>
                <a:extLst>
                  <a:ext uri="{0D108BD9-81ED-4DB2-BD59-A6C34878D82A}">
                    <a16:rowId xmlns:a16="http://schemas.microsoft.com/office/drawing/2014/main" val="4171248647"/>
                  </a:ext>
                </a:extLst>
              </a:tr>
              <a:tr h="370840">
                <a:tc>
                  <a:txBody>
                    <a:bodyPr/>
                    <a:lstStyle/>
                    <a:p>
                      <a:r>
                        <a:rPr lang="en-US" dirty="0"/>
                        <a:t>1</a:t>
                      </a:r>
                    </a:p>
                  </a:txBody>
                  <a:tcPr/>
                </a:tc>
                <a:tc>
                  <a:txBody>
                    <a:bodyPr/>
                    <a:lstStyle/>
                    <a:p>
                      <a:r>
                        <a:rPr lang="en-US" dirty="0"/>
                        <a:t>Requires people to obtain health insurance</a:t>
                      </a:r>
                    </a:p>
                  </a:txBody>
                  <a:tcPr/>
                </a:tc>
                <a:tc>
                  <a:txBody>
                    <a:bodyPr/>
                    <a:lstStyle/>
                    <a:p>
                      <a:r>
                        <a:rPr lang="en-US" dirty="0"/>
                        <a:t>Insurance is the way we access/pay for health care</a:t>
                      </a:r>
                    </a:p>
                  </a:txBody>
                  <a:tcPr/>
                </a:tc>
                <a:extLst>
                  <a:ext uri="{0D108BD9-81ED-4DB2-BD59-A6C34878D82A}">
                    <a16:rowId xmlns:a16="http://schemas.microsoft.com/office/drawing/2014/main" val="3658670156"/>
                  </a:ext>
                </a:extLst>
              </a:tr>
              <a:tr h="370840">
                <a:tc>
                  <a:txBody>
                    <a:bodyPr/>
                    <a:lstStyle/>
                    <a:p>
                      <a:r>
                        <a:rPr lang="en-US" dirty="0"/>
                        <a:t>2</a:t>
                      </a:r>
                    </a:p>
                  </a:txBody>
                  <a:tcPr/>
                </a:tc>
                <a:tc>
                  <a:txBody>
                    <a:bodyPr/>
                    <a:lstStyle/>
                    <a:p>
                      <a:r>
                        <a:rPr lang="en-US" dirty="0"/>
                        <a:t>Expand</a:t>
                      </a:r>
                      <a:r>
                        <a:rPr lang="en-US" baseline="0" dirty="0"/>
                        <a:t> options for purchase HI</a:t>
                      </a:r>
                    </a:p>
                    <a:p>
                      <a:r>
                        <a:rPr lang="en-US" baseline="0" dirty="0"/>
                        <a:t>(small business/individual market)</a:t>
                      </a:r>
                    </a:p>
                    <a:p>
                      <a:r>
                        <a:rPr lang="en-US" baseline="0" dirty="0"/>
                        <a:t>(200+ employees)</a:t>
                      </a:r>
                    </a:p>
                    <a:p>
                      <a:r>
                        <a:rPr lang="en-US" baseline="0" dirty="0"/>
                        <a:t>Expand Medicaid</a:t>
                      </a:r>
                    </a:p>
                    <a:p>
                      <a:endParaRPr lang="en-US" dirty="0"/>
                    </a:p>
                  </a:txBody>
                  <a:tcPr/>
                </a:tc>
                <a:tc>
                  <a:txBody>
                    <a:bodyPr/>
                    <a:lstStyle/>
                    <a:p>
                      <a:r>
                        <a:rPr lang="en-US" dirty="0"/>
                        <a:t>Not all companies offered H</a:t>
                      </a:r>
                      <a:r>
                        <a:rPr lang="en-US" baseline="0" dirty="0"/>
                        <a:t>I (most adults who are uninsured are working full-time jobs. </a:t>
                      </a:r>
                    </a:p>
                    <a:p>
                      <a:endParaRPr lang="en-US" baseline="0" dirty="0"/>
                    </a:p>
                    <a:p>
                      <a:r>
                        <a:rPr lang="en-US" baseline="0" dirty="0"/>
                        <a:t>Small businesses couldn’t afford to offer HI </a:t>
                      </a:r>
                    </a:p>
                    <a:p>
                      <a:endParaRPr lang="en-US" baseline="0" dirty="0"/>
                    </a:p>
                    <a:p>
                      <a:r>
                        <a:rPr lang="en-US" baseline="0" dirty="0"/>
                        <a:t>Many individuals don’t qualify for Medicaid </a:t>
                      </a:r>
                      <a:endParaRPr lang="en-US" dirty="0"/>
                    </a:p>
                  </a:txBody>
                  <a:tcPr/>
                </a:tc>
                <a:extLst>
                  <a:ext uri="{0D108BD9-81ED-4DB2-BD59-A6C34878D82A}">
                    <a16:rowId xmlns:a16="http://schemas.microsoft.com/office/drawing/2014/main" val="4088584907"/>
                  </a:ext>
                </a:extLst>
              </a:tr>
              <a:tr h="370840">
                <a:tc>
                  <a:txBody>
                    <a:bodyPr/>
                    <a:lstStyle/>
                    <a:p>
                      <a:r>
                        <a:rPr lang="en-US" dirty="0"/>
                        <a:t>3</a:t>
                      </a:r>
                    </a:p>
                  </a:txBody>
                  <a:tcPr/>
                </a:tc>
                <a:tc>
                  <a:txBody>
                    <a:bodyPr/>
                    <a:lstStyle/>
                    <a:p>
                      <a:r>
                        <a:rPr lang="en-US" dirty="0"/>
                        <a:t>Require</a:t>
                      </a:r>
                      <a:r>
                        <a:rPr lang="en-US" baseline="0" dirty="0"/>
                        <a:t> essential benefits </a:t>
                      </a:r>
                      <a:endParaRPr lang="en-US" dirty="0"/>
                    </a:p>
                  </a:txBody>
                  <a:tcPr/>
                </a:tc>
                <a:tc>
                  <a:txBody>
                    <a:bodyPr/>
                    <a:lstStyle/>
                    <a:p>
                      <a:r>
                        <a:rPr lang="en-US" dirty="0"/>
                        <a:t>Protect vulnerable</a:t>
                      </a:r>
                      <a:r>
                        <a:rPr lang="en-US" baseline="0" dirty="0"/>
                        <a:t> (women and children) </a:t>
                      </a:r>
                      <a:endParaRPr lang="en-US" dirty="0"/>
                    </a:p>
                  </a:txBody>
                  <a:tcPr/>
                </a:tc>
                <a:extLst>
                  <a:ext uri="{0D108BD9-81ED-4DB2-BD59-A6C34878D82A}">
                    <a16:rowId xmlns:a16="http://schemas.microsoft.com/office/drawing/2014/main" val="2250774445"/>
                  </a:ext>
                </a:extLst>
              </a:tr>
              <a:tr h="370840">
                <a:tc>
                  <a:txBody>
                    <a:bodyPr/>
                    <a:lstStyle/>
                    <a:p>
                      <a:r>
                        <a:rPr lang="en-US" dirty="0"/>
                        <a:t>4</a:t>
                      </a:r>
                    </a:p>
                  </a:txBody>
                  <a:tcPr/>
                </a:tc>
                <a:tc>
                  <a:txBody>
                    <a:bodyPr/>
                    <a:lstStyle/>
                    <a:p>
                      <a:r>
                        <a:rPr lang="en-US" dirty="0"/>
                        <a:t>Eliminate</a:t>
                      </a:r>
                      <a:r>
                        <a:rPr lang="en-US" baseline="0" dirty="0"/>
                        <a:t> pre-existing condition</a:t>
                      </a:r>
                      <a:endParaRPr lang="en-US" dirty="0"/>
                    </a:p>
                  </a:txBody>
                  <a:tcPr/>
                </a:tc>
                <a:tc>
                  <a:txBody>
                    <a:bodyPr/>
                    <a:lstStyle/>
                    <a:p>
                      <a:r>
                        <a:rPr lang="en-US" dirty="0"/>
                        <a:t>People who needed HC</a:t>
                      </a:r>
                      <a:r>
                        <a:rPr lang="en-US" baseline="0" dirty="0"/>
                        <a:t> were denied coverage</a:t>
                      </a:r>
                      <a:endParaRPr lang="en-US" dirty="0"/>
                    </a:p>
                  </a:txBody>
                  <a:tcPr/>
                </a:tc>
                <a:extLst>
                  <a:ext uri="{0D108BD9-81ED-4DB2-BD59-A6C34878D82A}">
                    <a16:rowId xmlns:a16="http://schemas.microsoft.com/office/drawing/2014/main" val="543561158"/>
                  </a:ext>
                </a:extLst>
              </a:tr>
              <a:tr h="370840">
                <a:tc>
                  <a:txBody>
                    <a:bodyPr/>
                    <a:lstStyle/>
                    <a:p>
                      <a:r>
                        <a:rPr lang="en-US" dirty="0"/>
                        <a:t>5</a:t>
                      </a:r>
                    </a:p>
                  </a:txBody>
                  <a:tcPr/>
                </a:tc>
                <a:tc>
                  <a:txBody>
                    <a:bodyPr/>
                    <a:lstStyle/>
                    <a:p>
                      <a:r>
                        <a:rPr lang="en-US" dirty="0"/>
                        <a:t>Preventative services at no cost</a:t>
                      </a:r>
                    </a:p>
                  </a:txBody>
                  <a:tcPr/>
                </a:tc>
                <a:tc>
                  <a:txBody>
                    <a:bodyPr/>
                    <a:lstStyle/>
                    <a:p>
                      <a:r>
                        <a:rPr lang="en-US" dirty="0"/>
                        <a:t>Prevention will help to</a:t>
                      </a:r>
                      <a:r>
                        <a:rPr lang="en-US" baseline="0" dirty="0"/>
                        <a:t> identify and eliminate diseases</a:t>
                      </a:r>
                      <a:endParaRPr lang="en-US" dirty="0"/>
                    </a:p>
                  </a:txBody>
                  <a:tcPr/>
                </a:tc>
                <a:extLst>
                  <a:ext uri="{0D108BD9-81ED-4DB2-BD59-A6C34878D82A}">
                    <a16:rowId xmlns:a16="http://schemas.microsoft.com/office/drawing/2014/main" val="1475043382"/>
                  </a:ext>
                </a:extLst>
              </a:tr>
              <a:tr h="370840">
                <a:tc>
                  <a:txBody>
                    <a:bodyPr/>
                    <a:lstStyle/>
                    <a:p>
                      <a:r>
                        <a:rPr lang="en-US" dirty="0"/>
                        <a:t>6</a:t>
                      </a:r>
                    </a:p>
                  </a:txBody>
                  <a:tcPr/>
                </a:tc>
                <a:tc>
                  <a:txBody>
                    <a:bodyPr/>
                    <a:lstStyle/>
                    <a:p>
                      <a:r>
                        <a:rPr lang="en-US" dirty="0"/>
                        <a:t>No dollar limits on benefits</a:t>
                      </a:r>
                    </a:p>
                  </a:txBody>
                  <a:tcPr/>
                </a:tc>
                <a:tc>
                  <a:txBody>
                    <a:bodyPr/>
                    <a:lstStyle/>
                    <a:p>
                      <a:r>
                        <a:rPr lang="en-US" dirty="0"/>
                        <a:t>Used to be $1 million dollar lifetime.  A</a:t>
                      </a:r>
                      <a:r>
                        <a:rPr lang="en-US" baseline="0" dirty="0"/>
                        <a:t> significant health problem – that’s it</a:t>
                      </a:r>
                      <a:endParaRPr lang="en-US" dirty="0"/>
                    </a:p>
                  </a:txBody>
                  <a:tcPr/>
                </a:tc>
                <a:extLst>
                  <a:ext uri="{0D108BD9-81ED-4DB2-BD59-A6C34878D82A}">
                    <a16:rowId xmlns:a16="http://schemas.microsoft.com/office/drawing/2014/main" val="2404715954"/>
                  </a:ext>
                </a:extLst>
              </a:tr>
              <a:tr h="370840">
                <a:tc>
                  <a:txBody>
                    <a:bodyPr/>
                    <a:lstStyle/>
                    <a:p>
                      <a:r>
                        <a:rPr lang="en-US" dirty="0"/>
                        <a:t>7</a:t>
                      </a:r>
                    </a:p>
                  </a:txBody>
                  <a:tcPr/>
                </a:tc>
                <a:tc>
                  <a:txBody>
                    <a:bodyPr/>
                    <a:lstStyle/>
                    <a:p>
                      <a:r>
                        <a:rPr lang="en-US" dirty="0"/>
                        <a:t>Depends can stay on parents insurance up</a:t>
                      </a:r>
                      <a:r>
                        <a:rPr lang="en-US" baseline="0" dirty="0"/>
                        <a:t> to age 26</a:t>
                      </a:r>
                      <a:endParaRPr lang="en-US" dirty="0"/>
                    </a:p>
                  </a:txBody>
                  <a:tcPr/>
                </a:tc>
                <a:tc>
                  <a:txBody>
                    <a:bodyPr/>
                    <a:lstStyle/>
                    <a:p>
                      <a:r>
                        <a:rPr lang="en-US" dirty="0"/>
                        <a:t>This group has</a:t>
                      </a:r>
                      <a:r>
                        <a:rPr lang="en-US" baseline="0" dirty="0"/>
                        <a:t> a high incidence of being uninsured</a:t>
                      </a:r>
                      <a:endParaRPr lang="en-US" dirty="0"/>
                    </a:p>
                  </a:txBody>
                  <a:tcPr/>
                </a:tc>
                <a:extLst>
                  <a:ext uri="{0D108BD9-81ED-4DB2-BD59-A6C34878D82A}">
                    <a16:rowId xmlns:a16="http://schemas.microsoft.com/office/drawing/2014/main" val="3668499958"/>
                  </a:ext>
                </a:extLst>
              </a:tr>
              <a:tr h="370840">
                <a:tc>
                  <a:txBody>
                    <a:bodyPr/>
                    <a:lstStyle/>
                    <a:p>
                      <a:r>
                        <a:rPr lang="en-US" dirty="0"/>
                        <a:t>8</a:t>
                      </a:r>
                    </a:p>
                  </a:txBody>
                  <a:tcPr/>
                </a:tc>
                <a:tc>
                  <a:txBody>
                    <a:bodyPr/>
                    <a:lstStyle/>
                    <a:p>
                      <a:r>
                        <a:rPr lang="en-US" dirty="0"/>
                        <a:t>Display calorie 20+ chains</a:t>
                      </a:r>
                    </a:p>
                  </a:txBody>
                  <a:tcPr/>
                </a:tc>
                <a:tc>
                  <a:txBody>
                    <a:bodyPr/>
                    <a:lstStyle/>
                    <a:p>
                      <a:r>
                        <a:rPr lang="en-US" dirty="0"/>
                        <a:t>Help</a:t>
                      </a:r>
                      <a:r>
                        <a:rPr lang="en-US" baseline="0" dirty="0"/>
                        <a:t> to combat obesity </a:t>
                      </a:r>
                      <a:endParaRPr lang="en-US" dirty="0"/>
                    </a:p>
                  </a:txBody>
                  <a:tcPr/>
                </a:tc>
                <a:extLst>
                  <a:ext uri="{0D108BD9-81ED-4DB2-BD59-A6C34878D82A}">
                    <a16:rowId xmlns:a16="http://schemas.microsoft.com/office/drawing/2014/main" val="688543156"/>
                  </a:ext>
                </a:extLst>
              </a:tr>
            </a:tbl>
          </a:graphicData>
        </a:graphic>
      </p:graphicFrame>
    </p:spTree>
    <p:extLst>
      <p:ext uri="{BB962C8B-B14F-4D97-AF65-F5344CB8AC3E}">
        <p14:creationId xmlns:p14="http://schemas.microsoft.com/office/powerpoint/2010/main" val="3716274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Title I Quality, affordable health care for all Americans</a:t>
            </a:r>
            <a:br>
              <a:rPr lang="en-US" dirty="0"/>
            </a:b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No lifetime or annual limits.</a:t>
            </a:r>
            <a:r>
              <a:rPr lang="en-US" dirty="0"/>
              <a:t> Prohibits all plans from establishing lifetime or unreasonable annual limits on the dollar value of benefits.</a:t>
            </a:r>
          </a:p>
          <a:p>
            <a:r>
              <a:rPr lang="en-US" b="1" dirty="0"/>
              <a:t>Prohibition on rescissions.</a:t>
            </a:r>
            <a:r>
              <a:rPr lang="en-US" dirty="0"/>
              <a:t> Prohibits all plans from rescinding coverage except in instances of fraud or misrepresentation.</a:t>
            </a:r>
          </a:p>
          <a:p>
            <a:r>
              <a:rPr lang="en-US" b="1" dirty="0"/>
              <a:t>Coverage of preventive health services.</a:t>
            </a:r>
            <a:r>
              <a:rPr lang="en-US" dirty="0"/>
              <a:t> Requires all plans to cover preventive services and immunizations recommended by the U.S. Preventive Services Task Force and the CDC, and certain child preventive services recommended by the Health Resources and Services Administration, without any cost-sharing.</a:t>
            </a:r>
          </a:p>
          <a:p>
            <a:r>
              <a:rPr lang="en-US" b="1" dirty="0"/>
              <a:t>Extension of dependent coverage.</a:t>
            </a:r>
            <a:r>
              <a:rPr lang="en-US" dirty="0"/>
              <a:t> Requires all plans offering dependent coverage to allow unmarried individuals until age 26 to remain on their parents’ health insurance.</a:t>
            </a:r>
          </a:p>
        </p:txBody>
      </p:sp>
    </p:spTree>
    <p:extLst>
      <p:ext uri="{BB962C8B-B14F-4D97-AF65-F5344CB8AC3E}">
        <p14:creationId xmlns:p14="http://schemas.microsoft.com/office/powerpoint/2010/main" val="269566817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187</TotalTime>
  <Words>1676</Words>
  <Application>Microsoft Office PowerPoint</Application>
  <PresentationFormat>Widescreen</PresentationFormat>
  <Paragraphs>270</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Franklin Gothic Book</vt:lpstr>
      <vt:lpstr>Times New Roman</vt:lpstr>
      <vt:lpstr>Wingdings</vt:lpstr>
      <vt:lpstr>Crop</vt:lpstr>
      <vt:lpstr>Module 6:  Health reform and the ppaca </vt:lpstr>
      <vt:lpstr>Understand the history of health reform in the US </vt:lpstr>
      <vt:lpstr>Good website</vt:lpstr>
      <vt:lpstr>Purpose of the PPACA </vt:lpstr>
      <vt:lpstr>General information </vt:lpstr>
      <vt:lpstr>Expanded options for health insurance</vt:lpstr>
      <vt:lpstr>Summary of provisions</vt:lpstr>
      <vt:lpstr>PowerPoint Presentation</vt:lpstr>
      <vt:lpstr>Title I Quality, affordable health care for all Americans  </vt:lpstr>
      <vt:lpstr>Title I continued</vt:lpstr>
      <vt:lpstr>Title I: continued</vt:lpstr>
      <vt:lpstr>Essential health benefits </vt:lpstr>
      <vt:lpstr>Title I:  continued </vt:lpstr>
      <vt:lpstr>Health insurance market place</vt:lpstr>
      <vt:lpstr>Plans </vt:lpstr>
      <vt:lpstr>Plans =   </vt:lpstr>
      <vt:lpstr>Subsidies</vt:lpstr>
      <vt:lpstr>Sample:  22 year old in Cobb County </vt:lpstr>
      <vt:lpstr>Title 1:  Continued </vt:lpstr>
      <vt:lpstr>Title II The role of public programs</vt:lpstr>
      <vt:lpstr>Title III Improving the quality and efficiency of health care</vt:lpstr>
      <vt:lpstr>Title IV Preventing chronic disease and improving public health</vt:lpstr>
      <vt:lpstr>Title V Health care workforce</vt:lpstr>
      <vt:lpstr>Title V:  continued</vt:lpstr>
      <vt:lpstr>Title VI Transparency and program integrity  </vt:lpstr>
      <vt:lpstr>Title VII Improving access to innovative medical therapies  </vt:lpstr>
      <vt:lpstr>Title VIII Community living assistance services and supports  </vt:lpstr>
      <vt:lpstr>Title VIIII Revenue provisions  </vt:lpstr>
      <vt:lpstr>Title X Reauthorization of the Indian Health Care Improvement Act  </vt:lpstr>
      <vt:lpstr>ACA lawsuits (only a few out of many) </vt:lpstr>
      <vt:lpstr>Issue:  Reproductive rights</vt:lpstr>
      <vt:lpstr>ACA lawsuits </vt:lpstr>
      <vt:lpstr>$$$$$$$$$</vt:lpstr>
      <vt:lpstr>ACA in the current political environment and proposed alternatives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Health reform and the ppaca</dc:title>
  <dc:creator>Jocelyn Steward</dc:creator>
  <cp:lastModifiedBy>Jocelyn Steward</cp:lastModifiedBy>
  <cp:revision>16</cp:revision>
  <dcterms:created xsi:type="dcterms:W3CDTF">2016-10-24T00:58:37Z</dcterms:created>
  <dcterms:modified xsi:type="dcterms:W3CDTF">2017-02-27T22:03:50Z</dcterms:modified>
</cp:coreProperties>
</file>