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1" r:id="rId3"/>
    <p:sldId id="280" r:id="rId4"/>
    <p:sldId id="281" r:id="rId5"/>
    <p:sldId id="269" r:id="rId6"/>
    <p:sldId id="258" r:id="rId7"/>
    <p:sldId id="259" r:id="rId8"/>
    <p:sldId id="270" r:id="rId9"/>
    <p:sldId id="282" r:id="rId10"/>
    <p:sldId id="283" r:id="rId11"/>
    <p:sldId id="284" r:id="rId12"/>
    <p:sldId id="273" r:id="rId13"/>
    <p:sldId id="274" r:id="rId14"/>
    <p:sldId id="275" r:id="rId15"/>
    <p:sldId id="276" r:id="rId16"/>
    <p:sldId id="265" r:id="rId17"/>
    <p:sldId id="266" r:id="rId18"/>
    <p:sldId id="267" r:id="rId19"/>
    <p:sldId id="277" r:id="rId20"/>
    <p:sldId id="278" r:id="rId21"/>
    <p:sldId id="279" r:id="rId22"/>
    <p:sldId id="268" r:id="rId23"/>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6154BEF4-3322-4CCC-8219-5D7B5CDB04B2}" type="datetimeFigureOut">
              <a:rPr lang="en-US" smtClean="0"/>
              <a:t>11/7/2016</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790E6AB0-F19D-4AEF-8914-6E52F036AD63}" type="slidenum">
              <a:rPr lang="en-US" smtClean="0"/>
              <a:t>‹#›</a:t>
            </a:fld>
            <a:endParaRPr lang="en-US"/>
          </a:p>
        </p:txBody>
      </p:sp>
    </p:spTree>
    <p:extLst>
      <p:ext uri="{BB962C8B-B14F-4D97-AF65-F5344CB8AC3E}">
        <p14:creationId xmlns:p14="http://schemas.microsoft.com/office/powerpoint/2010/main" val="22735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1</a:t>
            </a:fld>
            <a:endParaRPr lang="en-US"/>
          </a:p>
        </p:txBody>
      </p:sp>
    </p:spTree>
    <p:extLst>
      <p:ext uri="{BB962C8B-B14F-4D97-AF65-F5344CB8AC3E}">
        <p14:creationId xmlns:p14="http://schemas.microsoft.com/office/powerpoint/2010/main" val="1135073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15</a:t>
            </a:fld>
            <a:endParaRPr lang="en-US"/>
          </a:p>
        </p:txBody>
      </p:sp>
    </p:spTree>
    <p:extLst>
      <p:ext uri="{BB962C8B-B14F-4D97-AF65-F5344CB8AC3E}">
        <p14:creationId xmlns:p14="http://schemas.microsoft.com/office/powerpoint/2010/main" val="938545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16</a:t>
            </a:fld>
            <a:endParaRPr lang="en-US"/>
          </a:p>
        </p:txBody>
      </p:sp>
    </p:spTree>
    <p:extLst>
      <p:ext uri="{BB962C8B-B14F-4D97-AF65-F5344CB8AC3E}">
        <p14:creationId xmlns:p14="http://schemas.microsoft.com/office/powerpoint/2010/main" val="625175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17</a:t>
            </a:fld>
            <a:endParaRPr lang="en-US"/>
          </a:p>
        </p:txBody>
      </p:sp>
    </p:spTree>
    <p:extLst>
      <p:ext uri="{BB962C8B-B14F-4D97-AF65-F5344CB8AC3E}">
        <p14:creationId xmlns:p14="http://schemas.microsoft.com/office/powerpoint/2010/main" val="58653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18</a:t>
            </a:fld>
            <a:endParaRPr lang="en-US"/>
          </a:p>
        </p:txBody>
      </p:sp>
    </p:spTree>
    <p:extLst>
      <p:ext uri="{BB962C8B-B14F-4D97-AF65-F5344CB8AC3E}">
        <p14:creationId xmlns:p14="http://schemas.microsoft.com/office/powerpoint/2010/main" val="3109790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19</a:t>
            </a:fld>
            <a:endParaRPr lang="en-US"/>
          </a:p>
        </p:txBody>
      </p:sp>
    </p:spTree>
    <p:extLst>
      <p:ext uri="{BB962C8B-B14F-4D97-AF65-F5344CB8AC3E}">
        <p14:creationId xmlns:p14="http://schemas.microsoft.com/office/powerpoint/2010/main" val="549325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20</a:t>
            </a:fld>
            <a:endParaRPr lang="en-US"/>
          </a:p>
        </p:txBody>
      </p:sp>
    </p:spTree>
    <p:extLst>
      <p:ext uri="{BB962C8B-B14F-4D97-AF65-F5344CB8AC3E}">
        <p14:creationId xmlns:p14="http://schemas.microsoft.com/office/powerpoint/2010/main" val="3876585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21</a:t>
            </a:fld>
            <a:endParaRPr lang="en-US"/>
          </a:p>
        </p:txBody>
      </p:sp>
    </p:spTree>
    <p:extLst>
      <p:ext uri="{BB962C8B-B14F-4D97-AF65-F5344CB8AC3E}">
        <p14:creationId xmlns:p14="http://schemas.microsoft.com/office/powerpoint/2010/main" val="102090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22</a:t>
            </a:fld>
            <a:endParaRPr lang="en-US"/>
          </a:p>
        </p:txBody>
      </p:sp>
    </p:spTree>
    <p:extLst>
      <p:ext uri="{BB962C8B-B14F-4D97-AF65-F5344CB8AC3E}">
        <p14:creationId xmlns:p14="http://schemas.microsoft.com/office/powerpoint/2010/main" val="2661213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2</a:t>
            </a:fld>
            <a:endParaRPr lang="en-US"/>
          </a:p>
        </p:txBody>
      </p:sp>
    </p:spTree>
    <p:extLst>
      <p:ext uri="{BB962C8B-B14F-4D97-AF65-F5344CB8AC3E}">
        <p14:creationId xmlns:p14="http://schemas.microsoft.com/office/powerpoint/2010/main" val="917886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5</a:t>
            </a:fld>
            <a:endParaRPr lang="en-US"/>
          </a:p>
        </p:txBody>
      </p:sp>
    </p:spTree>
    <p:extLst>
      <p:ext uri="{BB962C8B-B14F-4D97-AF65-F5344CB8AC3E}">
        <p14:creationId xmlns:p14="http://schemas.microsoft.com/office/powerpoint/2010/main" val="4170050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6</a:t>
            </a:fld>
            <a:endParaRPr lang="en-US"/>
          </a:p>
        </p:txBody>
      </p:sp>
    </p:spTree>
    <p:extLst>
      <p:ext uri="{BB962C8B-B14F-4D97-AF65-F5344CB8AC3E}">
        <p14:creationId xmlns:p14="http://schemas.microsoft.com/office/powerpoint/2010/main" val="4227661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7</a:t>
            </a:fld>
            <a:endParaRPr lang="en-US"/>
          </a:p>
        </p:txBody>
      </p:sp>
    </p:spTree>
    <p:extLst>
      <p:ext uri="{BB962C8B-B14F-4D97-AF65-F5344CB8AC3E}">
        <p14:creationId xmlns:p14="http://schemas.microsoft.com/office/powerpoint/2010/main" val="135006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8</a:t>
            </a:fld>
            <a:endParaRPr lang="en-US"/>
          </a:p>
        </p:txBody>
      </p:sp>
    </p:spTree>
    <p:extLst>
      <p:ext uri="{BB962C8B-B14F-4D97-AF65-F5344CB8AC3E}">
        <p14:creationId xmlns:p14="http://schemas.microsoft.com/office/powerpoint/2010/main" val="832048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12</a:t>
            </a:fld>
            <a:endParaRPr lang="en-US"/>
          </a:p>
        </p:txBody>
      </p:sp>
    </p:spTree>
    <p:extLst>
      <p:ext uri="{BB962C8B-B14F-4D97-AF65-F5344CB8AC3E}">
        <p14:creationId xmlns:p14="http://schemas.microsoft.com/office/powerpoint/2010/main" val="3370917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13</a:t>
            </a:fld>
            <a:endParaRPr lang="en-US"/>
          </a:p>
        </p:txBody>
      </p:sp>
    </p:spTree>
    <p:extLst>
      <p:ext uri="{BB962C8B-B14F-4D97-AF65-F5344CB8AC3E}">
        <p14:creationId xmlns:p14="http://schemas.microsoft.com/office/powerpoint/2010/main" val="471911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6AB0-F19D-4AEF-8914-6E52F036AD63}" type="slidenum">
              <a:rPr lang="en-US" smtClean="0"/>
              <a:t>14</a:t>
            </a:fld>
            <a:endParaRPr lang="en-US"/>
          </a:p>
        </p:txBody>
      </p:sp>
    </p:spTree>
    <p:extLst>
      <p:ext uri="{BB962C8B-B14F-4D97-AF65-F5344CB8AC3E}">
        <p14:creationId xmlns:p14="http://schemas.microsoft.com/office/powerpoint/2010/main" val="795759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809D9F-45FF-43BC-82D0-95AAEDCED03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263634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809D9F-45FF-43BC-82D0-95AAEDCED03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178451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809D9F-45FF-43BC-82D0-95AAEDCED03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3129342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809D9F-45FF-43BC-82D0-95AAEDCED03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3533192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809D9F-45FF-43BC-82D0-95AAEDCED03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172622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809D9F-45FF-43BC-82D0-95AAEDCED035}"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14143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09D9F-45FF-43BC-82D0-95AAEDCED035}"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405685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809D9F-45FF-43BC-82D0-95AAEDCED035}"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17543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09D9F-45FF-43BC-82D0-95AAEDCED035}"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3796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809D9F-45FF-43BC-82D0-95AAEDCED035}"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304994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809D9F-45FF-43BC-82D0-95AAEDCED035}"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B7386-FD39-4C8E-825B-83606DF45276}" type="slidenum">
              <a:rPr lang="en-US" smtClean="0"/>
              <a:t>‹#›</a:t>
            </a:fld>
            <a:endParaRPr lang="en-US"/>
          </a:p>
        </p:txBody>
      </p:sp>
    </p:spTree>
    <p:extLst>
      <p:ext uri="{BB962C8B-B14F-4D97-AF65-F5344CB8AC3E}">
        <p14:creationId xmlns:p14="http://schemas.microsoft.com/office/powerpoint/2010/main" val="2204551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09D9F-45FF-43BC-82D0-95AAEDCED035}"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B7386-FD39-4C8E-825B-83606DF45276}" type="slidenum">
              <a:rPr lang="en-US" smtClean="0"/>
              <a:t>‹#›</a:t>
            </a:fld>
            <a:endParaRPr lang="en-US"/>
          </a:p>
        </p:txBody>
      </p:sp>
    </p:spTree>
    <p:extLst>
      <p:ext uri="{BB962C8B-B14F-4D97-AF65-F5344CB8AC3E}">
        <p14:creationId xmlns:p14="http://schemas.microsoft.com/office/powerpoint/2010/main" val="1050685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search?q=hospital+advertising&amp;espv=2&amp;biw=1536&amp;bih=736&amp;tbm=isch&amp;tbo=u&amp;source=univ&amp;sa=X&amp;ved=0ahUKEwj87YbyxpLQAhUIZCYKHVeNAGcQsAQIJQ#tbm=isch&amp;q=hospital+advertisem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Module 8</a:t>
            </a:r>
          </a:p>
        </p:txBody>
      </p:sp>
      <p:sp>
        <p:nvSpPr>
          <p:cNvPr id="3" name="Subtitle 2"/>
          <p:cNvSpPr>
            <a:spLocks noGrp="1"/>
          </p:cNvSpPr>
          <p:nvPr>
            <p:ph type="subTitle" idx="1"/>
          </p:nvPr>
        </p:nvSpPr>
        <p:spPr/>
        <p:txBody>
          <a:bodyPr/>
          <a:lstStyle/>
          <a:p>
            <a:r>
              <a:rPr lang="en-US" dirty="0"/>
              <a:t>Hospitals</a:t>
            </a:r>
          </a:p>
          <a:p>
            <a:r>
              <a:rPr lang="en-US"/>
              <a:t>Student lecture </a:t>
            </a:r>
            <a:endParaRPr lang="en-US" dirty="0"/>
          </a:p>
        </p:txBody>
      </p:sp>
    </p:spTree>
    <p:extLst>
      <p:ext uri="{BB962C8B-B14F-4D97-AF65-F5344CB8AC3E}">
        <p14:creationId xmlns:p14="http://schemas.microsoft.com/office/powerpoint/2010/main" val="967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hospital accreditation </a:t>
            </a:r>
          </a:p>
        </p:txBody>
      </p:sp>
      <p:sp>
        <p:nvSpPr>
          <p:cNvPr id="3" name="Content Placeholder 2"/>
          <p:cNvSpPr>
            <a:spLocks noGrp="1"/>
          </p:cNvSpPr>
          <p:nvPr>
            <p:ph idx="1"/>
          </p:nvPr>
        </p:nvSpPr>
        <p:spPr/>
        <p:txBody>
          <a:bodyPr>
            <a:normAutofit fontScale="85000" lnSpcReduction="20000"/>
          </a:bodyPr>
          <a:lstStyle/>
          <a:p>
            <a:r>
              <a:rPr lang="en-US" dirty="0"/>
              <a:t>Used to be called JCAHO</a:t>
            </a:r>
          </a:p>
          <a:p>
            <a:r>
              <a:rPr lang="en-US" dirty="0"/>
              <a:t>Joint Commission:  An independent, not-for-profit organization, The Joint Commission accredits and certifies nearly 21,000 health care organizations and programs in the United States. Joint Commission accreditation and certification is recognized nationwide as a symbol of quality that reflects an organization’s commitment to meeting certain performance standards.</a:t>
            </a:r>
          </a:p>
          <a:p>
            <a:r>
              <a:rPr lang="en-US" dirty="0"/>
              <a:t>Accreditation:  Joint Commission accreditation can be earned by many types of health care organizations, including hospitals, doctor’s offices, nursing homes, office-based surgery centers, behavioral health treatment facilities, and providers of home care services.  </a:t>
            </a:r>
          </a:p>
          <a:p>
            <a:r>
              <a:rPr lang="en-US" dirty="0"/>
              <a:t>Certification:  Certification is earned by programs or services that may be based within or associated with a health care organization. For example, a Joint Commission accredited medical center can have Joint Commission certified programs or services for diabetes or heart disease care. These programs could be within the medical center or in the community.</a:t>
            </a:r>
          </a:p>
          <a:p>
            <a:pPr marL="0" indent="0">
              <a:buNone/>
            </a:pPr>
            <a:endParaRPr lang="en-US" dirty="0"/>
          </a:p>
        </p:txBody>
      </p:sp>
    </p:spTree>
    <p:extLst>
      <p:ext uri="{BB962C8B-B14F-4D97-AF65-F5344CB8AC3E}">
        <p14:creationId xmlns:p14="http://schemas.microsoft.com/office/powerpoint/2010/main" val="2654253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Joint Commission continued</a:t>
            </a:r>
          </a:p>
        </p:txBody>
      </p:sp>
      <p:sp>
        <p:nvSpPr>
          <p:cNvPr id="3" name="Content Placeholder 2"/>
          <p:cNvSpPr>
            <a:spLocks noGrp="1"/>
          </p:cNvSpPr>
          <p:nvPr>
            <p:ph idx="1"/>
          </p:nvPr>
        </p:nvSpPr>
        <p:spPr/>
        <p:txBody>
          <a:bodyPr/>
          <a:lstStyle/>
          <a:p>
            <a:r>
              <a:rPr lang="en-US" dirty="0"/>
              <a:t>Costs:  $______________________ for a full hospital survey </a:t>
            </a:r>
          </a:p>
          <a:p>
            <a:pPr lvl="1"/>
            <a:r>
              <a:rPr lang="en-US" dirty="0"/>
              <a:t>In addition, reimbursement for surveyors </a:t>
            </a:r>
          </a:p>
          <a:p>
            <a:pPr lvl="1"/>
            <a:r>
              <a:rPr lang="en-US" dirty="0"/>
              <a:t>Consultation, post-visit </a:t>
            </a:r>
          </a:p>
          <a:p>
            <a:pPr lvl="1"/>
            <a:r>
              <a:rPr lang="en-US" dirty="0"/>
              <a:t>About every _____________ years</a:t>
            </a:r>
          </a:p>
          <a:p>
            <a:r>
              <a:rPr lang="en-US" dirty="0"/>
              <a:t>_________________________ </a:t>
            </a:r>
          </a:p>
          <a:p>
            <a:r>
              <a:rPr lang="en-US" dirty="0"/>
              <a:t>_________________________________________</a:t>
            </a:r>
          </a:p>
          <a:p>
            <a:pPr lvl="1"/>
            <a:r>
              <a:rPr lang="en-US" dirty="0"/>
              <a:t>_________________________________________________</a:t>
            </a:r>
          </a:p>
        </p:txBody>
      </p:sp>
    </p:spTree>
    <p:extLst>
      <p:ext uri="{BB962C8B-B14F-4D97-AF65-F5344CB8AC3E}">
        <p14:creationId xmlns:p14="http://schemas.microsoft.com/office/powerpoint/2010/main" val="3515707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hospital finances:  Sources of revenue</a:t>
            </a:r>
          </a:p>
        </p:txBody>
      </p:sp>
      <p:sp>
        <p:nvSpPr>
          <p:cNvPr id="3" name="Content Placeholder 2"/>
          <p:cNvSpPr>
            <a:spLocks noGrp="1"/>
          </p:cNvSpPr>
          <p:nvPr>
            <p:ph idx="1"/>
          </p:nvPr>
        </p:nvSpPr>
        <p:spPr/>
        <p:txBody>
          <a:bodyPr>
            <a:normAutofit fontScale="92500" lnSpcReduction="20000"/>
          </a:bodyPr>
          <a:lstStyle/>
          <a:p>
            <a:r>
              <a:rPr lang="en-US" dirty="0"/>
              <a:t>Sources of revenue </a:t>
            </a:r>
          </a:p>
          <a:p>
            <a:pPr lvl="1"/>
            <a:r>
              <a:rPr lang="en-US" dirty="0"/>
              <a:t>Philanthropy = Donations made to the hospital </a:t>
            </a:r>
          </a:p>
          <a:p>
            <a:pPr lvl="1"/>
            <a:r>
              <a:rPr lang="en-US" dirty="0"/>
              <a:t>Grants = Grants are funds that are donated for a specific purpose.  </a:t>
            </a:r>
          </a:p>
          <a:p>
            <a:pPr lvl="2"/>
            <a:r>
              <a:rPr lang="en-US" dirty="0"/>
              <a:t>Tax appropriations are a form of grant, with the donor being the government</a:t>
            </a:r>
          </a:p>
          <a:p>
            <a:pPr lvl="1"/>
            <a:r>
              <a:rPr lang="en-US" dirty="0"/>
              <a:t>Global budgets = Discussed previously.  Has no incentives to attract more patients or reduce costs</a:t>
            </a:r>
          </a:p>
          <a:p>
            <a:pPr lvl="1"/>
            <a:r>
              <a:rPr lang="en-US" dirty="0"/>
              <a:t>Charges = List prices, a price for whatever it likes but rarely does insurance pay this amount</a:t>
            </a:r>
          </a:p>
          <a:p>
            <a:pPr lvl="1"/>
            <a:r>
              <a:rPr lang="en-US" dirty="0"/>
              <a:t>Per diem = Rate per day</a:t>
            </a:r>
          </a:p>
          <a:p>
            <a:pPr lvl="1"/>
            <a:r>
              <a:rPr lang="en-US" dirty="0"/>
              <a:t>DRGs = Prospective payment system.  Payments based on patient’s diagnosis at discharge.  </a:t>
            </a:r>
          </a:p>
          <a:p>
            <a:pPr lvl="1"/>
            <a:r>
              <a:rPr lang="en-US" dirty="0"/>
              <a:t>Capitation = Payment per person </a:t>
            </a:r>
          </a:p>
          <a:p>
            <a:pPr lvl="1"/>
            <a:r>
              <a:rPr lang="en-US" dirty="0"/>
              <a:t>Managed care contracts = Payment is usually made on the basis of per diems, discount charges, or a negotiated fee schedule </a:t>
            </a:r>
          </a:p>
          <a:p>
            <a:endParaRPr lang="en-US" dirty="0"/>
          </a:p>
        </p:txBody>
      </p:sp>
    </p:spTree>
    <p:extLst>
      <p:ext uri="{BB962C8B-B14F-4D97-AF65-F5344CB8AC3E}">
        <p14:creationId xmlns:p14="http://schemas.microsoft.com/office/powerpoint/2010/main" val="3552453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basic characteristics of hospitals</a:t>
            </a:r>
          </a:p>
        </p:txBody>
      </p:sp>
      <p:pic>
        <p:nvPicPr>
          <p:cNvPr id="6" name="Picture 5"/>
          <p:cNvPicPr>
            <a:picLocks noChangeAspect="1"/>
          </p:cNvPicPr>
          <p:nvPr/>
        </p:nvPicPr>
        <p:blipFill>
          <a:blip r:embed="rId3"/>
          <a:stretch>
            <a:fillRect/>
          </a:stretch>
        </p:blipFill>
        <p:spPr>
          <a:xfrm>
            <a:off x="4093010" y="1535411"/>
            <a:ext cx="3666964" cy="5063345"/>
          </a:xfrm>
          <a:prstGeom prst="rect">
            <a:avLst/>
          </a:prstGeom>
        </p:spPr>
      </p:pic>
    </p:spTree>
    <p:extLst>
      <p:ext uri="{BB962C8B-B14F-4D97-AF65-F5344CB8AC3E}">
        <p14:creationId xmlns:p14="http://schemas.microsoft.com/office/powerpoint/2010/main" val="2383406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hospital expenses </a:t>
            </a:r>
          </a:p>
        </p:txBody>
      </p:sp>
      <p:sp>
        <p:nvSpPr>
          <p:cNvPr id="3" name="Content Placeholder 2"/>
          <p:cNvSpPr>
            <a:spLocks noGrp="1"/>
          </p:cNvSpPr>
          <p:nvPr>
            <p:ph idx="1"/>
          </p:nvPr>
        </p:nvSpPr>
        <p:spPr/>
        <p:txBody>
          <a:bodyPr/>
          <a:lstStyle/>
          <a:p>
            <a:r>
              <a:rPr lang="en-US" dirty="0"/>
              <a:t>What do hospitals spend their revenue on? </a:t>
            </a:r>
          </a:p>
          <a:p>
            <a:pPr lvl="1"/>
            <a:r>
              <a:rPr lang="en-US" dirty="0"/>
              <a:t>Labor accounts for the bulk of their costs</a:t>
            </a:r>
          </a:p>
          <a:p>
            <a:pPr lvl="2"/>
            <a:r>
              <a:rPr lang="en-US" dirty="0"/>
              <a:t>Payroll, professional fees, and local services make up about _________% of the budget </a:t>
            </a:r>
          </a:p>
          <a:p>
            <a:pPr lvl="1"/>
            <a:r>
              <a:rPr lang="en-US" dirty="0"/>
              <a:t>Surgery and many other physician services are paid for separately </a:t>
            </a:r>
          </a:p>
          <a:p>
            <a:pPr lvl="2"/>
            <a:r>
              <a:rPr lang="en-US" dirty="0"/>
              <a:t>_______________________________________________________</a:t>
            </a:r>
          </a:p>
          <a:p>
            <a:r>
              <a:rPr lang="en-US" dirty="0"/>
              <a:t>Hard to cut costs, easier to reduce salaries and benefits </a:t>
            </a:r>
          </a:p>
        </p:txBody>
      </p:sp>
    </p:spTree>
    <p:extLst>
      <p:ext uri="{BB962C8B-B14F-4D97-AF65-F5344CB8AC3E}">
        <p14:creationId xmlns:p14="http://schemas.microsoft.com/office/powerpoint/2010/main" val="239920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how hospitals compete for </a:t>
            </a:r>
          </a:p>
        </p:txBody>
      </p:sp>
      <p:sp>
        <p:nvSpPr>
          <p:cNvPr id="3" name="Content Placeholder 2"/>
          <p:cNvSpPr>
            <a:spLocks noGrp="1"/>
          </p:cNvSpPr>
          <p:nvPr>
            <p:ph idx="1"/>
          </p:nvPr>
        </p:nvSpPr>
        <p:spPr/>
        <p:txBody>
          <a:bodyPr/>
          <a:lstStyle/>
          <a:p>
            <a:r>
              <a:rPr lang="en-US" dirty="0">
                <a:hlinkClick r:id="rId3"/>
              </a:rPr>
              <a:t>Patients</a:t>
            </a:r>
            <a:endParaRPr lang="en-US" dirty="0"/>
          </a:p>
          <a:p>
            <a:pPr lvl="1"/>
            <a:r>
              <a:rPr lang="en-US" dirty="0"/>
              <a:t>How do you get patients to comes to your hospital? </a:t>
            </a:r>
          </a:p>
          <a:p>
            <a:r>
              <a:rPr lang="en-US" dirty="0"/>
              <a:t>Physicians</a:t>
            </a:r>
          </a:p>
          <a:p>
            <a:pPr lvl="1"/>
            <a:r>
              <a:rPr lang="en-US" dirty="0"/>
              <a:t>How do you get providers to come work for you?  </a:t>
            </a:r>
          </a:p>
          <a:p>
            <a:r>
              <a:rPr lang="en-US" dirty="0"/>
              <a:t>Insurance contracts</a:t>
            </a:r>
          </a:p>
          <a:p>
            <a:pPr lvl="1"/>
            <a:r>
              <a:rPr lang="en-US" dirty="0"/>
              <a:t>How do you get Insurance companies to contract with you? </a:t>
            </a:r>
          </a:p>
          <a:p>
            <a:endParaRPr lang="en-US" dirty="0"/>
          </a:p>
        </p:txBody>
      </p:sp>
    </p:spTree>
    <p:extLst>
      <p:ext uri="{BB962C8B-B14F-4D97-AF65-F5344CB8AC3E}">
        <p14:creationId xmlns:p14="http://schemas.microsoft.com/office/powerpoint/2010/main" val="2566611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Patients</a:t>
            </a:r>
          </a:p>
        </p:txBody>
      </p:sp>
      <p:sp>
        <p:nvSpPr>
          <p:cNvPr id="3" name="Content Placeholder 2"/>
          <p:cNvSpPr>
            <a:spLocks noGrp="1"/>
          </p:cNvSpPr>
          <p:nvPr>
            <p:ph idx="1"/>
          </p:nvPr>
        </p:nvSpPr>
        <p:spPr/>
        <p:txBody>
          <a:bodyPr>
            <a:normAutofit fontScale="92500" lnSpcReduction="20000"/>
          </a:bodyPr>
          <a:lstStyle/>
          <a:p>
            <a:r>
              <a:rPr lang="en-US" dirty="0"/>
              <a:t>Biggest things hospitals do is differentiate</a:t>
            </a:r>
          </a:p>
          <a:p>
            <a:pPr lvl="1"/>
            <a:r>
              <a:rPr lang="en-US" dirty="0"/>
              <a:t>________________</a:t>
            </a:r>
          </a:p>
          <a:p>
            <a:pPr lvl="1"/>
            <a:r>
              <a:rPr lang="en-US" dirty="0"/>
              <a:t>________________ </a:t>
            </a:r>
          </a:p>
          <a:p>
            <a:pPr lvl="1"/>
            <a:r>
              <a:rPr lang="en-US" dirty="0"/>
              <a:t>________________ </a:t>
            </a:r>
          </a:p>
          <a:p>
            <a:pPr lvl="1"/>
            <a:r>
              <a:rPr lang="en-US" dirty="0"/>
              <a:t>________________ </a:t>
            </a:r>
          </a:p>
          <a:p>
            <a:pPr lvl="1"/>
            <a:r>
              <a:rPr lang="en-US" dirty="0"/>
              <a:t>________________ </a:t>
            </a:r>
          </a:p>
          <a:p>
            <a:pPr lvl="1"/>
            <a:r>
              <a:rPr lang="en-US" dirty="0"/>
              <a:t>________________</a:t>
            </a:r>
          </a:p>
          <a:p>
            <a:pPr lvl="1"/>
            <a:r>
              <a:rPr lang="en-US" dirty="0"/>
              <a:t>________________ </a:t>
            </a:r>
          </a:p>
          <a:p>
            <a:pPr lvl="1"/>
            <a:r>
              <a:rPr lang="en-US" dirty="0"/>
              <a:t>________________</a:t>
            </a:r>
          </a:p>
          <a:p>
            <a:pPr lvl="1"/>
            <a:r>
              <a:rPr lang="en-US" dirty="0"/>
              <a:t>________________</a:t>
            </a:r>
          </a:p>
          <a:p>
            <a:pPr lvl="1"/>
            <a:r>
              <a:rPr lang="en-US" dirty="0"/>
              <a:t>________________ </a:t>
            </a:r>
          </a:p>
          <a:p>
            <a:pPr lvl="2"/>
            <a:r>
              <a:rPr lang="en-US" dirty="0"/>
              <a:t>Why:  People don’t understand; Disconnect between what is measures and what people think is most important</a:t>
            </a:r>
          </a:p>
          <a:p>
            <a:pPr lvl="3"/>
            <a:r>
              <a:rPr lang="en-US" dirty="0"/>
              <a:t>Most important patient satisfaction</a:t>
            </a:r>
          </a:p>
        </p:txBody>
      </p:sp>
    </p:spTree>
    <p:extLst>
      <p:ext uri="{BB962C8B-B14F-4D97-AF65-F5344CB8AC3E}">
        <p14:creationId xmlns:p14="http://schemas.microsoft.com/office/powerpoint/2010/main" val="4061953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Providers</a:t>
            </a:r>
          </a:p>
        </p:txBody>
      </p:sp>
      <p:sp>
        <p:nvSpPr>
          <p:cNvPr id="3" name="Content Placeholder 2"/>
          <p:cNvSpPr>
            <a:spLocks noGrp="1"/>
          </p:cNvSpPr>
          <p:nvPr>
            <p:ph idx="1"/>
          </p:nvPr>
        </p:nvSpPr>
        <p:spPr/>
        <p:txBody>
          <a:bodyPr>
            <a:normAutofit/>
          </a:bodyPr>
          <a:lstStyle/>
          <a:p>
            <a:r>
              <a:rPr lang="en-US" dirty="0"/>
              <a:t>Guarantee income</a:t>
            </a:r>
          </a:p>
          <a:p>
            <a:r>
              <a:rPr lang="en-US" dirty="0"/>
              <a:t>Relocation </a:t>
            </a:r>
          </a:p>
          <a:p>
            <a:r>
              <a:rPr lang="en-US" dirty="0"/>
              <a:t>Referrals to start-business</a:t>
            </a:r>
          </a:p>
          <a:p>
            <a:r>
              <a:rPr lang="en-US" dirty="0"/>
              <a:t>Sign-on bonus</a:t>
            </a:r>
          </a:p>
          <a:p>
            <a:r>
              <a:rPr lang="en-US" dirty="0"/>
              <a:t>Cover overhead</a:t>
            </a:r>
          </a:p>
          <a:p>
            <a:r>
              <a:rPr lang="en-US" dirty="0"/>
              <a:t>Hospital’s reputation </a:t>
            </a:r>
          </a:p>
          <a:p>
            <a:r>
              <a:rPr lang="en-US" dirty="0"/>
              <a:t>Unique technology</a:t>
            </a:r>
          </a:p>
        </p:txBody>
      </p:sp>
    </p:spTree>
    <p:extLst>
      <p:ext uri="{BB962C8B-B14F-4D97-AF65-F5344CB8AC3E}">
        <p14:creationId xmlns:p14="http://schemas.microsoft.com/office/powerpoint/2010/main" val="2337907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Insurance contracts</a:t>
            </a:r>
          </a:p>
        </p:txBody>
      </p:sp>
      <p:sp>
        <p:nvSpPr>
          <p:cNvPr id="3" name="Content Placeholder 2"/>
          <p:cNvSpPr>
            <a:spLocks noGrp="1"/>
          </p:cNvSpPr>
          <p:nvPr>
            <p:ph idx="1"/>
          </p:nvPr>
        </p:nvSpPr>
        <p:spPr/>
        <p:txBody>
          <a:bodyPr/>
          <a:lstStyle/>
          <a:p>
            <a:r>
              <a:rPr lang="en-US" dirty="0"/>
              <a:t>Being flexible </a:t>
            </a:r>
          </a:p>
          <a:p>
            <a:r>
              <a:rPr lang="en-US" dirty="0"/>
              <a:t>Avoid competition</a:t>
            </a:r>
          </a:p>
          <a:p>
            <a:pPr lvl="1"/>
            <a:r>
              <a:rPr lang="en-US" dirty="0"/>
              <a:t>How?  </a:t>
            </a:r>
          </a:p>
          <a:p>
            <a:pPr lvl="2"/>
            <a:r>
              <a:rPr lang="en-US" dirty="0"/>
              <a:t>Buy up competition </a:t>
            </a:r>
          </a:p>
          <a:p>
            <a:pPr lvl="2"/>
            <a:r>
              <a:rPr lang="en-US" dirty="0"/>
              <a:t>Keep competition away </a:t>
            </a:r>
          </a:p>
          <a:p>
            <a:pPr lvl="2"/>
            <a:endParaRPr lang="en-US" dirty="0"/>
          </a:p>
        </p:txBody>
      </p:sp>
    </p:spTree>
    <p:extLst>
      <p:ext uri="{BB962C8B-B14F-4D97-AF65-F5344CB8AC3E}">
        <p14:creationId xmlns:p14="http://schemas.microsoft.com/office/powerpoint/2010/main" val="1940896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different types of budgets</a:t>
            </a:r>
          </a:p>
        </p:txBody>
      </p:sp>
      <p:sp>
        <p:nvSpPr>
          <p:cNvPr id="3" name="Content Placeholder 2"/>
          <p:cNvSpPr>
            <a:spLocks noGrp="1"/>
          </p:cNvSpPr>
          <p:nvPr>
            <p:ph idx="1"/>
          </p:nvPr>
        </p:nvSpPr>
        <p:spPr/>
        <p:txBody>
          <a:bodyPr/>
          <a:lstStyle/>
          <a:p>
            <a:r>
              <a:rPr lang="en-US" dirty="0"/>
              <a:t>Managers control costs, primary through the use of a budget = a plan stated in dollars</a:t>
            </a:r>
          </a:p>
          <a:p>
            <a:pPr lvl="1"/>
            <a:r>
              <a:rPr lang="en-US" dirty="0"/>
              <a:t>Fixed budget = a budget that does not change with volume (aka standard)</a:t>
            </a:r>
          </a:p>
          <a:p>
            <a:pPr lvl="1"/>
            <a:r>
              <a:rPr lang="en-US" dirty="0"/>
              <a:t>Flexible budget = a budget that changes with volume </a:t>
            </a:r>
          </a:p>
          <a:p>
            <a:pPr lvl="1"/>
            <a:r>
              <a:rPr lang="en-US" dirty="0"/>
              <a:t>Operating budget = projects all anticipated expenses for the year </a:t>
            </a:r>
          </a:p>
          <a:p>
            <a:pPr lvl="1"/>
            <a:r>
              <a:rPr lang="en-US" dirty="0"/>
              <a:t>Strategic (aka long-run capital budget) focuses on trends in the number of patients and capital renovations and expansions </a:t>
            </a:r>
          </a:p>
          <a:p>
            <a:pPr lvl="1"/>
            <a:endParaRPr lang="en-US" dirty="0"/>
          </a:p>
          <a:p>
            <a:endParaRPr lang="en-US" dirty="0"/>
          </a:p>
        </p:txBody>
      </p:sp>
    </p:spTree>
    <p:extLst>
      <p:ext uri="{BB962C8B-B14F-4D97-AF65-F5344CB8AC3E}">
        <p14:creationId xmlns:p14="http://schemas.microsoft.com/office/powerpoint/2010/main" val="3769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able to define hospitals </a:t>
            </a:r>
          </a:p>
        </p:txBody>
      </p:sp>
      <p:sp>
        <p:nvSpPr>
          <p:cNvPr id="3" name="Content Placeholder 2"/>
          <p:cNvSpPr>
            <a:spLocks noGrp="1"/>
          </p:cNvSpPr>
          <p:nvPr>
            <p:ph idx="1"/>
          </p:nvPr>
        </p:nvSpPr>
        <p:spPr/>
        <p:txBody>
          <a:bodyPr/>
          <a:lstStyle/>
          <a:p>
            <a:r>
              <a:rPr lang="en-US" dirty="0"/>
              <a:t>Old hospitals</a:t>
            </a:r>
          </a:p>
          <a:p>
            <a:pPr lvl="1"/>
            <a:r>
              <a:rPr lang="en-US" dirty="0"/>
              <a:t>Quarantine the sick </a:t>
            </a:r>
          </a:p>
          <a:p>
            <a:pPr lvl="1"/>
            <a:r>
              <a:rPr lang="en-US" dirty="0"/>
              <a:t>_________________________________________</a:t>
            </a:r>
          </a:p>
          <a:p>
            <a:r>
              <a:rPr lang="en-US" dirty="0"/>
              <a:t>New hospitals</a:t>
            </a:r>
          </a:p>
          <a:p>
            <a:pPr lvl="1"/>
            <a:r>
              <a:rPr lang="en-US" dirty="0"/>
              <a:t>Institutions to care for the sick</a:t>
            </a:r>
          </a:p>
          <a:p>
            <a:pPr lvl="1"/>
            <a:r>
              <a:rPr lang="en-US" dirty="0"/>
              <a:t>___________________________________________</a:t>
            </a:r>
          </a:p>
          <a:p>
            <a:pPr lvl="1"/>
            <a:r>
              <a:rPr lang="en-US" dirty="0"/>
              <a:t>Biggest user of health care funds</a:t>
            </a:r>
          </a:p>
          <a:p>
            <a:pPr lvl="1"/>
            <a:r>
              <a:rPr lang="en-US" dirty="0"/>
              <a:t>_____________________________________________</a:t>
            </a:r>
          </a:p>
        </p:txBody>
      </p:sp>
    </p:spTree>
    <p:extLst>
      <p:ext uri="{BB962C8B-B14F-4D97-AF65-F5344CB8AC3E}">
        <p14:creationId xmlns:p14="http://schemas.microsoft.com/office/powerpoint/2010/main" val="1817757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economies of scales and diseconomies of scale</a:t>
            </a:r>
          </a:p>
        </p:txBody>
      </p:sp>
      <p:sp>
        <p:nvSpPr>
          <p:cNvPr id="3" name="Content Placeholder 2"/>
          <p:cNvSpPr>
            <a:spLocks noGrp="1"/>
          </p:cNvSpPr>
          <p:nvPr>
            <p:ph idx="1"/>
          </p:nvPr>
        </p:nvSpPr>
        <p:spPr/>
        <p:txBody>
          <a:bodyPr>
            <a:normAutofit/>
          </a:bodyPr>
          <a:lstStyle/>
          <a:p>
            <a:r>
              <a:rPr lang="en-US" dirty="0"/>
              <a:t>Economies of scale = Hospitals exists to allow a large number of doctors to share expensive capital equipment and cooperate in their care. This allow EOS where the average cost per patient-day falls as more patients are treated</a:t>
            </a:r>
          </a:p>
          <a:p>
            <a:r>
              <a:rPr lang="en-US" dirty="0"/>
              <a:t>Diseconomies of arise = difficulty in coordinating and managing larger institutions. </a:t>
            </a:r>
          </a:p>
          <a:p>
            <a:pPr lvl="1"/>
            <a:r>
              <a:rPr lang="en-US" dirty="0"/>
              <a:t>______________________________________________________________________________________________________________________________</a:t>
            </a:r>
          </a:p>
        </p:txBody>
      </p:sp>
    </p:spTree>
    <p:extLst>
      <p:ext uri="{BB962C8B-B14F-4D97-AF65-F5344CB8AC3E}">
        <p14:creationId xmlns:p14="http://schemas.microsoft.com/office/powerpoint/2010/main" val="537161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methods to control hospital costs through regulations</a:t>
            </a:r>
          </a:p>
        </p:txBody>
      </p:sp>
      <p:sp>
        <p:nvSpPr>
          <p:cNvPr id="3" name="Content Placeholder 2"/>
          <p:cNvSpPr>
            <a:spLocks noGrp="1"/>
          </p:cNvSpPr>
          <p:nvPr>
            <p:ph idx="1"/>
          </p:nvPr>
        </p:nvSpPr>
        <p:spPr/>
        <p:txBody>
          <a:bodyPr/>
          <a:lstStyle/>
          <a:p>
            <a:r>
              <a:rPr lang="en-US" dirty="0"/>
              <a:t>CON = legislation requiring that a planning body conduct a study and approve any capital project that would increase the number of beds in the region. </a:t>
            </a:r>
          </a:p>
          <a:p>
            <a:r>
              <a:rPr lang="en-US" dirty="0"/>
              <a:t>______________ administered price controls in 1971.  Rate setting through budgetary review </a:t>
            </a:r>
          </a:p>
          <a:p>
            <a:r>
              <a:rPr lang="en-US" dirty="0"/>
              <a:t>1984 = Prospective payment setting = change hospital reimbursement to DRGs</a:t>
            </a:r>
          </a:p>
          <a:p>
            <a:r>
              <a:rPr lang="en-US" dirty="0"/>
              <a:t>BBA of 1997 = reduced Medicare payments to physicians, etc.  </a:t>
            </a:r>
          </a:p>
        </p:txBody>
      </p:sp>
    </p:spTree>
    <p:extLst>
      <p:ext uri="{BB962C8B-B14F-4D97-AF65-F5344CB8AC3E}">
        <p14:creationId xmlns:p14="http://schemas.microsoft.com/office/powerpoint/2010/main" val="3389875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how to calculate DRG </a:t>
            </a:r>
          </a:p>
        </p:txBody>
      </p:sp>
      <p:sp>
        <p:nvSpPr>
          <p:cNvPr id="3" name="Content Placeholder 2"/>
          <p:cNvSpPr>
            <a:spLocks noGrp="1"/>
          </p:cNvSpPr>
          <p:nvPr>
            <p:ph idx="1"/>
          </p:nvPr>
        </p:nvSpPr>
        <p:spPr/>
        <p:txBody>
          <a:bodyPr/>
          <a:lstStyle/>
          <a:p>
            <a:r>
              <a:rPr lang="en-US" dirty="0"/>
              <a:t>Payment = Base rate x Wage Index x MS-DRG weight</a:t>
            </a:r>
          </a:p>
        </p:txBody>
      </p:sp>
    </p:spTree>
    <p:extLst>
      <p:ext uri="{BB962C8B-B14F-4D97-AF65-F5344CB8AC3E}">
        <p14:creationId xmlns:p14="http://schemas.microsoft.com/office/powerpoint/2010/main" val="167553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modes of care offered by hospitals</a:t>
            </a:r>
          </a:p>
        </p:txBody>
      </p:sp>
      <p:sp>
        <p:nvSpPr>
          <p:cNvPr id="3" name="Content Placeholder 2"/>
          <p:cNvSpPr>
            <a:spLocks noGrp="1"/>
          </p:cNvSpPr>
          <p:nvPr>
            <p:ph idx="1"/>
          </p:nvPr>
        </p:nvSpPr>
        <p:spPr/>
        <p:txBody>
          <a:bodyPr/>
          <a:lstStyle/>
          <a:p>
            <a:r>
              <a:rPr lang="en-US" dirty="0"/>
              <a:t>See PP</a:t>
            </a:r>
          </a:p>
        </p:txBody>
      </p:sp>
    </p:spTree>
    <p:extLst>
      <p:ext uri="{BB962C8B-B14F-4D97-AF65-F5344CB8AC3E}">
        <p14:creationId xmlns:p14="http://schemas.microsoft.com/office/powerpoint/2010/main" val="499778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the findings from F. Nightingale’s Notes on Hospitals </a:t>
            </a:r>
          </a:p>
        </p:txBody>
      </p:sp>
      <p:sp>
        <p:nvSpPr>
          <p:cNvPr id="3" name="Content Placeholder 2"/>
          <p:cNvSpPr>
            <a:spLocks noGrp="1"/>
          </p:cNvSpPr>
          <p:nvPr>
            <p:ph idx="1"/>
          </p:nvPr>
        </p:nvSpPr>
        <p:spPr/>
        <p:txBody>
          <a:bodyPr/>
          <a:lstStyle/>
          <a:p>
            <a:r>
              <a:rPr lang="en-US" dirty="0"/>
              <a:t>See PP</a:t>
            </a:r>
          </a:p>
        </p:txBody>
      </p:sp>
    </p:spTree>
    <p:extLst>
      <p:ext uri="{BB962C8B-B14F-4D97-AF65-F5344CB8AC3E}">
        <p14:creationId xmlns:p14="http://schemas.microsoft.com/office/powerpoint/2010/main" val="3878679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55117"/>
          </a:xfrm>
        </p:spPr>
        <p:txBody>
          <a:bodyPr/>
          <a:lstStyle/>
          <a:p>
            <a:r>
              <a:rPr lang="en-US" dirty="0"/>
              <a:t>Understand classification of hospitals</a:t>
            </a:r>
          </a:p>
        </p:txBody>
      </p:sp>
    </p:spTree>
    <p:extLst>
      <p:ext uri="{BB962C8B-B14F-4D97-AF65-F5344CB8AC3E}">
        <p14:creationId xmlns:p14="http://schemas.microsoft.com/office/powerpoint/2010/main" val="315787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Levels of care</a:t>
            </a:r>
          </a:p>
        </p:txBody>
      </p:sp>
      <p:sp>
        <p:nvSpPr>
          <p:cNvPr id="4" name="Content Placeholder 3"/>
          <p:cNvSpPr>
            <a:spLocks noGrp="1"/>
          </p:cNvSpPr>
          <p:nvPr>
            <p:ph idx="1"/>
          </p:nvPr>
        </p:nvSpPr>
        <p:spPr/>
        <p:txBody>
          <a:bodyPr>
            <a:normAutofit lnSpcReduction="10000"/>
          </a:bodyPr>
          <a:lstStyle/>
          <a:p>
            <a:r>
              <a:rPr lang="en-US" dirty="0"/>
              <a:t>Preventative </a:t>
            </a:r>
          </a:p>
          <a:p>
            <a:pPr lvl="1"/>
            <a:r>
              <a:rPr lang="en-US" dirty="0"/>
              <a:t>________________________________________________________</a:t>
            </a:r>
          </a:p>
          <a:p>
            <a:r>
              <a:rPr lang="en-US" dirty="0"/>
              <a:t>Primary </a:t>
            </a:r>
          </a:p>
          <a:p>
            <a:pPr lvl="1"/>
            <a:r>
              <a:rPr lang="en-US" dirty="0"/>
              <a:t>_________________________________________________________</a:t>
            </a:r>
          </a:p>
          <a:p>
            <a:r>
              <a:rPr lang="en-US" dirty="0"/>
              <a:t>Secondary </a:t>
            </a:r>
          </a:p>
          <a:p>
            <a:pPr lvl="1"/>
            <a:r>
              <a:rPr lang="en-US" dirty="0"/>
              <a:t>__________________________________________________________</a:t>
            </a:r>
          </a:p>
          <a:p>
            <a:r>
              <a:rPr lang="en-US" dirty="0"/>
              <a:t>Tertiary </a:t>
            </a:r>
          </a:p>
          <a:p>
            <a:pPr lvl="1"/>
            <a:r>
              <a:rPr lang="en-US" dirty="0"/>
              <a:t>_______________________________________________________</a:t>
            </a:r>
          </a:p>
          <a:p>
            <a:r>
              <a:rPr lang="en-US" dirty="0"/>
              <a:t>Quaternary </a:t>
            </a:r>
          </a:p>
          <a:p>
            <a:pPr lvl="1"/>
            <a:r>
              <a:rPr lang="en-US" dirty="0"/>
              <a:t>___________________________________________________________</a:t>
            </a:r>
          </a:p>
        </p:txBody>
      </p:sp>
    </p:spTree>
    <p:extLst>
      <p:ext uri="{BB962C8B-B14F-4D97-AF65-F5344CB8AC3E}">
        <p14:creationId xmlns:p14="http://schemas.microsoft.com/office/powerpoint/2010/main" val="3109248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hospitals/</a:t>
            </a:r>
            <a:r>
              <a:rPr lang="en-US" dirty="0" err="1"/>
              <a:t>hc</a:t>
            </a:r>
            <a:r>
              <a:rPr lang="en-US" dirty="0"/>
              <a:t> facility </a:t>
            </a:r>
          </a:p>
        </p:txBody>
      </p:sp>
      <p:sp>
        <p:nvSpPr>
          <p:cNvPr id="3" name="Content Placeholder 2"/>
          <p:cNvSpPr>
            <a:spLocks noGrp="1"/>
          </p:cNvSpPr>
          <p:nvPr>
            <p:ph idx="1"/>
          </p:nvPr>
        </p:nvSpPr>
        <p:spPr/>
        <p:txBody>
          <a:bodyPr/>
          <a:lstStyle/>
          <a:p>
            <a:r>
              <a:rPr lang="en-US" dirty="0"/>
              <a:t>Private v. Public </a:t>
            </a:r>
          </a:p>
          <a:p>
            <a:r>
              <a:rPr lang="en-US" dirty="0" err="1"/>
              <a:t>NFP</a:t>
            </a:r>
            <a:r>
              <a:rPr lang="en-US" dirty="0"/>
              <a:t> V. FP </a:t>
            </a:r>
          </a:p>
        </p:txBody>
      </p:sp>
    </p:spTree>
    <p:extLst>
      <p:ext uri="{BB962C8B-B14F-4D97-AF65-F5344CB8AC3E}">
        <p14:creationId xmlns:p14="http://schemas.microsoft.com/office/powerpoint/2010/main" val="3075235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the historical development of the modern hospital</a:t>
            </a:r>
          </a:p>
        </p:txBody>
      </p:sp>
      <p:sp>
        <p:nvSpPr>
          <p:cNvPr id="3" name="Content Placeholder 2"/>
          <p:cNvSpPr>
            <a:spLocks noGrp="1"/>
          </p:cNvSpPr>
          <p:nvPr>
            <p:ph idx="1"/>
          </p:nvPr>
        </p:nvSpPr>
        <p:spPr/>
        <p:txBody>
          <a:bodyPr/>
          <a:lstStyle/>
          <a:p>
            <a:r>
              <a:rPr lang="en-US" dirty="0"/>
              <a:t>Multiple factors transformed hospitals</a:t>
            </a:r>
          </a:p>
          <a:p>
            <a:pPr lvl="1"/>
            <a:r>
              <a:rPr lang="en-US" dirty="0"/>
              <a:t>Flexner Report </a:t>
            </a:r>
          </a:p>
          <a:p>
            <a:pPr lvl="2"/>
            <a:r>
              <a:rPr lang="en-US" dirty="0"/>
              <a:t>_________________________________________________________</a:t>
            </a:r>
          </a:p>
          <a:p>
            <a:pPr lvl="1"/>
            <a:r>
              <a:rPr lang="en-US" dirty="0"/>
              <a:t>Germ theory = Louis Pasteur</a:t>
            </a:r>
          </a:p>
          <a:p>
            <a:pPr lvl="2"/>
            <a:r>
              <a:rPr lang="en-US" dirty="0"/>
              <a:t>___________________________________________________________</a:t>
            </a:r>
          </a:p>
          <a:p>
            <a:pPr lvl="1"/>
            <a:r>
              <a:rPr lang="en-US" dirty="0"/>
              <a:t>Advancements in medical technology </a:t>
            </a:r>
          </a:p>
          <a:p>
            <a:pPr lvl="2"/>
            <a:r>
              <a:rPr lang="en-US" dirty="0"/>
              <a:t>____________________________________________________________</a:t>
            </a:r>
          </a:p>
          <a:p>
            <a:pPr lvl="1"/>
            <a:r>
              <a:rPr lang="en-US" dirty="0"/>
              <a:t>Increased urbanization </a:t>
            </a:r>
          </a:p>
          <a:p>
            <a:pPr lvl="2"/>
            <a:r>
              <a:rPr lang="en-US" dirty="0"/>
              <a:t>____________________________________________________________</a:t>
            </a:r>
          </a:p>
          <a:p>
            <a:pPr lvl="2"/>
            <a:r>
              <a:rPr lang="en-US" dirty="0"/>
              <a:t>_____________________________________________________________</a:t>
            </a:r>
          </a:p>
          <a:p>
            <a:pPr lvl="2"/>
            <a:endParaRPr lang="en-US" dirty="0"/>
          </a:p>
          <a:p>
            <a:pPr lvl="1"/>
            <a:endParaRPr lang="en-US" dirty="0"/>
          </a:p>
          <a:p>
            <a:endParaRPr lang="en-US" dirty="0"/>
          </a:p>
        </p:txBody>
      </p:sp>
    </p:spTree>
    <p:extLst>
      <p:ext uri="{BB962C8B-B14F-4D97-AF65-F5344CB8AC3E}">
        <p14:creationId xmlns:p14="http://schemas.microsoft.com/office/powerpoint/2010/main" val="1212571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hospitals in the US</a:t>
            </a:r>
          </a:p>
        </p:txBody>
      </p:sp>
      <p:sp>
        <p:nvSpPr>
          <p:cNvPr id="3" name="Content Placeholder 2"/>
          <p:cNvSpPr>
            <a:spLocks noGrp="1"/>
          </p:cNvSpPr>
          <p:nvPr>
            <p:ph idx="1"/>
          </p:nvPr>
        </p:nvSpPr>
        <p:spPr/>
        <p:txBody>
          <a:bodyPr/>
          <a:lstStyle/>
          <a:p>
            <a:r>
              <a:rPr lang="en-US" dirty="0"/>
              <a:t>See PP</a:t>
            </a:r>
          </a:p>
        </p:txBody>
      </p:sp>
    </p:spTree>
    <p:extLst>
      <p:ext uri="{BB962C8B-B14F-4D97-AF65-F5344CB8AC3E}">
        <p14:creationId xmlns:p14="http://schemas.microsoft.com/office/powerpoint/2010/main" val="3525267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706</Words>
  <Application>Microsoft Office PowerPoint</Application>
  <PresentationFormat>Widescreen</PresentationFormat>
  <Paragraphs>146</Paragraphs>
  <Slides>22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Module 8</vt:lpstr>
      <vt:lpstr>Be able to define hospitals </vt:lpstr>
      <vt:lpstr>Understand modes of care offered by hospitals</vt:lpstr>
      <vt:lpstr>Understand the findings from F. Nightingale’s Notes on Hospitals </vt:lpstr>
      <vt:lpstr>Understand classification of hospitals</vt:lpstr>
      <vt:lpstr>Levels of care</vt:lpstr>
      <vt:lpstr>Types of hospitals/hc facility </vt:lpstr>
      <vt:lpstr>Understand the historical development of the modern hospital</vt:lpstr>
      <vt:lpstr>History of hospitals in the US</vt:lpstr>
      <vt:lpstr>Understand hospital accreditation </vt:lpstr>
      <vt:lpstr>Joint Commission continued</vt:lpstr>
      <vt:lpstr>Understand hospital finances:  Sources of revenue</vt:lpstr>
      <vt:lpstr>Understand basic characteristics of hospitals</vt:lpstr>
      <vt:lpstr>Understand hospital expenses </vt:lpstr>
      <vt:lpstr>Understand how hospitals compete for </vt:lpstr>
      <vt:lpstr>Patients</vt:lpstr>
      <vt:lpstr>Providers</vt:lpstr>
      <vt:lpstr>Insurance contracts</vt:lpstr>
      <vt:lpstr>Understand different types of budgets</vt:lpstr>
      <vt:lpstr>Understand economies of scales and diseconomies of scale</vt:lpstr>
      <vt:lpstr>Understand methods to control hospital costs through regulations</vt:lpstr>
      <vt:lpstr>Understand how to calculate DRG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dc:title>
  <dc:creator>Jocelyn Steward</dc:creator>
  <cp:lastModifiedBy>Jocelyn Steward</cp:lastModifiedBy>
  <cp:revision>15</cp:revision>
  <cp:lastPrinted>2016-07-06T21:56:02Z</cp:lastPrinted>
  <dcterms:created xsi:type="dcterms:W3CDTF">2016-04-25T15:20:31Z</dcterms:created>
  <dcterms:modified xsi:type="dcterms:W3CDTF">2016-11-07T18:19:35Z</dcterms:modified>
</cp:coreProperties>
</file>