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312" r:id="rId4"/>
    <p:sldId id="313" r:id="rId5"/>
    <p:sldId id="266" r:id="rId6"/>
    <p:sldId id="315" r:id="rId7"/>
    <p:sldId id="310" r:id="rId8"/>
    <p:sldId id="311" r:id="rId9"/>
    <p:sldId id="259" r:id="rId10"/>
    <p:sldId id="260" r:id="rId11"/>
    <p:sldId id="261" r:id="rId12"/>
    <p:sldId id="26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084" autoAdjust="0"/>
  </p:normalViewPr>
  <p:slideViewPr>
    <p:cSldViewPr snapToGrid="0">
      <p:cViewPr varScale="1">
        <p:scale>
          <a:sx n="66" d="100"/>
          <a:sy n="66" d="100"/>
        </p:scale>
        <p:origin x="13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22B84-C9BC-4E1F-9584-961D2253903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423FF-0E57-4D81-B16D-6A0DA8BD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25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4488-1DE4-4391-9AC0-A62F29AAAF5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9EFBA-D83F-40A3-A062-134812D2D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FBA-D83F-40A3-A062-134812D2D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FBA-D83F-40A3-A062-134812D2D1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8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5F15E-FD7C-406C-B82C-14E893DED9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16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FBA-D83F-40A3-A062-134812D2D1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2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4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4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6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A786-FB8A-4705-8ABA-AB30ED2ECD4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9FE1-4EFA-49C8-B60C-7A5D17EE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9:  Pharmaceuticals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HC Economics </a:t>
            </a:r>
          </a:p>
          <a:p>
            <a:r>
              <a:rPr lang="en-US" dirty="0"/>
              <a:t>Chapter 11:  Pharmaceuticals</a:t>
            </a:r>
          </a:p>
          <a:p>
            <a:r>
              <a:rPr lang="en-US" dirty="0"/>
              <a:t>Student lecture</a:t>
            </a:r>
          </a:p>
        </p:txBody>
      </p:sp>
    </p:spTree>
    <p:extLst>
      <p:ext uri="{BB962C8B-B14F-4D97-AF65-F5344CB8AC3E}">
        <p14:creationId xmlns:p14="http://schemas.microsoft.com/office/powerpoint/2010/main" val="134121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drugs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85511" y="2609222"/>
          <a:ext cx="8581846" cy="190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346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346">
                <a:tc>
                  <a:txBody>
                    <a:bodyPr/>
                    <a:lstStyle/>
                    <a:p>
                      <a:r>
                        <a:rPr lang="en-US" dirty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Beer, Wine, Liquor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346">
                <a:tc>
                  <a:txBody>
                    <a:bodyPr/>
                    <a:lstStyle/>
                    <a:p>
                      <a:r>
                        <a:rPr lang="en-US" dirty="0"/>
                        <a:t>Nicotine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Smoked tobacco (cigarettes, cigars),</a:t>
                      </a:r>
                      <a:r>
                        <a:rPr lang="en-US" baseline="0" dirty="0"/>
                        <a:t> E-cigarettes, Smokeless tobacco (dip)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346">
                <a:tc>
                  <a:txBody>
                    <a:bodyPr/>
                    <a:lstStyle/>
                    <a:p>
                      <a:r>
                        <a:rPr lang="en-US" dirty="0"/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Sodas, Coffee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56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abused prescription drugs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893977" y="2608851"/>
          <a:ext cx="8127999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Depressants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Barbiturates</a:t>
                      </a:r>
                    </a:p>
                    <a:p>
                      <a:r>
                        <a:rPr lang="en-US" dirty="0"/>
                        <a:t>Benzodiazepines</a:t>
                      </a:r>
                    </a:p>
                    <a:p>
                      <a:r>
                        <a:rPr lang="en-US" dirty="0"/>
                        <a:t>Sleep</a:t>
                      </a:r>
                      <a:r>
                        <a:rPr lang="en-US" baseline="0" dirty="0"/>
                        <a:t> medications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Nembutal</a:t>
                      </a:r>
                    </a:p>
                    <a:p>
                      <a:r>
                        <a:rPr lang="en-US" dirty="0"/>
                        <a:t>Valium, Xanax</a:t>
                      </a:r>
                    </a:p>
                    <a:p>
                      <a:r>
                        <a:rPr lang="en-US" dirty="0"/>
                        <a:t>Ambien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Opioids and Morphine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Codeine</a:t>
                      </a:r>
                    </a:p>
                    <a:p>
                      <a:r>
                        <a:rPr lang="en-US" dirty="0"/>
                        <a:t>Other</a:t>
                      </a:r>
                      <a:r>
                        <a:rPr lang="en-US" baseline="0" dirty="0"/>
                        <a:t> Opioid Pain relievers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Codeine</a:t>
                      </a:r>
                    </a:p>
                    <a:p>
                      <a:r>
                        <a:rPr lang="en-US" dirty="0" err="1"/>
                        <a:t>Oxycontin</a:t>
                      </a:r>
                      <a:r>
                        <a:rPr lang="en-US" dirty="0"/>
                        <a:t>, Percocet, Vicodin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Steroids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Anabolic steroids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Stimulants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Amphetamines</a:t>
                      </a:r>
                    </a:p>
                    <a:p>
                      <a:r>
                        <a:rPr lang="en-US" dirty="0"/>
                        <a:t>Methylphenidate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Adderall</a:t>
                      </a:r>
                    </a:p>
                    <a:p>
                      <a:r>
                        <a:rPr lang="en-US" dirty="0"/>
                        <a:t>Ritalin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Dextromethorphan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Cough</a:t>
                      </a:r>
                      <a:r>
                        <a:rPr lang="en-US" baseline="0" dirty="0"/>
                        <a:t> and cough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78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abused street drugs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95400" y="2533099"/>
          <a:ext cx="9504873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Hallucinogens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Lysergic Acid Diethylamide</a:t>
                      </a:r>
                    </a:p>
                    <a:p>
                      <a:r>
                        <a:rPr lang="en-US" dirty="0"/>
                        <a:t>Psilocybin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LSD</a:t>
                      </a:r>
                    </a:p>
                    <a:p>
                      <a:r>
                        <a:rPr lang="en-US" dirty="0"/>
                        <a:t>Mushrooms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Cannabinoids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Natural</a:t>
                      </a:r>
                    </a:p>
                    <a:p>
                      <a:r>
                        <a:rPr lang="en-US" dirty="0"/>
                        <a:t>Synthetic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Marijuana </a:t>
                      </a:r>
                    </a:p>
                    <a:p>
                      <a:r>
                        <a:rPr lang="en-US" dirty="0"/>
                        <a:t>K2 and Spice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Depressants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Opioids</a:t>
                      </a:r>
                    </a:p>
                    <a:p>
                      <a:r>
                        <a:rPr lang="en-US" dirty="0"/>
                        <a:t>Cannabis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Synthetic </a:t>
                      </a:r>
                      <a:r>
                        <a:rPr lang="en-US" baseline="0" dirty="0"/>
                        <a:t>Cannabinoids</a:t>
                      </a:r>
                      <a:endParaRPr lang="en-US" dirty="0"/>
                    </a:p>
                    <a:p>
                      <a:r>
                        <a:rPr lang="en-US" dirty="0"/>
                        <a:t>Benzodiazepines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Heroin</a:t>
                      </a:r>
                    </a:p>
                    <a:p>
                      <a:r>
                        <a:rPr lang="en-US" dirty="0"/>
                        <a:t>Marijuana </a:t>
                      </a:r>
                    </a:p>
                    <a:p>
                      <a:r>
                        <a:rPr lang="en-US" dirty="0"/>
                        <a:t>K2 and Spice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Rohypnol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Stimulants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Cocaine</a:t>
                      </a:r>
                    </a:p>
                    <a:p>
                      <a:r>
                        <a:rPr lang="en-US" dirty="0"/>
                        <a:t>Methamphetamine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Cocaine</a:t>
                      </a:r>
                    </a:p>
                    <a:p>
                      <a:r>
                        <a:rPr lang="en-US" dirty="0"/>
                        <a:t>Crystal</a:t>
                      </a:r>
                      <a:r>
                        <a:rPr lang="en-US" baseline="0" dirty="0"/>
                        <a:t> Meth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DIRECT TO CONSUMER ADVERTISING</a:t>
            </a:r>
          </a:p>
        </p:txBody>
      </p:sp>
    </p:spTree>
    <p:extLst>
      <p:ext uri="{BB962C8B-B14F-4D97-AF65-F5344CB8AC3E}">
        <p14:creationId xmlns:p14="http://schemas.microsoft.com/office/powerpoint/2010/main" val="3249779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Direct-to-consumer advertising</a:t>
            </a:r>
            <a:r>
              <a:rPr lang="en-US" dirty="0"/>
              <a:t> (DTC advertising) </a:t>
            </a:r>
          </a:p>
          <a:p>
            <a:pPr lvl="1"/>
            <a:r>
              <a:rPr lang="en-US" dirty="0"/>
              <a:t>Spend $2.5 billion/2005</a:t>
            </a:r>
          </a:p>
          <a:p>
            <a:pPr lvl="1"/>
            <a:r>
              <a:rPr lang="en-US" dirty="0"/>
              <a:t>Marketing of pharmaceutical products </a:t>
            </a:r>
          </a:p>
          <a:p>
            <a:pPr lvl="1"/>
            <a:r>
              <a:rPr lang="en-US" dirty="0"/>
              <a:t>Directed towards the patients, rather than health care professionals</a:t>
            </a:r>
          </a:p>
          <a:p>
            <a:pPr lvl="1"/>
            <a:r>
              <a:rPr lang="en-US" dirty="0"/>
              <a:t>FDA regulates DTC advertising</a:t>
            </a:r>
          </a:p>
          <a:p>
            <a:pPr lvl="1"/>
            <a:r>
              <a:rPr lang="en-US" dirty="0"/>
              <a:t>Forms</a:t>
            </a:r>
          </a:p>
          <a:p>
            <a:pPr lvl="2"/>
            <a:r>
              <a:rPr lang="en-US" dirty="0"/>
              <a:t>TV, print, radio, social media</a:t>
            </a:r>
          </a:p>
          <a:p>
            <a:r>
              <a:rPr lang="en-US" dirty="0"/>
              <a:t>Only 2 countries allow it</a:t>
            </a:r>
          </a:p>
        </p:txBody>
      </p:sp>
    </p:spTree>
    <p:extLst>
      <p:ext uri="{BB962C8B-B14F-4D97-AF65-F5344CB8AC3E}">
        <p14:creationId xmlns:p14="http://schemas.microsoft.com/office/powerpoint/2010/main" val="110305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DTC</a:t>
            </a:r>
            <a:r>
              <a:rPr lang="en-US" dirty="0"/>
              <a:t> affect prices?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Raises the demand (sales) for the advertised drug as well as its price. </a:t>
            </a:r>
          </a:p>
          <a:p>
            <a:pPr lvl="1"/>
            <a:r>
              <a:rPr lang="en-US" dirty="0"/>
              <a:t>100% increase in </a:t>
            </a:r>
            <a:r>
              <a:rPr lang="en-US" dirty="0" err="1"/>
              <a:t>DTCA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Increase demand by 10%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Increase price by 5% 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93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the most effective?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DTC</a:t>
            </a:r>
            <a:endParaRPr lang="en-US" dirty="0"/>
          </a:p>
          <a:p>
            <a:r>
              <a:rPr lang="en-US" dirty="0"/>
              <a:t>Detailing and Sampling? </a:t>
            </a:r>
          </a:p>
        </p:txBody>
      </p:sp>
    </p:spTree>
    <p:extLst>
      <p:ext uri="{BB962C8B-B14F-4D97-AF65-F5344CB8AC3E}">
        <p14:creationId xmlns:p14="http://schemas.microsoft.com/office/powerpoint/2010/main" val="3720364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rimarypsychiatry.com/wp-content/uploads/import/1108PP_Bhanji_F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14400"/>
            <a:ext cx="41148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7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given week 80% of US adults will use some type of pharmaceuticals</a:t>
            </a:r>
          </a:p>
          <a:p>
            <a:r>
              <a:rPr lang="en-US" dirty="0"/>
              <a:t>Annually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0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common Rx drugs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412024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0872210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88262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Treatment for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4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Synthroid</a:t>
                      </a:r>
                      <a:r>
                        <a:rPr lang="en-US" dirty="0"/>
                        <a:t> = 21.5</a:t>
                      </a:r>
                      <a:r>
                        <a:rPr lang="en-US" baseline="0" dirty="0"/>
                        <a:t> million/month (7% of the pop)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55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41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Ventolin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28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9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97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21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Vyanese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538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Lyrica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9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Spiriva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75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8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47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on old list (4 years ago)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Hydrocodone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realizing a problem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not even top 100</a:t>
            </a:r>
          </a:p>
          <a:p>
            <a:pPr lvl="0"/>
            <a:r>
              <a:rPr lang="en-US" dirty="0"/>
              <a:t>Generic Zocor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Crestor</a:t>
            </a:r>
          </a:p>
          <a:p>
            <a:pPr lvl="0"/>
            <a:r>
              <a:rPr lang="en-US" dirty="0"/>
              <a:t>Lisinopril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Diovan </a:t>
            </a:r>
          </a:p>
          <a:p>
            <a:pPr lvl="0"/>
            <a:r>
              <a:rPr lang="en-US" dirty="0"/>
              <a:t>Generic </a:t>
            </a:r>
            <a:r>
              <a:rPr lang="en-US" dirty="0" err="1"/>
              <a:t>Synthroid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Same/now higher</a:t>
            </a:r>
          </a:p>
          <a:p>
            <a:pPr lvl="0"/>
            <a:r>
              <a:rPr lang="en-US" dirty="0"/>
              <a:t>Norvasc (BP)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Diovan</a:t>
            </a:r>
          </a:p>
          <a:p>
            <a:pPr lvl="0"/>
            <a:r>
              <a:rPr lang="en-US" dirty="0"/>
              <a:t>Generic Prilosec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Nexium </a:t>
            </a:r>
          </a:p>
          <a:p>
            <a:pPr lvl="0"/>
            <a:r>
              <a:rPr lang="en-US" dirty="0"/>
              <a:t>Azithromycin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realizing a problem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not even top 100</a:t>
            </a:r>
          </a:p>
          <a:p>
            <a:pPr lvl="0"/>
            <a:r>
              <a:rPr lang="en-US" dirty="0"/>
              <a:t>Amoxicillin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realizing a problem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not even top 100</a:t>
            </a:r>
          </a:p>
          <a:p>
            <a:pPr lvl="0"/>
            <a:r>
              <a:rPr lang="en-US" dirty="0"/>
              <a:t>Generic Glucophage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Lantus</a:t>
            </a:r>
          </a:p>
          <a:p>
            <a:pPr lvl="0"/>
            <a:r>
              <a:rPr lang="en-US" dirty="0"/>
              <a:t>Hydrochlorothiazide (water pill)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side effects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not even top 100</a:t>
            </a:r>
          </a:p>
        </p:txBody>
      </p:sp>
    </p:spTree>
    <p:extLst>
      <p:ext uri="{BB962C8B-B14F-4D97-AF65-F5344CB8AC3E}">
        <p14:creationId xmlns:p14="http://schemas.microsoft.com/office/powerpoint/2010/main" val="258220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profitable drugs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2557463"/>
          <a:ext cx="9755040" cy="292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855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55">
                <a:tc>
                  <a:txBody>
                    <a:bodyPr/>
                    <a:lstStyle/>
                    <a:p>
                      <a:r>
                        <a:rPr lang="en-US" dirty="0"/>
                        <a:t>Lipitor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Cholesterol-lowering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855">
                <a:tc>
                  <a:txBody>
                    <a:bodyPr/>
                    <a:lstStyle/>
                    <a:p>
                      <a:r>
                        <a:rPr lang="en-US" dirty="0"/>
                        <a:t>Plavix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Sanofi-Aventis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Prevent blood clots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855">
                <a:tc>
                  <a:txBody>
                    <a:bodyPr/>
                    <a:lstStyle/>
                    <a:p>
                      <a:r>
                        <a:rPr lang="en-US" dirty="0"/>
                        <a:t>Nexium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AstraZeneca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Acid</a:t>
                      </a:r>
                      <a:r>
                        <a:rPr lang="en-US" baseline="0" dirty="0"/>
                        <a:t> reflux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7.27B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855">
                <a:tc>
                  <a:txBody>
                    <a:bodyPr/>
                    <a:lstStyle/>
                    <a:p>
                      <a:r>
                        <a:rPr lang="en-US" dirty="0" err="1"/>
                        <a:t>Seretide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Asthmna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855">
                <a:tc>
                  <a:txBody>
                    <a:bodyPr/>
                    <a:lstStyle/>
                    <a:p>
                      <a:r>
                        <a:rPr lang="en-US" dirty="0"/>
                        <a:t>Enbrel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Autoimmune</a:t>
                      </a:r>
                      <a:r>
                        <a:rPr lang="en-US" baseline="0" dirty="0"/>
                        <a:t> (arthritis, psoriasis)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84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Pharmaceutical companies by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Johnson &amp; Johnson (Band-aid, Tylenol, </a:t>
            </a:r>
            <a:r>
              <a:rPr lang="en-US" dirty="0" err="1"/>
              <a:t>Accuvue</a:t>
            </a:r>
            <a:r>
              <a:rPr lang="en-US" dirty="0"/>
              <a:t>) = US</a:t>
            </a:r>
          </a:p>
          <a:p>
            <a:r>
              <a:rPr lang="en-US" dirty="0"/>
              <a:t>Gilead Science (Tamiflu, HIV/AIDS drugs) = US</a:t>
            </a:r>
          </a:p>
          <a:p>
            <a:r>
              <a:rPr lang="en-US" dirty="0"/>
              <a:t>Merck &amp; Co (Gardasil, Zocor, </a:t>
            </a:r>
            <a:r>
              <a:rPr lang="en-US" dirty="0" err="1"/>
              <a:t>Propecia</a:t>
            </a:r>
            <a:r>
              <a:rPr lang="en-US" dirty="0"/>
              <a:t>) = US</a:t>
            </a:r>
          </a:p>
          <a:p>
            <a:r>
              <a:rPr lang="en-US" dirty="0"/>
              <a:t>Novartis (Ritalin, </a:t>
            </a:r>
            <a:r>
              <a:rPr lang="en-US" dirty="0" err="1"/>
              <a:t>tegretol</a:t>
            </a:r>
            <a:r>
              <a:rPr lang="en-US" dirty="0"/>
              <a:t>) = Switzerland</a:t>
            </a:r>
          </a:p>
          <a:p>
            <a:r>
              <a:rPr lang="en-US" dirty="0"/>
              <a:t>Roche (Valium, Accutane) = Switzerland</a:t>
            </a:r>
          </a:p>
          <a:p>
            <a:r>
              <a:rPr lang="en-US" dirty="0"/>
              <a:t>Pfizer (</a:t>
            </a:r>
            <a:r>
              <a:rPr lang="en-US" dirty="0" err="1"/>
              <a:t>Chapstick</a:t>
            </a:r>
            <a:r>
              <a:rPr lang="en-US" dirty="0"/>
              <a:t>, Xanax, Zoloft) = US</a:t>
            </a:r>
          </a:p>
          <a:p>
            <a:r>
              <a:rPr lang="en-US" dirty="0"/>
              <a:t>Sanofi (Codeine, Allegra, Ambien) = France</a:t>
            </a:r>
          </a:p>
          <a:p>
            <a:r>
              <a:rPr lang="en-US" dirty="0"/>
              <a:t>Amgen (Embrel, </a:t>
            </a:r>
            <a:r>
              <a:rPr lang="en-US" dirty="0" err="1"/>
              <a:t>Neulasta</a:t>
            </a:r>
            <a:r>
              <a:rPr lang="en-US" dirty="0"/>
              <a:t>) = US</a:t>
            </a:r>
          </a:p>
          <a:p>
            <a:r>
              <a:rPr lang="en-US" dirty="0"/>
              <a:t>Novo </a:t>
            </a:r>
            <a:r>
              <a:rPr lang="en-US" dirty="0" err="1"/>
              <a:t>nordisk</a:t>
            </a:r>
            <a:r>
              <a:rPr lang="en-US" dirty="0"/>
              <a:t> (</a:t>
            </a:r>
            <a:r>
              <a:rPr lang="en-US" dirty="0" err="1"/>
              <a:t>Novolog</a:t>
            </a:r>
            <a:r>
              <a:rPr lang="en-US" dirty="0"/>
              <a:t>, </a:t>
            </a:r>
            <a:r>
              <a:rPr lang="en-US" dirty="0" err="1"/>
              <a:t>Victoza</a:t>
            </a:r>
            <a:r>
              <a:rPr lang="en-US" dirty="0"/>
              <a:t>) = Denmark</a:t>
            </a:r>
          </a:p>
          <a:p>
            <a:r>
              <a:rPr lang="en-US" dirty="0" err="1"/>
              <a:t>Glaxosmithkline</a:t>
            </a:r>
            <a:r>
              <a:rPr lang="en-US" dirty="0"/>
              <a:t> (Advair, Boniva) = UK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0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OTC/CAM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in 10 consumers use OTC/CAM</a:t>
            </a:r>
          </a:p>
          <a:p>
            <a:r>
              <a:rPr lang="en-US" dirty="0"/>
              <a:t>8% of pharmaceutical sales </a:t>
            </a:r>
          </a:p>
          <a:p>
            <a:r>
              <a:rPr lang="en-US" dirty="0"/>
              <a:t>Common illnesses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0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Pharmaceutical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Pharmaceuticals are very profitable</a:t>
            </a:r>
          </a:p>
          <a:p>
            <a:pPr lvl="1"/>
            <a:r>
              <a:rPr lang="en-US" dirty="0"/>
              <a:t>10% of national expenditures</a:t>
            </a:r>
          </a:p>
          <a:p>
            <a:pPr lvl="1"/>
            <a:r>
              <a:rPr lang="en-US" dirty="0"/>
              <a:t>2014</a:t>
            </a:r>
          </a:p>
          <a:p>
            <a:pPr lvl="2"/>
            <a:r>
              <a:rPr lang="en-US" dirty="0"/>
              <a:t>Worldwide = 981 B</a:t>
            </a:r>
          </a:p>
          <a:p>
            <a:pPr lvl="3"/>
            <a:r>
              <a:rPr lang="en-US" dirty="0"/>
              <a:t>48% US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288608"/>
          </a:xfrm>
        </p:spPr>
        <p:txBody>
          <a:bodyPr/>
          <a:lstStyle/>
          <a:p>
            <a:r>
              <a:rPr lang="en-US" dirty="0"/>
              <a:t>Substance Abuse</a:t>
            </a:r>
          </a:p>
        </p:txBody>
      </p:sp>
    </p:spTree>
    <p:extLst>
      <p:ext uri="{BB962C8B-B14F-4D97-AF65-F5344CB8AC3E}">
        <p14:creationId xmlns:p14="http://schemas.microsoft.com/office/powerpoint/2010/main" val="246434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476</Words>
  <Application>Microsoft Office PowerPoint</Application>
  <PresentationFormat>Widescreen</PresentationFormat>
  <Paragraphs>166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Module 9:  Pharmaceuticals</vt:lpstr>
      <vt:lpstr>Facts</vt:lpstr>
      <vt:lpstr>Most common Rx drugs</vt:lpstr>
      <vt:lpstr>Was on old list (4 years ago) </vt:lpstr>
      <vt:lpstr>Most profitable drugs</vt:lpstr>
      <vt:lpstr>Pharmaceutical companies by revenue</vt:lpstr>
      <vt:lpstr>OTC/CAM</vt:lpstr>
      <vt:lpstr>Pharmaceutical sales</vt:lpstr>
      <vt:lpstr>Substance Abuse</vt:lpstr>
      <vt:lpstr>Legal drugs</vt:lpstr>
      <vt:lpstr>Commonly abused prescription drugs</vt:lpstr>
      <vt:lpstr>Commonly abused street drugs</vt:lpstr>
      <vt:lpstr>DIRECT TO CONSUMER ADVERTISING</vt:lpstr>
      <vt:lpstr>DTC</vt:lpstr>
      <vt:lpstr>How does DTC affect prices?  </vt:lpstr>
      <vt:lpstr>Which is the most effective?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9:  Pharmaceuticals</dc:title>
  <dc:creator>Jocelyn Steward</dc:creator>
  <cp:lastModifiedBy>Jocelyn Steward</cp:lastModifiedBy>
  <cp:revision>11</cp:revision>
  <cp:lastPrinted>2016-11-14T17:36:53Z</cp:lastPrinted>
  <dcterms:created xsi:type="dcterms:W3CDTF">2016-11-14T00:45:10Z</dcterms:created>
  <dcterms:modified xsi:type="dcterms:W3CDTF">2016-11-14T18:35:41Z</dcterms:modified>
</cp:coreProperties>
</file>