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67" r:id="rId5"/>
    <p:sldId id="258" r:id="rId6"/>
    <p:sldId id="262" r:id="rId7"/>
    <p:sldId id="263" r:id="rId8"/>
    <p:sldId id="264" r:id="rId9"/>
    <p:sldId id="266" r:id="rId10"/>
    <p:sldId id="265"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12/30/2016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12/30/2016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12/30/2016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12/30/2016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12/30/2016</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deathwithdignity.org/" TargetMode="Externa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www.youtube.com/watch?v=2QWRxaiQzlU" TargetMode="External"/><Relationship Id="rId1" Type="http://schemas.openxmlformats.org/officeDocument/2006/relationships/slideLayout" Target="../slideLayouts/slideLayout9.xml"/><Relationship Id="rId5" Type="http://schemas.openxmlformats.org/officeDocument/2006/relationships/hyperlink" Target="http://www.goodhousekeeping.com/life/parenting/a40592/brittany-maynard-deborah-ziegler-excerpt/" TargetMode="Externa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9.xml"/><Relationship Id="rId5" Type="http://schemas.openxmlformats.org/officeDocument/2006/relationships/hyperlink" Target="https://www.youtube.com/watch?v=iNRKJkkFpok" TargetMode="Externa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hyperlink" Target="http://www.northside.com/doc/Page.asp?PageID=DOC001236" TargetMode="External"/><Relationship Id="rId2" Type="http://schemas.openxmlformats.org/officeDocument/2006/relationships/image" Target="../media/image4.jpg"/><Relationship Id="rId1" Type="http://schemas.openxmlformats.org/officeDocument/2006/relationships/slideLayout" Target="../slideLayouts/slideLayout9.xml"/><Relationship Id="rId5" Type="http://schemas.openxmlformats.org/officeDocument/2006/relationships/image" Target="../media/image6.jp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youtube.com/watch?v=EQmyo6EvUY8" TargetMode="Externa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9602788" cy="1956817"/>
          </a:xfrm>
        </p:spPr>
        <p:txBody>
          <a:bodyPr/>
          <a:lstStyle/>
          <a:p>
            <a:r>
              <a:rPr lang="en-US" dirty="0"/>
              <a:t>Ethical Issues In Health care 2016</a:t>
            </a:r>
          </a:p>
        </p:txBody>
      </p:sp>
      <p:sp>
        <p:nvSpPr>
          <p:cNvPr id="3" name="Subtitle 2"/>
          <p:cNvSpPr>
            <a:spLocks noGrp="1"/>
          </p:cNvSpPr>
          <p:nvPr>
            <p:ph type="subTitle" idx="1"/>
          </p:nvPr>
        </p:nvSpPr>
        <p:spPr>
          <a:xfrm>
            <a:off x="684212" y="2916936"/>
            <a:ext cx="3538728" cy="423672"/>
          </a:xfrm>
        </p:spPr>
        <p:txBody>
          <a:bodyPr/>
          <a:lstStyle/>
          <a:p>
            <a:r>
              <a:rPr lang="en-US" dirty="0"/>
              <a:t>Dr. K. Smith, </a:t>
            </a:r>
            <a:r>
              <a:rPr lang="en-US" dirty="0" err="1"/>
              <a:t>PharmD</a:t>
            </a:r>
            <a:r>
              <a:rPr lang="en-US" dirty="0"/>
              <a:t>, MPH</a:t>
            </a:r>
          </a:p>
        </p:txBody>
      </p:sp>
    </p:spTree>
    <p:extLst>
      <p:ext uri="{BB962C8B-B14F-4D97-AF65-F5344CB8AC3E}">
        <p14:creationId xmlns:p14="http://schemas.microsoft.com/office/powerpoint/2010/main" val="2647994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9008" y="667512"/>
            <a:ext cx="3438144" cy="777240"/>
          </a:xfrm>
        </p:spPr>
        <p:txBody>
          <a:bodyPr/>
          <a:lstStyle/>
          <a:p>
            <a:r>
              <a:rPr lang="en-US" dirty="0"/>
              <a:t>Right TO DIE</a:t>
            </a:r>
          </a:p>
        </p:txBody>
      </p:sp>
      <p:sp>
        <p:nvSpPr>
          <p:cNvPr id="4" name="Text Placeholder 3"/>
          <p:cNvSpPr>
            <a:spLocks noGrp="1"/>
          </p:cNvSpPr>
          <p:nvPr>
            <p:ph type="body" sz="half" idx="2"/>
          </p:nvPr>
        </p:nvSpPr>
        <p:spPr>
          <a:xfrm>
            <a:off x="5669280" y="2487168"/>
            <a:ext cx="4297680" cy="3822192"/>
          </a:xfrm>
        </p:spPr>
        <p:txBody>
          <a:bodyPr/>
          <a:lstStyle/>
          <a:p>
            <a:r>
              <a:rPr lang="en-US" b="1" u="sng" dirty="0">
                <a:solidFill>
                  <a:schemeClr val="bg1"/>
                </a:solidFill>
              </a:rPr>
              <a:t>DEATH WITH DIGNITY LAWS</a:t>
            </a:r>
            <a:endParaRPr lang="en-US" dirty="0"/>
          </a:p>
          <a:p>
            <a:pPr marL="285750" indent="-285750">
              <a:buFont typeface="Arial" panose="020B0604020202020204" pitchFamily="34" charset="0"/>
              <a:buChar char="•"/>
            </a:pPr>
            <a:r>
              <a:rPr lang="en-US" b="1" dirty="0"/>
              <a:t>Oregon</a:t>
            </a:r>
            <a:endParaRPr lang="en-US" dirty="0"/>
          </a:p>
          <a:p>
            <a:pPr marL="285750" indent="-285750">
              <a:buFont typeface="Arial" panose="020B0604020202020204" pitchFamily="34" charset="0"/>
              <a:buChar char="•"/>
            </a:pPr>
            <a:r>
              <a:rPr lang="en-US" b="1" dirty="0"/>
              <a:t>Washington</a:t>
            </a:r>
            <a:endParaRPr lang="en-US" dirty="0"/>
          </a:p>
          <a:p>
            <a:pPr marL="285750" indent="-285750">
              <a:buFont typeface="Arial" panose="020B0604020202020204" pitchFamily="34" charset="0"/>
              <a:buChar char="•"/>
            </a:pPr>
            <a:r>
              <a:rPr lang="en-US" b="1" dirty="0"/>
              <a:t>Vermont</a:t>
            </a:r>
          </a:p>
          <a:p>
            <a:pPr marL="285750" indent="-285750">
              <a:buFont typeface="Arial" panose="020B0604020202020204" pitchFamily="34" charset="0"/>
              <a:buChar char="•"/>
            </a:pPr>
            <a:endParaRPr lang="en-US" b="1" dirty="0"/>
          </a:p>
          <a:p>
            <a:r>
              <a:rPr lang="en-US" dirty="0">
                <a:hlinkClick r:id="rId2"/>
              </a:rPr>
              <a:t>https://www.deathwithdignity.org/</a:t>
            </a:r>
            <a:endParaRPr lang="en-US" dirty="0"/>
          </a:p>
          <a:p>
            <a:endParaRPr lang="en-US" dirty="0"/>
          </a:p>
        </p:txBody>
      </p:sp>
      <p:pic>
        <p:nvPicPr>
          <p:cNvPr id="5" name="Picture 2" descr="http://www.trbimg.com/img-51649394/turbine/la-heb-death-with-dignity-seattle-20130410-001/599/599x391"/>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l="26576" r="26576"/>
          <a:stretch>
            <a:fillRect/>
          </a:stretch>
        </p:blipFill>
        <p:spPr bwMode="auto">
          <a:xfrm>
            <a:off x="1143000" y="502920"/>
            <a:ext cx="3986522" cy="5806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3726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3606" y="661416"/>
            <a:ext cx="5907024" cy="1606296"/>
          </a:xfrm>
        </p:spPr>
        <p:txBody>
          <a:bodyPr>
            <a:normAutofit fontScale="90000"/>
          </a:bodyPr>
          <a:lstStyle/>
          <a:p>
            <a:r>
              <a:rPr lang="en-US" dirty="0"/>
              <a:t>Brittany Maynard </a:t>
            </a:r>
            <a:br>
              <a:rPr lang="en-US" dirty="0"/>
            </a:br>
            <a:br>
              <a:rPr lang="en-US" dirty="0"/>
            </a:br>
            <a:r>
              <a:rPr lang="en-US" sz="1800" dirty="0">
                <a:hlinkClick r:id="rId2"/>
              </a:rPr>
              <a:t>https://www.youtube.com/watch?v=2QWRxaiQzlU</a:t>
            </a:r>
            <a:br>
              <a:rPr lang="en-US" dirty="0"/>
            </a:br>
            <a:endParaRPr lang="en-US" dirty="0"/>
          </a:p>
        </p:txBody>
      </p:sp>
      <p:pic>
        <p:nvPicPr>
          <p:cNvPr id="5124" name="Picture 4" descr="http://media4.s-nbcnews.com/i/newscms/2014_44/707611/141008-brittany-maynard-kns-02_33f04bfd11ba05aacfdba59ca8817025.jpg"/>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l="26182" r="26182"/>
          <a:stretch>
            <a:fillRect/>
          </a:stretch>
        </p:blipFill>
        <p:spPr bwMode="auto">
          <a:xfrm>
            <a:off x="989012" y="914400"/>
            <a:ext cx="3500692" cy="5010912"/>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i2.cdn.turner.com/cnn/dam/assets/141014144803-nr-brittany-maynard-opens-up-on-interview-00003206-story-body.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83606" y="3299142"/>
            <a:ext cx="3822065" cy="262617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889118" y="2335369"/>
            <a:ext cx="6096000" cy="923330"/>
          </a:xfrm>
          <a:prstGeom prst="rect">
            <a:avLst/>
          </a:prstGeom>
        </p:spPr>
        <p:txBody>
          <a:bodyPr>
            <a:spAutoFit/>
          </a:bodyPr>
          <a:lstStyle/>
          <a:p>
            <a:r>
              <a:rPr lang="en-US" dirty="0">
                <a:hlinkClick r:id="rId5"/>
              </a:rPr>
              <a:t>http://www.goodhousekeeping.com/life/parenting/a40592/brittany-maynard-deborah-ziegler-excerpt/</a:t>
            </a:r>
            <a:endParaRPr lang="en-US" dirty="0"/>
          </a:p>
          <a:p>
            <a:endParaRPr lang="en-US" dirty="0">
              <a:effectLst/>
            </a:endParaRPr>
          </a:p>
        </p:txBody>
      </p:sp>
    </p:spTree>
    <p:extLst>
      <p:ext uri="{BB962C8B-B14F-4D97-AF65-F5344CB8AC3E}">
        <p14:creationId xmlns:p14="http://schemas.microsoft.com/office/powerpoint/2010/main" val="2128546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39075" y="1128776"/>
            <a:ext cx="8534401" cy="992632"/>
          </a:xfrm>
        </p:spPr>
        <p:txBody>
          <a:bodyPr/>
          <a:lstStyle/>
          <a:p>
            <a:r>
              <a:rPr lang="en-US" dirty="0" err="1"/>
              <a:t>ObjectiveS</a:t>
            </a:r>
            <a:endParaRPr lang="en-US" dirty="0"/>
          </a:p>
        </p:txBody>
      </p:sp>
      <p:sp>
        <p:nvSpPr>
          <p:cNvPr id="5" name="Text Placeholder 4"/>
          <p:cNvSpPr>
            <a:spLocks noGrp="1"/>
          </p:cNvSpPr>
          <p:nvPr>
            <p:ph type="body" idx="1"/>
          </p:nvPr>
        </p:nvSpPr>
        <p:spPr>
          <a:xfrm>
            <a:off x="2505457" y="2569464"/>
            <a:ext cx="8101584" cy="2464816"/>
          </a:xfrm>
        </p:spPr>
        <p:txBody>
          <a:bodyPr>
            <a:normAutofit/>
          </a:bodyPr>
          <a:lstStyle/>
          <a:p>
            <a:pPr marL="285750" indent="-285750">
              <a:buFont typeface="Arial" panose="020B0604020202020204" pitchFamily="34" charset="0"/>
              <a:buChar char="•"/>
            </a:pPr>
            <a:r>
              <a:rPr lang="en-US" dirty="0"/>
              <a:t>Fluid/Nutrition</a:t>
            </a:r>
          </a:p>
          <a:p>
            <a:pPr marL="285750" indent="-285750">
              <a:buFont typeface="Arial" panose="020B0604020202020204" pitchFamily="34" charset="0"/>
              <a:buChar char="•"/>
            </a:pPr>
            <a:r>
              <a:rPr lang="en-US" dirty="0"/>
              <a:t>Advanced Directives</a:t>
            </a:r>
          </a:p>
          <a:p>
            <a:pPr marL="285750" indent="-285750">
              <a:buFont typeface="Arial" panose="020B0604020202020204" pitchFamily="34" charset="0"/>
              <a:buChar char="•"/>
            </a:pPr>
            <a:r>
              <a:rPr lang="en-US" dirty="0"/>
              <a:t>PAD (Physician Assisted Death)</a:t>
            </a:r>
          </a:p>
          <a:p>
            <a:pPr marL="285750" indent="-285750">
              <a:buFont typeface="Arial" panose="020B0604020202020204" pitchFamily="34" charset="0"/>
              <a:buChar char="•"/>
            </a:pPr>
            <a:r>
              <a:rPr lang="en-US" dirty="0"/>
              <a:t>Right to Die</a:t>
            </a:r>
          </a:p>
        </p:txBody>
      </p:sp>
    </p:spTree>
    <p:extLst>
      <p:ext uri="{BB962C8B-B14F-4D97-AF65-F5344CB8AC3E}">
        <p14:creationId xmlns:p14="http://schemas.microsoft.com/office/powerpoint/2010/main" val="702805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8408" y="1896065"/>
            <a:ext cx="9491472" cy="3016210"/>
          </a:xfrm>
          <a:prstGeom prst="rect">
            <a:avLst/>
          </a:prstGeom>
        </p:spPr>
        <p:txBody>
          <a:bodyPr wrap="square">
            <a:spAutoFit/>
          </a:bodyPr>
          <a:lstStyle/>
          <a:p>
            <a:pPr marL="285750" indent="-285750">
              <a:buFont typeface="Arial" panose="020B0604020202020204" pitchFamily="34" charset="0"/>
              <a:buChar char="•"/>
            </a:pPr>
            <a:r>
              <a:rPr lang="en-US" dirty="0">
                <a:solidFill>
                  <a:schemeClr val="bg1"/>
                </a:solidFill>
                <a:latin typeface="verdana" panose="020B0604030504040204" pitchFamily="34" charset="0"/>
              </a:rPr>
              <a:t>Life can be sustained by artificial food and water given intravenously or by inserting a tube through the nose or stomach.</a:t>
            </a:r>
          </a:p>
          <a:p>
            <a:endParaRPr lang="en-US" dirty="0">
              <a:solidFill>
                <a:schemeClr val="bg1"/>
              </a:solidFill>
              <a:latin typeface="verdana" panose="020B0604030504040204" pitchFamily="34" charset="0"/>
            </a:endParaRPr>
          </a:p>
          <a:p>
            <a:r>
              <a:rPr lang="en-US" sz="1400" i="1" dirty="0">
                <a:solidFill>
                  <a:schemeClr val="bg1"/>
                </a:solidFill>
                <a:latin typeface="verdana" panose="020B0604030504040204" pitchFamily="34" charset="0"/>
              </a:rPr>
              <a:t>	(Under special circumstances, artificial hydration and nutrition may be determined to be a 	greater burden than benefit to the person and thus may be withheld or withdrawn)</a:t>
            </a:r>
          </a:p>
          <a:p>
            <a:pPr marL="285750" indent="-285750">
              <a:buFont typeface="Arial" panose="020B0604020202020204" pitchFamily="34" charset="0"/>
              <a:buChar char="•"/>
            </a:pPr>
            <a:endParaRPr lang="en-US" dirty="0">
              <a:solidFill>
                <a:schemeClr val="bg1"/>
              </a:solidFill>
              <a:latin typeface="verdana" panose="020B0604030504040204" pitchFamily="34" charset="0"/>
            </a:endParaRPr>
          </a:p>
          <a:p>
            <a:pPr marL="285750" indent="-285750">
              <a:buFont typeface="Arial" panose="020B0604020202020204" pitchFamily="34" charset="0"/>
              <a:buChar char="•"/>
            </a:pPr>
            <a:r>
              <a:rPr lang="en-US" dirty="0">
                <a:solidFill>
                  <a:schemeClr val="bg1"/>
                </a:solidFill>
                <a:latin typeface="verdana" panose="020B0604030504040204" pitchFamily="34" charset="0"/>
              </a:rPr>
              <a:t>If food or water no longer give comfort and a person is imminently dying, or the person’s body can no longer assimilate food; and if after consulting with family, physician and clergy no further treatment is recommended</a:t>
            </a:r>
            <a:r>
              <a:rPr lang="en-US" b="1" dirty="0">
                <a:solidFill>
                  <a:schemeClr val="bg1"/>
                </a:solidFill>
                <a:latin typeface="verdana" panose="020B0604030504040204" pitchFamily="34" charset="0"/>
              </a:rPr>
              <a:t> </a:t>
            </a:r>
            <a:r>
              <a:rPr lang="en-US" sz="1600" dirty="0">
                <a:solidFill>
                  <a:schemeClr val="bg1"/>
                </a:solidFill>
                <a:latin typeface="verdana" panose="020B0604030504040204" pitchFamily="34" charset="0"/>
              </a:rPr>
              <a:t>a Catholic health care institution</a:t>
            </a:r>
            <a:r>
              <a:rPr lang="en-US" dirty="0">
                <a:solidFill>
                  <a:schemeClr val="bg1"/>
                </a:solidFill>
                <a:latin typeface="verdana" panose="020B0604030504040204" pitchFamily="34" charset="0"/>
              </a:rPr>
              <a:t> would be able to honor the person’s request to cease artificial hydration and nutrition.</a:t>
            </a:r>
            <a:endParaRPr lang="en-US" b="0" i="0" dirty="0">
              <a:solidFill>
                <a:schemeClr val="bg1"/>
              </a:solidFill>
              <a:effectLst/>
              <a:latin typeface="verdana" panose="020B0604030504040204" pitchFamily="34" charset="0"/>
            </a:endParaRPr>
          </a:p>
        </p:txBody>
      </p:sp>
      <p:sp>
        <p:nvSpPr>
          <p:cNvPr id="7" name="Title 6"/>
          <p:cNvSpPr>
            <a:spLocks noGrp="1"/>
          </p:cNvSpPr>
          <p:nvPr>
            <p:ph type="title"/>
          </p:nvPr>
        </p:nvSpPr>
        <p:spPr>
          <a:xfrm>
            <a:off x="583628" y="875453"/>
            <a:ext cx="10370884" cy="935060"/>
          </a:xfrm>
        </p:spPr>
        <p:txBody>
          <a:bodyPr>
            <a:normAutofit fontScale="90000"/>
          </a:bodyPr>
          <a:lstStyle/>
          <a:p>
            <a:pPr algn="ctr"/>
            <a:r>
              <a:rPr lang="en-US" dirty="0">
                <a:solidFill>
                  <a:schemeClr val="bg1"/>
                </a:solidFill>
                <a:latin typeface="verdana" panose="020B0604030504040204" pitchFamily="34" charset="0"/>
              </a:rPr>
              <a:t>Discussion of Fluid &amp; nutrition?</a:t>
            </a:r>
            <a:br>
              <a:rPr lang="en-US" dirty="0">
                <a:solidFill>
                  <a:schemeClr val="bg1"/>
                </a:solidFill>
                <a:latin typeface="verdana" panose="020B0604030504040204" pitchFamily="34" charset="0"/>
              </a:rPr>
            </a:br>
            <a:endParaRPr lang="en-US" dirty="0">
              <a:solidFill>
                <a:schemeClr val="bg1"/>
              </a:solidFill>
            </a:endParaRPr>
          </a:p>
        </p:txBody>
      </p:sp>
      <p:sp>
        <p:nvSpPr>
          <p:cNvPr id="3" name="TextBox 2"/>
          <p:cNvSpPr txBox="1"/>
          <p:nvPr/>
        </p:nvSpPr>
        <p:spPr>
          <a:xfrm>
            <a:off x="9808143" y="6304546"/>
            <a:ext cx="1626670" cy="369332"/>
          </a:xfrm>
          <a:prstGeom prst="rect">
            <a:avLst/>
          </a:prstGeom>
          <a:noFill/>
        </p:spPr>
        <p:txBody>
          <a:bodyPr wrap="square" rtlCol="0">
            <a:spAutoFit/>
          </a:bodyPr>
          <a:lstStyle/>
          <a:p>
            <a:r>
              <a:rPr lang="en-US" dirty="0"/>
              <a:t>Avera.org</a:t>
            </a:r>
          </a:p>
        </p:txBody>
      </p:sp>
    </p:spTree>
    <p:extLst>
      <p:ext uri="{BB962C8B-B14F-4D97-AF65-F5344CB8AC3E}">
        <p14:creationId xmlns:p14="http://schemas.microsoft.com/office/powerpoint/2010/main" val="2174886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0592" y="381328"/>
            <a:ext cx="7168896" cy="777240"/>
          </a:xfrm>
        </p:spPr>
        <p:txBody>
          <a:bodyPr>
            <a:noAutofit/>
          </a:bodyPr>
          <a:lstStyle/>
          <a:p>
            <a:r>
              <a:rPr lang="en-US" sz="4800" b="1" dirty="0"/>
              <a:t>     Fluid &amp;Nutrition</a:t>
            </a:r>
          </a:p>
        </p:txBody>
      </p:sp>
      <p:sp>
        <p:nvSpPr>
          <p:cNvPr id="4" name="Text Placeholder 3"/>
          <p:cNvSpPr>
            <a:spLocks noGrp="1"/>
          </p:cNvSpPr>
          <p:nvPr>
            <p:ph type="body" sz="half" idx="2"/>
          </p:nvPr>
        </p:nvSpPr>
        <p:spPr>
          <a:xfrm>
            <a:off x="5317172" y="1158568"/>
            <a:ext cx="1833436" cy="441622"/>
          </a:xfrm>
        </p:spPr>
        <p:txBody>
          <a:bodyPr>
            <a:normAutofit lnSpcReduction="10000"/>
          </a:bodyPr>
          <a:lstStyle/>
          <a:p>
            <a:r>
              <a:rPr lang="en-US" dirty="0"/>
              <a:t>Terry </a:t>
            </a:r>
            <a:r>
              <a:rPr lang="en-US" dirty="0" err="1"/>
              <a:t>Schiavo</a:t>
            </a:r>
            <a:endParaRPr lang="en-US" dirty="0"/>
          </a:p>
          <a:p>
            <a:endParaRPr lang="en-US" dirty="0"/>
          </a:p>
        </p:txBody>
      </p:sp>
      <p:pic>
        <p:nvPicPr>
          <p:cNvPr id="4098" name="Picture 2" descr="Image result for terri schiavo"/>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13910" r="13910"/>
          <a:stretch>
            <a:fillRect/>
          </a:stretch>
        </p:blipFill>
        <p:spPr bwMode="auto">
          <a:xfrm>
            <a:off x="803006" y="1490472"/>
            <a:ext cx="3439810" cy="4793337"/>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mage result for terri schiav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6175" y="2636201"/>
            <a:ext cx="2466975" cy="1847851"/>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Image result for terri schiav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15425" y="2139696"/>
            <a:ext cx="2424078" cy="256228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546401" y="4938380"/>
            <a:ext cx="5753498" cy="369332"/>
          </a:xfrm>
          <a:prstGeom prst="rect">
            <a:avLst/>
          </a:prstGeom>
        </p:spPr>
        <p:txBody>
          <a:bodyPr wrap="none">
            <a:spAutoFit/>
          </a:bodyPr>
          <a:lstStyle/>
          <a:p>
            <a:r>
              <a:rPr lang="en-US" b="1" dirty="0">
                <a:effectLst>
                  <a:outerShdw blurRad="38100" dist="38100" dir="2700000" algn="tl">
                    <a:srgbClr val="000000">
                      <a:alpha val="43137"/>
                    </a:srgbClr>
                  </a:outerShdw>
                </a:effectLst>
                <a:hlinkClick r:id="rId5"/>
              </a:rPr>
              <a:t>https://www.youtube.com/watch?v=iNRKJkkFpok</a:t>
            </a:r>
            <a:endParaRPr lang="en-US" b="1" dirty="0">
              <a:effectLst>
                <a:outerShdw blurRad="38100" dist="38100" dir="2700000" algn="tl">
                  <a:srgbClr val="000000">
                    <a:alpha val="43137"/>
                  </a:srgbClr>
                </a:outerShdw>
              </a:effectLst>
            </a:endParaRPr>
          </a:p>
        </p:txBody>
      </p:sp>
      <p:sp>
        <p:nvSpPr>
          <p:cNvPr id="5" name="Rectangle 4"/>
          <p:cNvSpPr/>
          <p:nvPr/>
        </p:nvSpPr>
        <p:spPr>
          <a:xfrm>
            <a:off x="4527165" y="5544107"/>
            <a:ext cx="5772734" cy="369332"/>
          </a:xfrm>
          <a:prstGeom prst="rect">
            <a:avLst/>
          </a:prstGeom>
        </p:spPr>
        <p:txBody>
          <a:bodyPr wrap="none">
            <a:spAutoFit/>
          </a:bodyPr>
          <a:lstStyle/>
          <a:p>
            <a:r>
              <a:rPr lang="en-US" b="1" dirty="0">
                <a:effectLst>
                  <a:outerShdw blurRad="38100" dist="38100" dir="2700000" algn="tl">
                    <a:srgbClr val="000000">
                      <a:alpha val="43137"/>
                    </a:srgbClr>
                  </a:outerShdw>
                </a:effectLst>
              </a:rPr>
              <a:t>https://www.youtube.com/watch?v=Akz0i2xSFNw</a:t>
            </a:r>
          </a:p>
        </p:txBody>
      </p:sp>
    </p:spTree>
    <p:extLst>
      <p:ext uri="{BB962C8B-B14F-4D97-AF65-F5344CB8AC3E}">
        <p14:creationId xmlns:p14="http://schemas.microsoft.com/office/powerpoint/2010/main" val="2016612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6393" y="1447800"/>
            <a:ext cx="8869680" cy="554736"/>
          </a:xfrm>
        </p:spPr>
        <p:txBody>
          <a:bodyPr>
            <a:normAutofit fontScale="90000"/>
          </a:bodyPr>
          <a:lstStyle/>
          <a:p>
            <a:r>
              <a:rPr lang="en-US" sz="6700" b="1" dirty="0">
                <a:effectLst>
                  <a:outerShdw blurRad="38100" dist="38100" dir="2700000" algn="tl">
                    <a:srgbClr val="000000">
                      <a:alpha val="43137"/>
                    </a:srgbClr>
                  </a:outerShdw>
                </a:effectLst>
                <a:latin typeface="+mn-lt"/>
              </a:rPr>
              <a:t>Advanced directives</a:t>
            </a:r>
            <a:br>
              <a:rPr lang="en-US" sz="2800" b="1" dirty="0">
                <a:effectLst>
                  <a:outerShdw blurRad="38100" dist="38100" dir="2700000" algn="tl">
                    <a:srgbClr val="000000">
                      <a:alpha val="43137"/>
                    </a:srgbClr>
                  </a:outerShdw>
                </a:effectLst>
                <a:latin typeface="+mn-lt"/>
              </a:rPr>
            </a:br>
            <a:br>
              <a:rPr lang="en-US" b="1" dirty="0">
                <a:effectLst>
                  <a:outerShdw blurRad="38100" dist="38100" dir="2700000" algn="tl">
                    <a:srgbClr val="000000">
                      <a:alpha val="43137"/>
                    </a:srgbClr>
                  </a:outerShdw>
                </a:effectLst>
                <a:latin typeface="+mn-lt"/>
              </a:rPr>
            </a:br>
            <a:r>
              <a:rPr lang="en-US" sz="1800" b="1" i="1" dirty="0"/>
              <a:t>Example from </a:t>
            </a:r>
            <a:r>
              <a:rPr lang="en-US" sz="1800" b="1" i="1" dirty="0" err="1"/>
              <a:t>northside</a:t>
            </a:r>
            <a:r>
              <a:rPr lang="en-US" sz="1800" b="1" i="1" dirty="0"/>
              <a:t> hospital</a:t>
            </a:r>
          </a:p>
        </p:txBody>
      </p:sp>
      <p:pic>
        <p:nvPicPr>
          <p:cNvPr id="8" name="Picture Placeholder 7"/>
          <p:cNvPicPr>
            <a:picLocks noGrp="1" noChangeAspect="1"/>
          </p:cNvPicPr>
          <p:nvPr>
            <p:ph type="pic" idx="1"/>
          </p:nvPr>
        </p:nvPicPr>
        <p:blipFill>
          <a:blip r:embed="rId2">
            <a:extLst>
              <a:ext uri="{28A0092B-C50C-407E-A947-70E740481C1C}">
                <a14:useLocalDpi xmlns:a14="http://schemas.microsoft.com/office/drawing/2010/main" val="0"/>
              </a:ext>
            </a:extLst>
          </a:blip>
          <a:srcRect l="13818" r="13818"/>
          <a:stretch>
            <a:fillRect/>
          </a:stretch>
        </p:blipFill>
        <p:spPr>
          <a:xfrm>
            <a:off x="490986" y="827821"/>
            <a:ext cx="2127695" cy="2349429"/>
          </a:xfrm>
        </p:spPr>
      </p:pic>
      <p:sp>
        <p:nvSpPr>
          <p:cNvPr id="4" name="Text Placeholder 3"/>
          <p:cNvSpPr>
            <a:spLocks noGrp="1"/>
          </p:cNvSpPr>
          <p:nvPr>
            <p:ph type="body" sz="half" idx="2"/>
          </p:nvPr>
        </p:nvSpPr>
        <p:spPr>
          <a:xfrm>
            <a:off x="3136393" y="2155275"/>
            <a:ext cx="8787384" cy="651934"/>
          </a:xfrm>
        </p:spPr>
        <p:txBody>
          <a:bodyPr/>
          <a:lstStyle/>
          <a:p>
            <a:r>
              <a:rPr lang="en-US" b="1" dirty="0">
                <a:solidFill>
                  <a:schemeClr val="bg1"/>
                </a:solidFill>
                <a:hlinkClick r:id="rId3"/>
              </a:rPr>
              <a:t>http://www.northside.com/doc/Page.asp?PageID=DOC001236</a:t>
            </a:r>
            <a:endParaRPr lang="en-US" b="1" dirty="0">
              <a:solidFill>
                <a:schemeClr val="bg1"/>
              </a:solidFill>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010" y="3619171"/>
            <a:ext cx="4970522" cy="2798064"/>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29729" y="3927553"/>
            <a:ext cx="2413327" cy="2181301"/>
          </a:xfrm>
          <a:prstGeom prst="rect">
            <a:avLst/>
          </a:prstGeom>
        </p:spPr>
      </p:pic>
    </p:spTree>
    <p:extLst>
      <p:ext uri="{BB962C8B-B14F-4D97-AF65-F5344CB8AC3E}">
        <p14:creationId xmlns:p14="http://schemas.microsoft.com/office/powerpoint/2010/main" val="1005150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684211" y="1810512"/>
            <a:ext cx="10882949" cy="4297679"/>
          </a:xfrm>
        </p:spPr>
        <p:txBody>
          <a:bodyPr>
            <a:normAutofit/>
          </a:bodyPr>
          <a:lstStyle/>
          <a:p>
            <a:r>
              <a:rPr lang="en-US" dirty="0">
                <a:solidFill>
                  <a:srgbClr val="333333"/>
                </a:solidFill>
                <a:latin typeface="verdana" panose="020B0604030504040204" pitchFamily="34" charset="0"/>
              </a:rPr>
              <a:t>A “No Code” or “DNR” order is made only after thoughtful discussion between the physician, a competent person and any others involved in the decision-making process.</a:t>
            </a:r>
          </a:p>
          <a:p>
            <a:r>
              <a:rPr lang="en-US" dirty="0">
                <a:solidFill>
                  <a:srgbClr val="333333"/>
                </a:solidFill>
                <a:latin typeface="verdana" panose="020B0604030504040204" pitchFamily="34" charset="0"/>
              </a:rPr>
              <a:t>If a decision is made that one should not receive life-sustaining treatment and the physician authorizes a “No Code” or “DNR” order, it does not mean that all medical and nursing care will be withheld. Supportive care will continue to be provided.</a:t>
            </a:r>
          </a:p>
          <a:p>
            <a:endParaRPr lang="en-US" dirty="0"/>
          </a:p>
        </p:txBody>
      </p:sp>
      <p:sp>
        <p:nvSpPr>
          <p:cNvPr id="9" name="Text Placeholder 3"/>
          <p:cNvSpPr>
            <a:spLocks noGrp="1"/>
          </p:cNvSpPr>
          <p:nvPr>
            <p:ph type="body" idx="1"/>
          </p:nvPr>
        </p:nvSpPr>
        <p:spPr>
          <a:xfrm>
            <a:off x="438912" y="685800"/>
            <a:ext cx="11128248" cy="576262"/>
          </a:xfrm>
        </p:spPr>
        <p:txBody>
          <a:bodyPr/>
          <a:lstStyle/>
          <a:p>
            <a:r>
              <a:rPr lang="en-US" b="1" dirty="0">
                <a:solidFill>
                  <a:schemeClr val="bg1"/>
                </a:solidFill>
                <a:effectLst>
                  <a:outerShdw blurRad="38100" dist="38100" dir="2700000" algn="tl">
                    <a:srgbClr val="000000">
                      <a:alpha val="43137"/>
                    </a:srgbClr>
                  </a:outerShdw>
                </a:effectLst>
              </a:rPr>
              <a:t>What is a “ NO CODE” or “DO NOT RESUSCITATE (DNR) Order?</a:t>
            </a:r>
          </a:p>
        </p:txBody>
      </p:sp>
      <p:sp>
        <p:nvSpPr>
          <p:cNvPr id="2" name="Rectangle 1"/>
          <p:cNvSpPr/>
          <p:nvPr/>
        </p:nvSpPr>
        <p:spPr>
          <a:xfrm>
            <a:off x="10266804" y="6108191"/>
            <a:ext cx="1300356" cy="369332"/>
          </a:xfrm>
          <a:prstGeom prst="rect">
            <a:avLst/>
          </a:prstGeom>
        </p:spPr>
        <p:txBody>
          <a:bodyPr wrap="none">
            <a:spAutoFit/>
          </a:bodyPr>
          <a:lstStyle/>
          <a:p>
            <a:r>
              <a:rPr lang="en-US" dirty="0"/>
              <a:t>Avera.org</a:t>
            </a:r>
          </a:p>
        </p:txBody>
      </p:sp>
    </p:spTree>
    <p:extLst>
      <p:ext uri="{BB962C8B-B14F-4D97-AF65-F5344CB8AC3E}">
        <p14:creationId xmlns:p14="http://schemas.microsoft.com/office/powerpoint/2010/main" val="1297206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84048" y="448057"/>
            <a:ext cx="11402568" cy="4315968"/>
          </a:xfrm>
        </p:spPr>
        <p:txBody>
          <a:bodyPr>
            <a:normAutofit/>
          </a:bodyPr>
          <a:lstStyle/>
          <a:p>
            <a:pPr marL="0" indent="0">
              <a:buNone/>
            </a:pPr>
            <a:r>
              <a:rPr lang="en-US" sz="3200" b="1" dirty="0">
                <a:solidFill>
                  <a:schemeClr val="bg1"/>
                </a:solidFill>
                <a:effectLst>
                  <a:outerShdw blurRad="38100" dist="38100" dir="2700000" algn="tl">
                    <a:srgbClr val="000000">
                      <a:alpha val="43137"/>
                    </a:srgbClr>
                  </a:outerShdw>
                </a:effectLst>
                <a:latin typeface="verdana" panose="020B0604030504040204" pitchFamily="34" charset="0"/>
              </a:rPr>
              <a:t>  What if I don't have an advance directive?</a:t>
            </a:r>
          </a:p>
          <a:p>
            <a:pPr marL="0" indent="0">
              <a:buNone/>
            </a:pPr>
            <a:endParaRPr lang="en-US" dirty="0">
              <a:solidFill>
                <a:srgbClr val="333333"/>
              </a:solidFill>
              <a:latin typeface="verdana" panose="020B0604030504040204" pitchFamily="34" charset="0"/>
            </a:endParaRPr>
          </a:p>
          <a:p>
            <a:r>
              <a:rPr lang="en-US" dirty="0">
                <a:solidFill>
                  <a:srgbClr val="333333"/>
                </a:solidFill>
                <a:latin typeface="verdana" panose="020B0604030504040204" pitchFamily="34" charset="0"/>
              </a:rPr>
              <a:t>If you do not have an Advance Directive and you become unable to make decisions about your health care, your physician or health care provider will ask your spouse or closest available relative for consent.</a:t>
            </a:r>
          </a:p>
          <a:p>
            <a:pPr marL="0" indent="0">
              <a:buNone/>
            </a:pPr>
            <a:endParaRPr lang="en-US" dirty="0">
              <a:solidFill>
                <a:srgbClr val="333333"/>
              </a:solidFill>
              <a:latin typeface="verdana" panose="020B0604030504040204" pitchFamily="34" charset="0"/>
            </a:endParaRPr>
          </a:p>
          <a:p>
            <a:r>
              <a:rPr lang="en-US" dirty="0">
                <a:solidFill>
                  <a:srgbClr val="333333"/>
                </a:solidFill>
                <a:latin typeface="verdana" panose="020B0604030504040204" pitchFamily="34" charset="0"/>
              </a:rPr>
              <a:t>If relatives are not available to give consent for treatment, such laws normally protect the physician or health care provider in the event treatment is provided. </a:t>
            </a:r>
            <a:endParaRPr lang="en-US" dirty="0"/>
          </a:p>
        </p:txBody>
      </p:sp>
    </p:spTree>
    <p:extLst>
      <p:ext uri="{BB962C8B-B14F-4D97-AF65-F5344CB8AC3E}">
        <p14:creationId xmlns:p14="http://schemas.microsoft.com/office/powerpoint/2010/main" val="218591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36" y="126396"/>
            <a:ext cx="11086860" cy="1143000"/>
          </a:xfrm>
        </p:spPr>
        <p:txBody>
          <a:bodyPr>
            <a:normAutofit fontScale="90000"/>
          </a:bodyPr>
          <a:lstStyle/>
          <a:p>
            <a:pPr algn="ctr"/>
            <a:r>
              <a:rPr lang="en-US" sz="4400" i="1" dirty="0">
                <a:solidFill>
                  <a:schemeClr val="bg1"/>
                </a:solidFill>
                <a:effectLst>
                  <a:outerShdw blurRad="38100" dist="38100" dir="2700000" algn="tl">
                    <a:srgbClr val="000000">
                      <a:alpha val="43137"/>
                    </a:srgbClr>
                  </a:outerShdw>
                </a:effectLst>
              </a:rPr>
              <a:t>PAD  </a:t>
            </a:r>
            <a:r>
              <a:rPr lang="en-US" i="1" dirty="0">
                <a:solidFill>
                  <a:schemeClr val="bg1"/>
                </a:solidFill>
                <a:effectLst>
                  <a:outerShdw blurRad="38100" dist="38100" dir="2700000" algn="tl">
                    <a:srgbClr val="000000">
                      <a:alpha val="43137"/>
                    </a:srgbClr>
                  </a:outerShdw>
                </a:effectLst>
              </a:rPr>
              <a:t>(Physician Aid in Dying or Physician Assisted Death)</a:t>
            </a:r>
          </a:p>
        </p:txBody>
      </p:sp>
      <p:sp>
        <p:nvSpPr>
          <p:cNvPr id="4" name="Text Placeholder 3"/>
          <p:cNvSpPr>
            <a:spLocks noGrp="1"/>
          </p:cNvSpPr>
          <p:nvPr>
            <p:ph type="body" sz="half" idx="2"/>
          </p:nvPr>
        </p:nvSpPr>
        <p:spPr>
          <a:xfrm>
            <a:off x="466344" y="1350603"/>
            <a:ext cx="11320272" cy="1849797"/>
          </a:xfrm>
        </p:spPr>
        <p:txBody>
          <a:bodyPr/>
          <a:lstStyle/>
          <a:p>
            <a:r>
              <a:rPr lang="en-US" dirty="0">
                <a:solidFill>
                  <a:schemeClr val="bg1"/>
                </a:solidFill>
              </a:rPr>
              <a:t>Physician aid-in-dying (PAD) refers to a practice in which a physician provides a competent, terminally ill patient with a prescription for a lethal dose of medication, upon the patient's request, which the patient intends to use to end his or her own life. </a:t>
            </a:r>
          </a:p>
          <a:p>
            <a:endParaRPr lang="en-US" dirty="0">
              <a:solidFill>
                <a:schemeClr val="bg1"/>
              </a:solidFill>
            </a:endParaRPr>
          </a:p>
          <a:p>
            <a:r>
              <a:rPr lang="en-US" dirty="0">
                <a:solidFill>
                  <a:schemeClr val="bg1"/>
                </a:solidFill>
              </a:rPr>
              <a:t>Famous PAD case: </a:t>
            </a:r>
            <a:r>
              <a:rPr lang="en-US" b="1" dirty="0">
                <a:solidFill>
                  <a:schemeClr val="bg1"/>
                </a:solidFill>
                <a:hlinkClick r:id="rId2"/>
              </a:rPr>
              <a:t> https://www.youtube.com/watch?v=EQmyo6EvUY8</a:t>
            </a:r>
            <a:endParaRPr lang="en-US" b="1" dirty="0">
              <a:solidFill>
                <a:schemeClr val="bg1"/>
              </a:solidFill>
            </a:endParaRPr>
          </a:p>
          <a:p>
            <a:endParaRPr lang="en-US" dirty="0">
              <a:solidFill>
                <a:schemeClr val="bg1"/>
              </a:solidFill>
            </a:endParaRPr>
          </a:p>
          <a:p>
            <a:endParaRPr lang="en-US" dirty="0">
              <a:solidFill>
                <a:schemeClr val="bg1"/>
              </a:solidFill>
            </a:endParaRPr>
          </a:p>
          <a:p>
            <a:endParaRPr lang="en-US" dirty="0">
              <a:solidFill>
                <a:schemeClr val="bg1"/>
              </a:solidFill>
            </a:endParaRPr>
          </a:p>
        </p:txBody>
      </p:sp>
      <p:pic>
        <p:nvPicPr>
          <p:cNvPr id="1028" name="Picture 4" descr="http://www.acu.edu.au/__data/assets/image/0008/430793/acuvoice_333x222.jpg"/>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l="26076" r="26076"/>
          <a:stretch>
            <a:fillRect/>
          </a:stretch>
        </p:blipFill>
        <p:spPr bwMode="auto">
          <a:xfrm>
            <a:off x="3479942" y="4173457"/>
            <a:ext cx="2208502" cy="189790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rot="20827451">
            <a:off x="5829558" y="4768467"/>
            <a:ext cx="4542723" cy="707886"/>
          </a:xfrm>
          <a:prstGeom prst="rect">
            <a:avLst/>
          </a:prstGeom>
          <a:noFill/>
        </p:spPr>
        <p:txBody>
          <a:bodyPr wrap="square" rtlCol="0">
            <a:spAutoFit/>
          </a:bodyPr>
          <a:lstStyle/>
          <a:p>
            <a:r>
              <a:rPr lang="en-US" sz="4000" b="1" dirty="0">
                <a:solidFill>
                  <a:schemeClr val="bg1"/>
                </a:solidFill>
                <a:effectLst>
                  <a:outerShdw blurRad="38100" dist="38100" dir="2700000" algn="tl">
                    <a:srgbClr val="000000">
                      <a:alpha val="43137"/>
                    </a:srgbClr>
                  </a:outerShdw>
                </a:effectLst>
              </a:rPr>
              <a:t>Euthanasia……</a:t>
            </a:r>
          </a:p>
        </p:txBody>
      </p:sp>
    </p:spTree>
    <p:extLst>
      <p:ext uri="{BB962C8B-B14F-4D97-AF65-F5344CB8AC3E}">
        <p14:creationId xmlns:p14="http://schemas.microsoft.com/office/powerpoint/2010/main" val="2567814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335024"/>
            <a:ext cx="11333924" cy="923544"/>
          </a:xfrm>
        </p:spPr>
        <p:txBody>
          <a:bodyPr>
            <a:normAutofit fontScale="90000"/>
          </a:bodyPr>
          <a:lstStyle/>
          <a:p>
            <a:r>
              <a:rPr lang="en-US" sz="2400" b="1" i="1" dirty="0"/>
              <a:t>   Euthanasia and Physician Aid in Dying the same thing……. Right? </a:t>
            </a:r>
            <a:br>
              <a:rPr lang="en-US" sz="2400" b="1" i="1" dirty="0"/>
            </a:br>
            <a:br>
              <a:rPr lang="en-US" sz="2400" b="1" i="1" dirty="0"/>
            </a:br>
            <a:r>
              <a:rPr lang="en-US" sz="2700" b="1" i="1" dirty="0">
                <a:solidFill>
                  <a:schemeClr val="bg1"/>
                </a:solidFill>
                <a:effectLst>
                  <a:outerShdw blurRad="38100" dist="38100" dir="2700000" algn="tl">
                    <a:srgbClr val="000000">
                      <a:alpha val="43137"/>
                    </a:srgbClr>
                  </a:outerShdw>
                </a:effectLst>
              </a:rPr>
              <a:t>No</a:t>
            </a:r>
            <a:r>
              <a:rPr lang="en-US" sz="1800" i="1" dirty="0"/>
              <a:t>….. But both physician aid-in-dying and euthanasia involve the use of lethal medications to deliberately end a patient's life. </a:t>
            </a:r>
            <a:r>
              <a:rPr lang="en-US" sz="1800" dirty="0"/>
              <a:t>The key difference is in </a:t>
            </a:r>
            <a:r>
              <a:rPr lang="en-US" sz="1800" b="1" u="sng" dirty="0">
                <a:solidFill>
                  <a:schemeClr val="bg1"/>
                </a:solidFill>
              </a:rPr>
              <a:t>who</a:t>
            </a:r>
            <a:r>
              <a:rPr lang="en-US" sz="1800" dirty="0"/>
              <a:t> acts to administer the medications that will end the patient’s life. </a:t>
            </a:r>
            <a:br>
              <a:rPr lang="en-US" sz="1800" dirty="0"/>
            </a:br>
            <a:r>
              <a:rPr lang="en-US" sz="1800" i="1" dirty="0"/>
              <a:t> </a:t>
            </a:r>
            <a:br>
              <a:rPr lang="en-US" sz="1800" i="1" dirty="0"/>
            </a:br>
            <a:endParaRPr lang="en-US" sz="1800" i="1"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4964" b="4964"/>
          <a:stretch>
            <a:fillRect/>
          </a:stretch>
        </p:blipFill>
        <p:spPr>
          <a:xfrm>
            <a:off x="960120" y="2846795"/>
            <a:ext cx="2214629" cy="2968790"/>
          </a:xfrm>
        </p:spPr>
      </p:pic>
      <p:sp>
        <p:nvSpPr>
          <p:cNvPr id="4" name="Text Placeholder 3"/>
          <p:cNvSpPr>
            <a:spLocks noGrp="1"/>
          </p:cNvSpPr>
          <p:nvPr>
            <p:ph type="body" sz="half" idx="2"/>
          </p:nvPr>
        </p:nvSpPr>
        <p:spPr>
          <a:xfrm>
            <a:off x="4535424" y="2444458"/>
            <a:ext cx="7168896" cy="3965486"/>
          </a:xfrm>
        </p:spPr>
        <p:txBody>
          <a:bodyPr>
            <a:normAutofit/>
          </a:bodyPr>
          <a:lstStyle/>
          <a:p>
            <a:pPr marL="285750" indent="-285750">
              <a:buFont typeface="Arial" panose="020B0604020202020204" pitchFamily="34" charset="0"/>
              <a:buChar char="•"/>
            </a:pPr>
            <a:r>
              <a:rPr lang="en-US" dirty="0"/>
              <a:t>In </a:t>
            </a:r>
            <a:r>
              <a:rPr lang="en-US" b="1" dirty="0">
                <a:solidFill>
                  <a:schemeClr val="bg1"/>
                </a:solidFill>
                <a:effectLst>
                  <a:outerShdw blurRad="38100" dist="38100" dir="2700000" algn="tl">
                    <a:srgbClr val="000000">
                      <a:alpha val="43137"/>
                    </a:srgbClr>
                  </a:outerShdw>
                </a:effectLst>
              </a:rPr>
              <a:t>Physician Aid-in-Dying</a:t>
            </a:r>
            <a:r>
              <a:rPr lang="en-US" dirty="0"/>
              <a:t>, the patient must </a:t>
            </a:r>
            <a:r>
              <a:rPr lang="en-US" u="sng" dirty="0"/>
              <a:t>self-administer</a:t>
            </a:r>
            <a:r>
              <a:rPr lang="en-US" dirty="0"/>
              <a:t> the medications; the "aid-in-dying" refers to a physician providing the medications, </a:t>
            </a:r>
            <a:r>
              <a:rPr lang="en-US" u="sng" dirty="0"/>
              <a:t>but </a:t>
            </a:r>
            <a:r>
              <a:rPr lang="en-US" b="1" u="sng" dirty="0"/>
              <a:t>the patient </a:t>
            </a:r>
            <a:r>
              <a:rPr lang="en-US" dirty="0"/>
              <a:t>decides whether and when to ingest the lethal medication. </a:t>
            </a:r>
          </a:p>
          <a:p>
            <a:endParaRPr lang="en-US" dirty="0"/>
          </a:p>
          <a:p>
            <a:pPr marL="285750" indent="-285750">
              <a:buFont typeface="Arial" panose="020B0604020202020204" pitchFamily="34" charset="0"/>
              <a:buChar char="•"/>
            </a:pPr>
            <a:r>
              <a:rPr lang="en-US" b="1" dirty="0">
                <a:solidFill>
                  <a:schemeClr val="bg1"/>
                </a:solidFill>
                <a:effectLst>
                  <a:outerShdw blurRad="38100" dist="38100" dir="2700000" algn="tl">
                    <a:srgbClr val="000000">
                      <a:alpha val="43137"/>
                    </a:srgbClr>
                  </a:outerShdw>
                </a:effectLst>
              </a:rPr>
              <a:t>Euthanasia</a:t>
            </a:r>
            <a:r>
              <a:rPr lang="en-US" dirty="0"/>
              <a:t> occurs when a third party administers medication or acts directly to end the patient’s life.</a:t>
            </a:r>
          </a:p>
        </p:txBody>
      </p:sp>
    </p:spTree>
    <p:extLst>
      <p:ext uri="{BB962C8B-B14F-4D97-AF65-F5344CB8AC3E}">
        <p14:creationId xmlns:p14="http://schemas.microsoft.com/office/powerpoint/2010/main" val="392297265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768</TotalTime>
  <Words>452</Words>
  <Application>Microsoft Office PowerPoint</Application>
  <PresentationFormat>Widescreen</PresentationFormat>
  <Paragraphs>48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Century Gothic</vt:lpstr>
      <vt:lpstr>verdana</vt:lpstr>
      <vt:lpstr>Wingdings 3</vt:lpstr>
      <vt:lpstr>Slice</vt:lpstr>
      <vt:lpstr>Ethical Issues In Health care 2016</vt:lpstr>
      <vt:lpstr>ObjectiveS</vt:lpstr>
      <vt:lpstr>Discussion of Fluid &amp; nutrition? </vt:lpstr>
      <vt:lpstr>     Fluid &amp;Nutrition</vt:lpstr>
      <vt:lpstr>Advanced directives  Example from northside hospital</vt:lpstr>
      <vt:lpstr>PowerPoint Presentation</vt:lpstr>
      <vt:lpstr>PowerPoint Presentation</vt:lpstr>
      <vt:lpstr>PAD  (Physician Aid in Dying or Physician Assisted Death)</vt:lpstr>
      <vt:lpstr>   Euthanasia and Physician Aid in Dying the same thing……. Right?   No….. But both physician aid-in-dying and euthanasia involve the use of lethal medications to deliberately end a patient's life. The key difference is in who acts to administer the medications that will end the patient’s life.    </vt:lpstr>
      <vt:lpstr>Right TO DIE</vt:lpstr>
      <vt:lpstr>Brittany Maynard   https://www.youtube.com/watch?v=2QWRxaiQzlU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Issues In Health care Spring 2015</dc:title>
  <dc:creator>Kendolyn Smith</dc:creator>
  <cp:lastModifiedBy>Jocelyn Steward</cp:lastModifiedBy>
  <cp:revision>21</cp:revision>
  <dcterms:created xsi:type="dcterms:W3CDTF">2015-02-11T14:58:25Z</dcterms:created>
  <dcterms:modified xsi:type="dcterms:W3CDTF">2016-12-30T07:07:27Z</dcterms:modified>
</cp:coreProperties>
</file>