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sldIdLst>
    <p:sldId id="256" r:id="rId2"/>
    <p:sldId id="257" r:id="rId3"/>
    <p:sldId id="258" r:id="rId4"/>
    <p:sldId id="266" r:id="rId5"/>
    <p:sldId id="265" r:id="rId6"/>
    <p:sldId id="267" r:id="rId7"/>
    <p:sldId id="278" r:id="rId8"/>
    <p:sldId id="259" r:id="rId9"/>
    <p:sldId id="260" r:id="rId10"/>
    <p:sldId id="279" r:id="rId11"/>
    <p:sldId id="268" r:id="rId12"/>
    <p:sldId id="280" r:id="rId13"/>
    <p:sldId id="269" r:id="rId14"/>
    <p:sldId id="276" r:id="rId15"/>
    <p:sldId id="277" r:id="rId16"/>
    <p:sldId id="275" r:id="rId17"/>
    <p:sldId id="270" r:id="rId18"/>
    <p:sldId id="281" r:id="rId19"/>
    <p:sldId id="271" r:id="rId20"/>
    <p:sldId id="282" r:id="rId21"/>
    <p:sldId id="262" r:id="rId22"/>
    <p:sldId id="263" r:id="rId23"/>
    <p:sldId id="273" r:id="rId24"/>
    <p:sldId id="274" r:id="rId2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35" autoAdjust="0"/>
    <p:restoredTop sz="79802" autoAdjust="0"/>
  </p:normalViewPr>
  <p:slideViewPr>
    <p:cSldViewPr snapToGrid="0">
      <p:cViewPr varScale="1">
        <p:scale>
          <a:sx n="69" d="100"/>
          <a:sy n="69" d="100"/>
        </p:scale>
        <p:origin x="1229"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54FE26C-F123-4A47-A2B4-7619FAB06FB9}" type="datetimeFigureOut">
              <a:rPr lang="en-US" smtClean="0"/>
              <a:t>9/6/2016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3BD6A54-8532-479E-BA8E-F51F17C86665}" type="slidenum">
              <a:rPr lang="en-US" smtClean="0"/>
              <a:t>‹#›</a:t>
            </a:fld>
            <a:endParaRPr lang="en-US"/>
          </a:p>
        </p:txBody>
      </p:sp>
    </p:spTree>
    <p:extLst>
      <p:ext uri="{BB962C8B-B14F-4D97-AF65-F5344CB8AC3E}">
        <p14:creationId xmlns:p14="http://schemas.microsoft.com/office/powerpoint/2010/main" val="40874499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endParaRPr lang="en-US" dirty="0"/>
          </a:p>
        </p:txBody>
      </p:sp>
      <p:sp>
        <p:nvSpPr>
          <p:cNvPr id="4" name="Slide Number Placeholder 3"/>
          <p:cNvSpPr>
            <a:spLocks noGrp="1"/>
          </p:cNvSpPr>
          <p:nvPr>
            <p:ph type="sldNum" sz="quarter" idx="10"/>
          </p:nvPr>
        </p:nvSpPr>
        <p:spPr/>
        <p:txBody>
          <a:bodyPr/>
          <a:lstStyle/>
          <a:p>
            <a:fld id="{73BD6A54-8532-479E-BA8E-F51F17C86665}" type="slidenum">
              <a:rPr lang="en-US" smtClean="0"/>
              <a:t>2</a:t>
            </a:fld>
            <a:endParaRPr lang="en-US"/>
          </a:p>
        </p:txBody>
      </p:sp>
    </p:spTree>
    <p:extLst>
      <p:ext uri="{BB962C8B-B14F-4D97-AF65-F5344CB8AC3E}">
        <p14:creationId xmlns:p14="http://schemas.microsoft.com/office/powerpoint/2010/main" val="22768939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Credit ratings = Investment = safer</a:t>
            </a:r>
            <a:r>
              <a:rPr lang="en-US" baseline="0"/>
              <a:t> and more likely to get your money.  Default = greater risk but they may pay higher interest </a:t>
            </a:r>
            <a:endParaRPr lang="en-US" dirty="0"/>
          </a:p>
        </p:txBody>
      </p:sp>
      <p:sp>
        <p:nvSpPr>
          <p:cNvPr id="4" name="Slide Number Placeholder 3"/>
          <p:cNvSpPr>
            <a:spLocks noGrp="1"/>
          </p:cNvSpPr>
          <p:nvPr>
            <p:ph type="sldNum" sz="quarter" idx="10"/>
          </p:nvPr>
        </p:nvSpPr>
        <p:spPr/>
        <p:txBody>
          <a:bodyPr/>
          <a:lstStyle/>
          <a:p>
            <a:fld id="{73BD6A54-8532-479E-BA8E-F51F17C86665}" type="slidenum">
              <a:rPr lang="en-US" smtClean="0"/>
              <a:t>5</a:t>
            </a:fld>
            <a:endParaRPr lang="en-US"/>
          </a:p>
        </p:txBody>
      </p:sp>
    </p:spTree>
    <p:extLst>
      <p:ext uri="{BB962C8B-B14F-4D97-AF65-F5344CB8AC3E}">
        <p14:creationId xmlns:p14="http://schemas.microsoft.com/office/powerpoint/2010/main" val="18207038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3BD6A54-8532-479E-BA8E-F51F17C86665}" type="slidenum">
              <a:rPr lang="en-US" smtClean="0"/>
              <a:t>6</a:t>
            </a:fld>
            <a:endParaRPr lang="en-US"/>
          </a:p>
        </p:txBody>
      </p:sp>
    </p:spTree>
    <p:extLst>
      <p:ext uri="{BB962C8B-B14F-4D97-AF65-F5344CB8AC3E}">
        <p14:creationId xmlns:p14="http://schemas.microsoft.com/office/powerpoint/2010/main" val="33245989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3BD6A54-8532-479E-BA8E-F51F17C86665}" type="slidenum">
              <a:rPr lang="en-US" smtClean="0"/>
              <a:t>11</a:t>
            </a:fld>
            <a:endParaRPr lang="en-US"/>
          </a:p>
        </p:txBody>
      </p:sp>
    </p:spTree>
    <p:extLst>
      <p:ext uri="{BB962C8B-B14F-4D97-AF65-F5344CB8AC3E}">
        <p14:creationId xmlns:p14="http://schemas.microsoft.com/office/powerpoint/2010/main" val="225525191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785BFF5-5910-4F12-8AC4-EA6EA33EF931}" type="slidenum">
              <a:rPr lang="en-US" smtClean="0"/>
              <a:t>17</a:t>
            </a:fld>
            <a:endParaRPr lang="en-US"/>
          </a:p>
        </p:txBody>
      </p:sp>
    </p:spTree>
    <p:extLst>
      <p:ext uri="{BB962C8B-B14F-4D97-AF65-F5344CB8AC3E}">
        <p14:creationId xmlns:p14="http://schemas.microsoft.com/office/powerpoint/2010/main" val="257099202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785BFF5-5910-4F12-8AC4-EA6EA33EF931}" type="slidenum">
              <a:rPr lang="en-US" smtClean="0"/>
              <a:t>19</a:t>
            </a:fld>
            <a:endParaRPr lang="en-US"/>
          </a:p>
        </p:txBody>
      </p:sp>
    </p:spTree>
    <p:extLst>
      <p:ext uri="{BB962C8B-B14F-4D97-AF65-F5344CB8AC3E}">
        <p14:creationId xmlns:p14="http://schemas.microsoft.com/office/powerpoint/2010/main" val="38559910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79348C2-BEE3-4854-842A-36FD80DAE5A8}" type="datetimeFigureOut">
              <a:rPr lang="en-US" smtClean="0"/>
              <a:t>9/6/2016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244B6D-7586-4AA8-8C6F-1BBCD66EBE23}" type="slidenum">
              <a:rPr lang="en-US" smtClean="0"/>
              <a:t>‹#›</a:t>
            </a:fld>
            <a:endParaRPr lang="en-US"/>
          </a:p>
        </p:txBody>
      </p:sp>
    </p:spTree>
    <p:extLst>
      <p:ext uri="{BB962C8B-B14F-4D97-AF65-F5344CB8AC3E}">
        <p14:creationId xmlns:p14="http://schemas.microsoft.com/office/powerpoint/2010/main" val="10994487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79348C2-BEE3-4854-842A-36FD80DAE5A8}" type="datetimeFigureOut">
              <a:rPr lang="en-US" smtClean="0"/>
              <a:t>9/6/2016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244B6D-7586-4AA8-8C6F-1BBCD66EBE23}" type="slidenum">
              <a:rPr lang="en-US" smtClean="0"/>
              <a:t>‹#›</a:t>
            </a:fld>
            <a:endParaRPr lang="en-US"/>
          </a:p>
        </p:txBody>
      </p:sp>
    </p:spTree>
    <p:extLst>
      <p:ext uri="{BB962C8B-B14F-4D97-AF65-F5344CB8AC3E}">
        <p14:creationId xmlns:p14="http://schemas.microsoft.com/office/powerpoint/2010/main" val="12645224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79348C2-BEE3-4854-842A-36FD80DAE5A8}" type="datetimeFigureOut">
              <a:rPr lang="en-US" smtClean="0"/>
              <a:t>9/6/2016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244B6D-7586-4AA8-8C6F-1BBCD66EBE23}" type="slidenum">
              <a:rPr lang="en-US" smtClean="0"/>
              <a:t>‹#›</a:t>
            </a:fld>
            <a:endParaRPr lang="en-US"/>
          </a:p>
        </p:txBody>
      </p:sp>
    </p:spTree>
    <p:extLst>
      <p:ext uri="{BB962C8B-B14F-4D97-AF65-F5344CB8AC3E}">
        <p14:creationId xmlns:p14="http://schemas.microsoft.com/office/powerpoint/2010/main" val="22071515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79348C2-BEE3-4854-842A-36FD80DAE5A8}" type="datetimeFigureOut">
              <a:rPr lang="en-US" smtClean="0"/>
              <a:t>9/6/2016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244B6D-7586-4AA8-8C6F-1BBCD66EBE23}" type="slidenum">
              <a:rPr lang="en-US" smtClean="0"/>
              <a:t>‹#›</a:t>
            </a:fld>
            <a:endParaRPr lang="en-US"/>
          </a:p>
        </p:txBody>
      </p:sp>
    </p:spTree>
    <p:extLst>
      <p:ext uri="{BB962C8B-B14F-4D97-AF65-F5344CB8AC3E}">
        <p14:creationId xmlns:p14="http://schemas.microsoft.com/office/powerpoint/2010/main" val="13149780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79348C2-BEE3-4854-842A-36FD80DAE5A8}" type="datetimeFigureOut">
              <a:rPr lang="en-US" smtClean="0"/>
              <a:t>9/6/2016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244B6D-7586-4AA8-8C6F-1BBCD66EBE23}" type="slidenum">
              <a:rPr lang="en-US" smtClean="0"/>
              <a:t>‹#›</a:t>
            </a:fld>
            <a:endParaRPr lang="en-US"/>
          </a:p>
        </p:txBody>
      </p:sp>
    </p:spTree>
    <p:extLst>
      <p:ext uri="{BB962C8B-B14F-4D97-AF65-F5344CB8AC3E}">
        <p14:creationId xmlns:p14="http://schemas.microsoft.com/office/powerpoint/2010/main" val="27931100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79348C2-BEE3-4854-842A-36FD80DAE5A8}" type="datetimeFigureOut">
              <a:rPr lang="en-US" smtClean="0"/>
              <a:t>9/6/2016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4244B6D-7586-4AA8-8C6F-1BBCD66EBE23}" type="slidenum">
              <a:rPr lang="en-US" smtClean="0"/>
              <a:t>‹#›</a:t>
            </a:fld>
            <a:endParaRPr lang="en-US"/>
          </a:p>
        </p:txBody>
      </p:sp>
    </p:spTree>
    <p:extLst>
      <p:ext uri="{BB962C8B-B14F-4D97-AF65-F5344CB8AC3E}">
        <p14:creationId xmlns:p14="http://schemas.microsoft.com/office/powerpoint/2010/main" val="21235586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79348C2-BEE3-4854-842A-36FD80DAE5A8}" type="datetimeFigureOut">
              <a:rPr lang="en-US" smtClean="0"/>
              <a:t>9/6/2016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4244B6D-7586-4AA8-8C6F-1BBCD66EBE23}" type="slidenum">
              <a:rPr lang="en-US" smtClean="0"/>
              <a:t>‹#›</a:t>
            </a:fld>
            <a:endParaRPr lang="en-US"/>
          </a:p>
        </p:txBody>
      </p:sp>
    </p:spTree>
    <p:extLst>
      <p:ext uri="{BB962C8B-B14F-4D97-AF65-F5344CB8AC3E}">
        <p14:creationId xmlns:p14="http://schemas.microsoft.com/office/powerpoint/2010/main" val="19476263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79348C2-BEE3-4854-842A-36FD80DAE5A8}" type="datetimeFigureOut">
              <a:rPr lang="en-US" smtClean="0"/>
              <a:t>9/6/2016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4244B6D-7586-4AA8-8C6F-1BBCD66EBE23}" type="slidenum">
              <a:rPr lang="en-US" smtClean="0"/>
              <a:t>‹#›</a:t>
            </a:fld>
            <a:endParaRPr lang="en-US"/>
          </a:p>
        </p:txBody>
      </p:sp>
    </p:spTree>
    <p:extLst>
      <p:ext uri="{BB962C8B-B14F-4D97-AF65-F5344CB8AC3E}">
        <p14:creationId xmlns:p14="http://schemas.microsoft.com/office/powerpoint/2010/main" val="42047408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79348C2-BEE3-4854-842A-36FD80DAE5A8}" type="datetimeFigureOut">
              <a:rPr lang="en-US" smtClean="0"/>
              <a:t>9/6/2016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4244B6D-7586-4AA8-8C6F-1BBCD66EBE23}" type="slidenum">
              <a:rPr lang="en-US" smtClean="0"/>
              <a:t>‹#›</a:t>
            </a:fld>
            <a:endParaRPr lang="en-US"/>
          </a:p>
        </p:txBody>
      </p:sp>
    </p:spTree>
    <p:extLst>
      <p:ext uri="{BB962C8B-B14F-4D97-AF65-F5344CB8AC3E}">
        <p14:creationId xmlns:p14="http://schemas.microsoft.com/office/powerpoint/2010/main" val="8947845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79348C2-BEE3-4854-842A-36FD80DAE5A8}" type="datetimeFigureOut">
              <a:rPr lang="en-US" smtClean="0"/>
              <a:t>9/6/2016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4244B6D-7586-4AA8-8C6F-1BBCD66EBE23}" type="slidenum">
              <a:rPr lang="en-US" smtClean="0"/>
              <a:t>‹#›</a:t>
            </a:fld>
            <a:endParaRPr lang="en-US"/>
          </a:p>
        </p:txBody>
      </p:sp>
    </p:spTree>
    <p:extLst>
      <p:ext uri="{BB962C8B-B14F-4D97-AF65-F5344CB8AC3E}">
        <p14:creationId xmlns:p14="http://schemas.microsoft.com/office/powerpoint/2010/main" val="13099559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79348C2-BEE3-4854-842A-36FD80DAE5A8}" type="datetimeFigureOut">
              <a:rPr lang="en-US" smtClean="0"/>
              <a:t>9/6/2016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4244B6D-7586-4AA8-8C6F-1BBCD66EBE23}" type="slidenum">
              <a:rPr lang="en-US" smtClean="0"/>
              <a:t>‹#›</a:t>
            </a:fld>
            <a:endParaRPr lang="en-US"/>
          </a:p>
        </p:txBody>
      </p:sp>
    </p:spTree>
    <p:extLst>
      <p:ext uri="{BB962C8B-B14F-4D97-AF65-F5344CB8AC3E}">
        <p14:creationId xmlns:p14="http://schemas.microsoft.com/office/powerpoint/2010/main" val="6038048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79348C2-BEE3-4854-842A-36FD80DAE5A8}" type="datetimeFigureOut">
              <a:rPr lang="en-US" smtClean="0"/>
              <a:t>9/6/2016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4244B6D-7586-4AA8-8C6F-1BBCD66EBE23}" type="slidenum">
              <a:rPr lang="en-US" smtClean="0"/>
              <a:t>‹#›</a:t>
            </a:fld>
            <a:endParaRPr lang="en-US"/>
          </a:p>
        </p:txBody>
      </p:sp>
    </p:spTree>
    <p:extLst>
      <p:ext uri="{BB962C8B-B14F-4D97-AF65-F5344CB8AC3E}">
        <p14:creationId xmlns:p14="http://schemas.microsoft.com/office/powerpoint/2010/main" val="248203387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US" sz="4400" b="1" dirty="0"/>
              <a:t>Module 2:  Valuation,  Financial markets, endowment, long-term financing, short-term, and external financing sources</a:t>
            </a:r>
          </a:p>
        </p:txBody>
      </p:sp>
      <p:sp>
        <p:nvSpPr>
          <p:cNvPr id="3" name="Subtitle 2"/>
          <p:cNvSpPr>
            <a:spLocks noGrp="1"/>
          </p:cNvSpPr>
          <p:nvPr>
            <p:ph type="subTitle" idx="1"/>
          </p:nvPr>
        </p:nvSpPr>
        <p:spPr/>
        <p:txBody>
          <a:bodyPr/>
          <a:lstStyle/>
          <a:p>
            <a:r>
              <a:rPr lang="en-US" dirty="0"/>
              <a:t>Health Care Finance </a:t>
            </a:r>
          </a:p>
        </p:txBody>
      </p:sp>
    </p:spTree>
    <p:extLst>
      <p:ext uri="{BB962C8B-B14F-4D97-AF65-F5344CB8AC3E}">
        <p14:creationId xmlns:p14="http://schemas.microsoft.com/office/powerpoint/2010/main" val="3816884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4. External financing </a:t>
            </a:r>
          </a:p>
        </p:txBody>
      </p:sp>
      <p:sp>
        <p:nvSpPr>
          <p:cNvPr id="3" name="Content Placeholder 2"/>
          <p:cNvSpPr>
            <a:spLocks noGrp="1"/>
          </p:cNvSpPr>
          <p:nvPr>
            <p:ph idx="1"/>
          </p:nvPr>
        </p:nvSpPr>
        <p:spPr/>
        <p:txBody>
          <a:bodyPr/>
          <a:lstStyle/>
          <a:p>
            <a:pPr lvl="0"/>
            <a:r>
              <a:rPr lang="en-US" dirty="0"/>
              <a:t>Understand types of common financial accounts</a:t>
            </a:r>
          </a:p>
          <a:p>
            <a:pPr lvl="1"/>
            <a:r>
              <a:rPr lang="en-US" dirty="0"/>
              <a:t>Checking, savings, CDs, Money Market = these are FDIC insured </a:t>
            </a:r>
          </a:p>
          <a:p>
            <a:pPr lvl="2"/>
            <a:r>
              <a:rPr lang="en-US" dirty="0"/>
              <a:t>Federal deposit insurance company = 250,000 per institution </a:t>
            </a:r>
          </a:p>
          <a:p>
            <a:pPr lvl="1"/>
            <a:r>
              <a:rPr lang="en-US" dirty="0"/>
              <a:t>Mutual funds = people pool money and a manager buys and sells.  Can be a basket of stocks, bonds, or other assets</a:t>
            </a:r>
          </a:p>
          <a:p>
            <a:pPr lvl="1"/>
            <a:r>
              <a:rPr lang="en-US" dirty="0"/>
              <a:t>Index funds = company control fund that buys all the shares that make up a particular index or some other similarity (Only S&amp;P 500 companies; Japanese stocks)</a:t>
            </a:r>
          </a:p>
          <a:p>
            <a:pPr lvl="1"/>
            <a:r>
              <a:rPr lang="en-US" dirty="0"/>
              <a:t>ETF = Similar to index funds = but instead of a company controlling the fund, the ETF is traded on the market </a:t>
            </a:r>
          </a:p>
          <a:p>
            <a:pPr lvl="1"/>
            <a:r>
              <a:rPr lang="en-US" dirty="0"/>
              <a:t>Bond funds = basket of bonds</a:t>
            </a:r>
          </a:p>
          <a:p>
            <a:endParaRPr lang="en-US" dirty="0"/>
          </a:p>
        </p:txBody>
      </p:sp>
    </p:spTree>
    <p:extLst>
      <p:ext uri="{BB962C8B-B14F-4D97-AF65-F5344CB8AC3E}">
        <p14:creationId xmlns:p14="http://schemas.microsoft.com/office/powerpoint/2010/main" val="11647263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4. External financing</a:t>
            </a:r>
          </a:p>
        </p:txBody>
      </p:sp>
      <p:sp>
        <p:nvSpPr>
          <p:cNvPr id="3" name="Content Placeholder 2"/>
          <p:cNvSpPr>
            <a:spLocks noGrp="1"/>
          </p:cNvSpPr>
          <p:nvPr>
            <p:ph idx="1"/>
          </p:nvPr>
        </p:nvSpPr>
        <p:spPr/>
        <p:txBody>
          <a:bodyPr>
            <a:normAutofit/>
          </a:bodyPr>
          <a:lstStyle/>
          <a:p>
            <a:pPr lvl="0"/>
            <a:r>
              <a:rPr lang="en-US" dirty="0"/>
              <a:t>Understand stocks</a:t>
            </a:r>
          </a:p>
          <a:p>
            <a:pPr lvl="1"/>
            <a:r>
              <a:rPr lang="en-US" dirty="0"/>
              <a:t>What are stocks? Share of ownership in a company, you buy shares of stock, when are then used by the company in order to run the business.  </a:t>
            </a:r>
          </a:p>
          <a:p>
            <a:pPr lvl="1"/>
            <a:r>
              <a:rPr lang="en-US" dirty="0"/>
              <a:t>Different types of stocks</a:t>
            </a:r>
          </a:p>
          <a:p>
            <a:pPr lvl="2"/>
            <a:r>
              <a:rPr lang="en-US" dirty="0"/>
              <a:t>Common </a:t>
            </a:r>
          </a:p>
          <a:p>
            <a:pPr lvl="2"/>
            <a:r>
              <a:rPr lang="en-US" dirty="0"/>
              <a:t>Preferred </a:t>
            </a:r>
          </a:p>
          <a:p>
            <a:pPr lvl="1"/>
            <a:r>
              <a:rPr lang="en-US" dirty="0"/>
              <a:t>What are dividends? You can get dividends which are a portion of the profit that you earn </a:t>
            </a:r>
          </a:p>
          <a:p>
            <a:endParaRPr lang="en-US" dirty="0"/>
          </a:p>
        </p:txBody>
      </p:sp>
    </p:spTree>
    <p:extLst>
      <p:ext uri="{BB962C8B-B14F-4D97-AF65-F5344CB8AC3E}">
        <p14:creationId xmlns:p14="http://schemas.microsoft.com/office/powerpoint/2010/main" val="37132344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4. Continued</a:t>
            </a:r>
          </a:p>
        </p:txBody>
      </p:sp>
      <p:sp>
        <p:nvSpPr>
          <p:cNvPr id="3" name="Content Placeholder 2"/>
          <p:cNvSpPr>
            <a:spLocks noGrp="1"/>
          </p:cNvSpPr>
          <p:nvPr>
            <p:ph idx="1"/>
          </p:nvPr>
        </p:nvSpPr>
        <p:spPr/>
        <p:txBody>
          <a:bodyPr/>
          <a:lstStyle/>
          <a:p>
            <a:pPr lvl="1"/>
            <a:r>
              <a:rPr lang="en-US" dirty="0"/>
              <a:t>Portfolio or stock portfolio = Variety of stocks </a:t>
            </a:r>
            <a:endParaRPr lang="en-US" sz="3200" dirty="0"/>
          </a:p>
          <a:p>
            <a:pPr lvl="2"/>
            <a:r>
              <a:rPr lang="en-US" dirty="0"/>
              <a:t>Diversify = Diversify your portfolio = meaning that you don’t have just one stock but a variety of stocks </a:t>
            </a:r>
            <a:endParaRPr lang="en-US" sz="2800" dirty="0"/>
          </a:p>
          <a:p>
            <a:pPr lvl="1"/>
            <a:r>
              <a:rPr lang="en-US" dirty="0"/>
              <a:t>How do you purchase stock? </a:t>
            </a:r>
            <a:endParaRPr lang="en-US" sz="3200" dirty="0"/>
          </a:p>
          <a:p>
            <a:pPr lvl="2"/>
            <a:r>
              <a:rPr lang="en-US" dirty="0"/>
              <a:t>Purchase stock through a brokerage firm (place buys and sells stock)  </a:t>
            </a:r>
            <a:r>
              <a:rPr lang="en-US" dirty="0">
                <a:sym typeface="Wingdings" panose="05000000000000000000" pitchFamily="2" charset="2"/>
              </a:rPr>
              <a:t></a:t>
            </a:r>
            <a:r>
              <a:rPr lang="en-US" dirty="0"/>
              <a:t> The brokerage firm then purchases stock on the stock exchange such as NASDAQ or NYSE  </a:t>
            </a:r>
            <a:endParaRPr lang="en-US" sz="2800" dirty="0"/>
          </a:p>
          <a:p>
            <a:endParaRPr lang="en-US" dirty="0"/>
          </a:p>
        </p:txBody>
      </p:sp>
    </p:spTree>
    <p:extLst>
      <p:ext uri="{BB962C8B-B14F-4D97-AF65-F5344CB8AC3E}">
        <p14:creationId xmlns:p14="http://schemas.microsoft.com/office/powerpoint/2010/main" val="15728017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4. </a:t>
            </a:r>
            <a:r>
              <a:rPr lang="en-US" dirty="0" err="1"/>
              <a:t>Cont</a:t>
            </a:r>
            <a:endParaRPr lang="en-US" dirty="0"/>
          </a:p>
        </p:txBody>
      </p:sp>
      <p:sp>
        <p:nvSpPr>
          <p:cNvPr id="3" name="Content Placeholder 2"/>
          <p:cNvSpPr>
            <a:spLocks noGrp="1"/>
          </p:cNvSpPr>
          <p:nvPr>
            <p:ph idx="1"/>
          </p:nvPr>
        </p:nvSpPr>
        <p:spPr/>
        <p:txBody>
          <a:bodyPr>
            <a:normAutofit/>
          </a:bodyPr>
          <a:lstStyle/>
          <a:p>
            <a:pPr lvl="0"/>
            <a:r>
              <a:rPr lang="en-US" sz="2600" dirty="0"/>
              <a:t>Understand bonds</a:t>
            </a:r>
          </a:p>
          <a:p>
            <a:pPr lvl="1"/>
            <a:r>
              <a:rPr lang="en-US" sz="2600" dirty="0"/>
              <a:t>What are bonds? Similar to loans except a person is a the “bank” You give your money to a company or the government in exchange they pay you back the full amount in the future and possible payments along the way.  </a:t>
            </a:r>
          </a:p>
          <a:p>
            <a:pPr lvl="1"/>
            <a:r>
              <a:rPr lang="en-US" sz="2600" dirty="0"/>
              <a:t>Terms</a:t>
            </a:r>
          </a:p>
          <a:p>
            <a:pPr lvl="2"/>
            <a:r>
              <a:rPr lang="en-US" sz="2600" dirty="0"/>
              <a:t>Principal = how much is the bond worth</a:t>
            </a:r>
          </a:p>
          <a:p>
            <a:pPr lvl="2"/>
            <a:r>
              <a:rPr lang="en-US" sz="2600" dirty="0"/>
              <a:t>Interest rate = Amount of interest the bond will pay</a:t>
            </a:r>
          </a:p>
          <a:p>
            <a:pPr lvl="2"/>
            <a:r>
              <a:rPr lang="en-US" sz="2600" dirty="0"/>
              <a:t>Coupon rate = The amount of interest paid per year </a:t>
            </a:r>
          </a:p>
          <a:p>
            <a:pPr lvl="1"/>
            <a:endParaRPr lang="en-US" dirty="0"/>
          </a:p>
          <a:p>
            <a:pPr lvl="1"/>
            <a:endParaRPr lang="en-US" dirty="0"/>
          </a:p>
          <a:p>
            <a:endParaRPr lang="en-US" dirty="0"/>
          </a:p>
        </p:txBody>
      </p:sp>
    </p:spTree>
    <p:extLst>
      <p:ext uri="{BB962C8B-B14F-4D97-AF65-F5344CB8AC3E}">
        <p14:creationId xmlns:p14="http://schemas.microsoft.com/office/powerpoint/2010/main" val="416978525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4. Continued </a:t>
            </a:r>
          </a:p>
        </p:txBody>
      </p:sp>
      <p:sp>
        <p:nvSpPr>
          <p:cNvPr id="3" name="Content Placeholder 2"/>
          <p:cNvSpPr>
            <a:spLocks noGrp="1"/>
          </p:cNvSpPr>
          <p:nvPr>
            <p:ph idx="1"/>
          </p:nvPr>
        </p:nvSpPr>
        <p:spPr/>
        <p:txBody>
          <a:bodyPr>
            <a:normAutofit/>
          </a:bodyPr>
          <a:lstStyle/>
          <a:p>
            <a:r>
              <a:rPr lang="en-US" dirty="0"/>
              <a:t>There are different types of bonds</a:t>
            </a:r>
            <a:endParaRPr lang="en-US" sz="3600" dirty="0"/>
          </a:p>
          <a:p>
            <a:pPr lvl="1"/>
            <a:r>
              <a:rPr lang="en-US" dirty="0"/>
              <a:t>Treasurer (Backed by US gov’t safest investment) </a:t>
            </a:r>
          </a:p>
          <a:p>
            <a:pPr lvl="2"/>
            <a:r>
              <a:rPr lang="en-US" dirty="0"/>
              <a:t>War bonds </a:t>
            </a:r>
          </a:p>
          <a:p>
            <a:pPr lvl="2"/>
            <a:r>
              <a:rPr lang="en-US" dirty="0"/>
              <a:t>T-bills = are short-term government securities with maturities ranging from a few days to 52 weeks. Bills are sold at a discount from their face value.</a:t>
            </a:r>
          </a:p>
          <a:p>
            <a:pPr lvl="2"/>
            <a:r>
              <a:rPr lang="en-US" dirty="0"/>
              <a:t>T-notes = are government securities that are issued with maturities of 2, 3, 5, 7, and 10 years and pay interest every six months.</a:t>
            </a:r>
          </a:p>
          <a:p>
            <a:pPr lvl="2"/>
            <a:r>
              <a:rPr lang="en-US" dirty="0"/>
              <a:t>T-bonds = pay interest every six months and mature in 30 years.</a:t>
            </a:r>
          </a:p>
          <a:p>
            <a:pPr lvl="2"/>
            <a:r>
              <a:rPr lang="en-US" dirty="0"/>
              <a:t>Savings bonds = are a secure savings product that pay interest based on current market rates for up to 30 years.</a:t>
            </a:r>
          </a:p>
          <a:p>
            <a:pPr lvl="2"/>
            <a:endParaRPr lang="en-US" dirty="0"/>
          </a:p>
          <a:p>
            <a:endParaRPr lang="en-US" dirty="0"/>
          </a:p>
        </p:txBody>
      </p:sp>
    </p:spTree>
    <p:extLst>
      <p:ext uri="{BB962C8B-B14F-4D97-AF65-F5344CB8AC3E}">
        <p14:creationId xmlns:p14="http://schemas.microsoft.com/office/powerpoint/2010/main" val="9421215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4. Bonds continued</a:t>
            </a:r>
          </a:p>
        </p:txBody>
      </p:sp>
      <p:sp>
        <p:nvSpPr>
          <p:cNvPr id="3" name="Content Placeholder 2"/>
          <p:cNvSpPr>
            <a:spLocks noGrp="1"/>
          </p:cNvSpPr>
          <p:nvPr>
            <p:ph idx="1"/>
          </p:nvPr>
        </p:nvSpPr>
        <p:spPr/>
        <p:txBody>
          <a:bodyPr>
            <a:normAutofit fontScale="92500" lnSpcReduction="10000"/>
          </a:bodyPr>
          <a:lstStyle/>
          <a:p>
            <a:r>
              <a:rPr lang="en-US" dirty="0"/>
              <a:t>Tax-exempt revenue bonds = in the health care sector, government/nonfederal and </a:t>
            </a:r>
            <a:r>
              <a:rPr lang="en-US" dirty="0" err="1"/>
              <a:t>NFP</a:t>
            </a:r>
            <a:r>
              <a:rPr lang="en-US" dirty="0"/>
              <a:t> organizations have the advantage of being able to obtain funding through the issuance of </a:t>
            </a:r>
            <a:r>
              <a:rPr lang="en-US" dirty="0" err="1"/>
              <a:t>TERB</a:t>
            </a:r>
            <a:r>
              <a:rPr lang="en-US" dirty="0"/>
              <a:t>.  </a:t>
            </a:r>
          </a:p>
          <a:p>
            <a:r>
              <a:rPr lang="en-US" dirty="0"/>
              <a:t>Debentures = not backed by an asset</a:t>
            </a:r>
            <a:endParaRPr lang="en-US" sz="3600" dirty="0"/>
          </a:p>
          <a:p>
            <a:r>
              <a:rPr lang="en-US" dirty="0"/>
              <a:t>Mortgage bonds = Backed by claims on an asset</a:t>
            </a:r>
          </a:p>
          <a:p>
            <a:r>
              <a:rPr lang="en-US" dirty="0"/>
              <a:t>General obligation bonds = in the gov’t and </a:t>
            </a:r>
            <a:r>
              <a:rPr lang="en-US" dirty="0" err="1"/>
              <a:t>NFP</a:t>
            </a:r>
            <a:r>
              <a:rPr lang="en-US" dirty="0"/>
              <a:t> arena, bonds backed by the full faith and credit of a unit of government </a:t>
            </a:r>
          </a:p>
          <a:p>
            <a:r>
              <a:rPr lang="en-US" dirty="0"/>
              <a:t>Hospital revenue bonds = backed only by the revenues of the organization for which the bonds were issued</a:t>
            </a:r>
          </a:p>
          <a:p>
            <a:r>
              <a:rPr lang="en-US" dirty="0"/>
              <a:t>Zero-coupon bond = Bought at lower than face value and repaid at full value </a:t>
            </a:r>
          </a:p>
          <a:p>
            <a:endParaRPr lang="en-US" dirty="0"/>
          </a:p>
        </p:txBody>
      </p:sp>
    </p:spTree>
    <p:extLst>
      <p:ext uri="{BB962C8B-B14F-4D97-AF65-F5344CB8AC3E}">
        <p14:creationId xmlns:p14="http://schemas.microsoft.com/office/powerpoint/2010/main" val="305418219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4. Continued </a:t>
            </a:r>
          </a:p>
        </p:txBody>
      </p:sp>
      <p:sp>
        <p:nvSpPr>
          <p:cNvPr id="3" name="Content Placeholder 2"/>
          <p:cNvSpPr>
            <a:spLocks noGrp="1"/>
          </p:cNvSpPr>
          <p:nvPr>
            <p:ph idx="1"/>
          </p:nvPr>
        </p:nvSpPr>
        <p:spPr/>
        <p:txBody>
          <a:bodyPr/>
          <a:lstStyle/>
          <a:p>
            <a:pPr lvl="0"/>
            <a:r>
              <a:rPr lang="en-US" dirty="0"/>
              <a:t>Understand other types of external funds</a:t>
            </a:r>
          </a:p>
          <a:p>
            <a:pPr lvl="1"/>
            <a:r>
              <a:rPr lang="en-US" dirty="0"/>
              <a:t>Crowdsourcing or Crowdfunding = Eliminate institution (bank or brokerage firm) and directly trade money </a:t>
            </a:r>
          </a:p>
          <a:p>
            <a:pPr lvl="2"/>
            <a:r>
              <a:rPr lang="en-US" dirty="0"/>
              <a:t>Good </a:t>
            </a:r>
          </a:p>
          <a:p>
            <a:pPr lvl="2"/>
            <a:r>
              <a:rPr lang="en-US" dirty="0"/>
              <a:t>Bad </a:t>
            </a:r>
          </a:p>
        </p:txBody>
      </p:sp>
    </p:spTree>
    <p:extLst>
      <p:ext uri="{BB962C8B-B14F-4D97-AF65-F5344CB8AC3E}">
        <p14:creationId xmlns:p14="http://schemas.microsoft.com/office/powerpoint/2010/main" val="126675270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5.  Procedures for long-term financing </a:t>
            </a:r>
            <a:endParaRPr lang="en-US" dirty="0"/>
          </a:p>
        </p:txBody>
      </p:sp>
      <p:sp>
        <p:nvSpPr>
          <p:cNvPr id="3" name="Content Placeholder 2"/>
          <p:cNvSpPr>
            <a:spLocks noGrp="1"/>
          </p:cNvSpPr>
          <p:nvPr>
            <p:ph idx="1"/>
          </p:nvPr>
        </p:nvSpPr>
        <p:spPr/>
        <p:txBody>
          <a:bodyPr>
            <a:normAutofit/>
          </a:bodyPr>
          <a:lstStyle/>
          <a:p>
            <a:pPr lvl="0"/>
            <a:r>
              <a:rPr lang="en-US" dirty="0"/>
              <a:t>What is external financing? Funds obtained from outside the organization </a:t>
            </a:r>
            <a:endParaRPr lang="en-US" sz="3600" dirty="0"/>
          </a:p>
          <a:p>
            <a:pPr lvl="0"/>
            <a:r>
              <a:rPr lang="en-US" dirty="0"/>
              <a:t>What is optimal is that you (or an organization) needs money and you go to an institution and you get it.  </a:t>
            </a:r>
            <a:endParaRPr lang="en-US" sz="3600" dirty="0"/>
          </a:p>
        </p:txBody>
      </p:sp>
    </p:spTree>
    <p:extLst>
      <p:ext uri="{BB962C8B-B14F-4D97-AF65-F5344CB8AC3E}">
        <p14:creationId xmlns:p14="http://schemas.microsoft.com/office/powerpoint/2010/main" val="152453290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5. Continued</a:t>
            </a:r>
          </a:p>
        </p:txBody>
      </p:sp>
      <p:sp>
        <p:nvSpPr>
          <p:cNvPr id="3" name="Content Placeholder 2"/>
          <p:cNvSpPr>
            <a:spLocks noGrp="1"/>
          </p:cNvSpPr>
          <p:nvPr>
            <p:ph idx="1"/>
          </p:nvPr>
        </p:nvSpPr>
        <p:spPr/>
        <p:txBody>
          <a:bodyPr/>
          <a:lstStyle/>
          <a:p>
            <a:pPr lvl="0"/>
            <a:r>
              <a:rPr lang="en-US" dirty="0"/>
              <a:t>Understand what is needed in more complex transactions </a:t>
            </a:r>
          </a:p>
          <a:p>
            <a:pPr lvl="1"/>
            <a:r>
              <a:rPr lang="en-US" dirty="0"/>
              <a:t>People</a:t>
            </a:r>
            <a:endParaRPr lang="en-US" sz="3200" dirty="0"/>
          </a:p>
          <a:p>
            <a:pPr lvl="2"/>
            <a:r>
              <a:rPr lang="en-US" dirty="0"/>
              <a:t>Actors = People involved in that transaction </a:t>
            </a:r>
            <a:endParaRPr lang="en-US" sz="2800" dirty="0"/>
          </a:p>
          <a:p>
            <a:pPr lvl="3"/>
            <a:r>
              <a:rPr lang="en-US" dirty="0"/>
              <a:t>Some actors act as facilitators = help to make the transaction happen </a:t>
            </a:r>
            <a:endParaRPr lang="en-US" sz="2600" dirty="0"/>
          </a:p>
          <a:p>
            <a:endParaRPr lang="en-US" dirty="0"/>
          </a:p>
        </p:txBody>
      </p:sp>
    </p:spTree>
    <p:extLst>
      <p:ext uri="{BB962C8B-B14F-4D97-AF65-F5344CB8AC3E}">
        <p14:creationId xmlns:p14="http://schemas.microsoft.com/office/powerpoint/2010/main" val="371650522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5. Continued </a:t>
            </a:r>
          </a:p>
        </p:txBody>
      </p:sp>
      <p:sp>
        <p:nvSpPr>
          <p:cNvPr id="3" name="Content Placeholder 2"/>
          <p:cNvSpPr>
            <a:spLocks noGrp="1"/>
          </p:cNvSpPr>
          <p:nvPr>
            <p:ph idx="1"/>
          </p:nvPr>
        </p:nvSpPr>
        <p:spPr/>
        <p:txBody>
          <a:bodyPr>
            <a:normAutofit/>
          </a:bodyPr>
          <a:lstStyle/>
          <a:p>
            <a:pPr lvl="0"/>
            <a:r>
              <a:rPr lang="en-US" dirty="0"/>
              <a:t>Identify Regulators and Regulations</a:t>
            </a:r>
          </a:p>
          <a:p>
            <a:pPr lvl="1"/>
            <a:r>
              <a:rPr lang="en-US" dirty="0"/>
              <a:t>FDIC = Federal Deposit Insurance Corporation = Insurance of deposits, only banks </a:t>
            </a:r>
          </a:p>
          <a:p>
            <a:pPr lvl="1"/>
            <a:r>
              <a:rPr lang="en-US" dirty="0"/>
              <a:t>FTC = Federal Trade Commission = Consumer protection and eliminate anticompetitive practice (such as monopolies)</a:t>
            </a:r>
          </a:p>
          <a:p>
            <a:pPr lvl="1"/>
            <a:r>
              <a:rPr lang="en-US" dirty="0"/>
              <a:t>Securities Act of 1933 = Primary purpose of the ‘33 Act is to ensure that buyers of securities receive complete and accurate information before they invest</a:t>
            </a:r>
          </a:p>
          <a:p>
            <a:endParaRPr lang="en-US" dirty="0"/>
          </a:p>
        </p:txBody>
      </p:sp>
    </p:spTree>
    <p:extLst>
      <p:ext uri="{BB962C8B-B14F-4D97-AF65-F5344CB8AC3E}">
        <p14:creationId xmlns:p14="http://schemas.microsoft.com/office/powerpoint/2010/main" val="35920113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b="1" dirty="0"/>
              <a:t>1. Valuing assets</a:t>
            </a:r>
            <a:endParaRPr lang="en-US" dirty="0"/>
          </a:p>
        </p:txBody>
      </p:sp>
      <p:sp>
        <p:nvSpPr>
          <p:cNvPr id="3" name="Content Placeholder 2"/>
          <p:cNvSpPr>
            <a:spLocks noGrp="1"/>
          </p:cNvSpPr>
          <p:nvPr>
            <p:ph idx="1"/>
          </p:nvPr>
        </p:nvSpPr>
        <p:spPr/>
        <p:txBody>
          <a:bodyPr>
            <a:normAutofit/>
          </a:bodyPr>
          <a:lstStyle/>
          <a:p>
            <a:r>
              <a:rPr lang="en-US" dirty="0"/>
              <a:t>Understand the concept of valuation = Determining the present value of an asset by one who is authorized to do so</a:t>
            </a:r>
          </a:p>
          <a:p>
            <a:r>
              <a:rPr lang="en-US" dirty="0"/>
              <a:t>Why is this important? </a:t>
            </a:r>
          </a:p>
          <a:p>
            <a:r>
              <a:rPr lang="en-US" dirty="0"/>
              <a:t>Understand the approaches to valuation </a:t>
            </a:r>
          </a:p>
          <a:p>
            <a:endParaRPr lang="en-US" dirty="0"/>
          </a:p>
        </p:txBody>
      </p:sp>
    </p:spTree>
    <p:extLst>
      <p:ext uri="{BB962C8B-B14F-4D97-AF65-F5344CB8AC3E}">
        <p14:creationId xmlns:p14="http://schemas.microsoft.com/office/powerpoint/2010/main" val="240387724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5. Continued</a:t>
            </a:r>
          </a:p>
        </p:txBody>
      </p:sp>
      <p:sp>
        <p:nvSpPr>
          <p:cNvPr id="3" name="Content Placeholder 2"/>
          <p:cNvSpPr>
            <a:spLocks noGrp="1"/>
          </p:cNvSpPr>
          <p:nvPr>
            <p:ph idx="1"/>
          </p:nvPr>
        </p:nvSpPr>
        <p:spPr/>
        <p:txBody>
          <a:bodyPr>
            <a:normAutofit/>
          </a:bodyPr>
          <a:lstStyle/>
          <a:p>
            <a:pPr lvl="0"/>
            <a:r>
              <a:rPr lang="en-US" dirty="0"/>
              <a:t>Important terminology </a:t>
            </a:r>
          </a:p>
          <a:p>
            <a:pPr lvl="1"/>
            <a:r>
              <a:rPr lang="en-US" dirty="0"/>
              <a:t>Full disclosure = Every party should be aware of all the rules, regulations, fees, interest, etc.  </a:t>
            </a:r>
          </a:p>
          <a:p>
            <a:pPr lvl="1"/>
            <a:r>
              <a:rPr lang="en-US" dirty="0"/>
              <a:t>Due diligence = Trying your best to ensure that you have let someone know about the full disclosure </a:t>
            </a:r>
            <a:endParaRPr lang="en-US" sz="3200" dirty="0"/>
          </a:p>
          <a:p>
            <a:pPr lvl="1"/>
            <a:r>
              <a:rPr lang="en-US" dirty="0"/>
              <a:t>Insider trading = An insider has access to financial information the general public does not and then profit from it.  Rules regarding insider trading that must be followed. </a:t>
            </a:r>
          </a:p>
          <a:p>
            <a:pPr lvl="1"/>
            <a:r>
              <a:rPr lang="en-US" dirty="0"/>
              <a:t>Underwriting = Sign and accept liability, thus guaranteeing payment in case loss or damage occurs </a:t>
            </a:r>
          </a:p>
          <a:p>
            <a:endParaRPr lang="en-US" dirty="0"/>
          </a:p>
        </p:txBody>
      </p:sp>
    </p:spTree>
    <p:extLst>
      <p:ext uri="{BB962C8B-B14F-4D97-AF65-F5344CB8AC3E}">
        <p14:creationId xmlns:p14="http://schemas.microsoft.com/office/powerpoint/2010/main" val="175823379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a:t>6. </a:t>
            </a:r>
            <a:r>
              <a:rPr lang="en-US" b="1" dirty="0"/>
              <a:t>Current liabilities:  Short-term financing </a:t>
            </a:r>
            <a:endParaRPr lang="en-US" dirty="0"/>
          </a:p>
        </p:txBody>
      </p:sp>
      <p:sp>
        <p:nvSpPr>
          <p:cNvPr id="3" name="Content Placeholder 2"/>
          <p:cNvSpPr>
            <a:spLocks noGrp="1"/>
          </p:cNvSpPr>
          <p:nvPr>
            <p:ph idx="1"/>
          </p:nvPr>
        </p:nvSpPr>
        <p:spPr/>
        <p:txBody>
          <a:bodyPr>
            <a:normAutofit fontScale="92500" lnSpcReduction="20000"/>
          </a:bodyPr>
          <a:lstStyle/>
          <a:p>
            <a:pPr lvl="0"/>
            <a:r>
              <a:rPr lang="en-US" dirty="0"/>
              <a:t>Understand the different between short-term and long-term financing</a:t>
            </a:r>
          </a:p>
          <a:p>
            <a:pPr lvl="1"/>
            <a:r>
              <a:rPr lang="en-US" dirty="0"/>
              <a:t>Short-term = pay off in less than 1 year</a:t>
            </a:r>
          </a:p>
          <a:p>
            <a:pPr lvl="1"/>
            <a:r>
              <a:rPr lang="en-US" dirty="0"/>
              <a:t>Long-term = Pay off longer than 1 year </a:t>
            </a:r>
          </a:p>
          <a:p>
            <a:pPr lvl="0"/>
            <a:r>
              <a:rPr lang="en-US" dirty="0"/>
              <a:t>Understand the matching principle</a:t>
            </a:r>
          </a:p>
          <a:p>
            <a:pPr lvl="0"/>
            <a:r>
              <a:rPr lang="en-US" dirty="0"/>
              <a:t>Understand sources of short-term financing</a:t>
            </a:r>
          </a:p>
          <a:p>
            <a:pPr lvl="1"/>
            <a:r>
              <a:rPr lang="en-US" dirty="0"/>
              <a:t>Trade credit = credit granted from one business to another </a:t>
            </a:r>
          </a:p>
          <a:p>
            <a:pPr lvl="1"/>
            <a:r>
              <a:rPr lang="en-US" dirty="0"/>
              <a:t>COD = Collect on delivery </a:t>
            </a:r>
          </a:p>
          <a:p>
            <a:pPr lvl="1"/>
            <a:r>
              <a:rPr lang="en-US" dirty="0"/>
              <a:t>Factoring = selling AR to a financial institution </a:t>
            </a:r>
          </a:p>
          <a:p>
            <a:pPr lvl="1"/>
            <a:r>
              <a:rPr lang="en-US" dirty="0"/>
              <a:t>Line of credit = An informal arrangement between a bank and its customers specifying the maximum amount of credit the bank will permit the firm to owe at any one time.  </a:t>
            </a:r>
          </a:p>
          <a:p>
            <a:pPr lvl="1"/>
            <a:r>
              <a:rPr lang="en-US" dirty="0"/>
              <a:t>Commercial paper = Short-term, unsecured promissory notes, generally issued by large corporations </a:t>
            </a:r>
          </a:p>
          <a:p>
            <a:endParaRPr lang="en-US" dirty="0"/>
          </a:p>
        </p:txBody>
      </p:sp>
    </p:spTree>
    <p:extLst>
      <p:ext uri="{BB962C8B-B14F-4D97-AF65-F5344CB8AC3E}">
        <p14:creationId xmlns:p14="http://schemas.microsoft.com/office/powerpoint/2010/main" val="78847703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US" b="1" dirty="0"/>
              <a:t>7. Additional financial important financial information </a:t>
            </a:r>
            <a:endParaRPr lang="en-US" dirty="0"/>
          </a:p>
        </p:txBody>
      </p:sp>
      <p:sp>
        <p:nvSpPr>
          <p:cNvPr id="3" name="Content Placeholder 2"/>
          <p:cNvSpPr>
            <a:spLocks noGrp="1"/>
          </p:cNvSpPr>
          <p:nvPr>
            <p:ph idx="1"/>
          </p:nvPr>
        </p:nvSpPr>
        <p:spPr/>
        <p:txBody>
          <a:bodyPr>
            <a:normAutofit/>
          </a:bodyPr>
          <a:lstStyle/>
          <a:p>
            <a:r>
              <a:rPr lang="en-US" dirty="0"/>
              <a:t>Understand common retirement funds</a:t>
            </a:r>
          </a:p>
          <a:p>
            <a:r>
              <a:rPr lang="en-US" dirty="0"/>
              <a:t>Understand student loans </a:t>
            </a:r>
          </a:p>
          <a:p>
            <a:endParaRPr lang="en-US" dirty="0"/>
          </a:p>
        </p:txBody>
      </p:sp>
    </p:spTree>
    <p:extLst>
      <p:ext uri="{BB962C8B-B14F-4D97-AF65-F5344CB8AC3E}">
        <p14:creationId xmlns:p14="http://schemas.microsoft.com/office/powerpoint/2010/main" val="112470760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7. Continued</a:t>
            </a:r>
          </a:p>
        </p:txBody>
      </p:sp>
      <p:sp>
        <p:nvSpPr>
          <p:cNvPr id="3" name="Content Placeholder 2"/>
          <p:cNvSpPr>
            <a:spLocks noGrp="1"/>
          </p:cNvSpPr>
          <p:nvPr>
            <p:ph idx="1"/>
          </p:nvPr>
        </p:nvSpPr>
        <p:spPr/>
        <p:txBody>
          <a:bodyPr>
            <a:normAutofit/>
          </a:bodyPr>
          <a:lstStyle/>
          <a:p>
            <a:r>
              <a:rPr lang="en-US" dirty="0"/>
              <a:t>Understand how to protect your financial information 	</a:t>
            </a:r>
          </a:p>
          <a:p>
            <a:r>
              <a:rPr lang="en-US" dirty="0"/>
              <a:t>Understand the importance of credit</a:t>
            </a:r>
          </a:p>
          <a:p>
            <a:endParaRPr lang="en-US" dirty="0"/>
          </a:p>
        </p:txBody>
      </p:sp>
    </p:spTree>
    <p:extLst>
      <p:ext uri="{BB962C8B-B14F-4D97-AF65-F5344CB8AC3E}">
        <p14:creationId xmlns:p14="http://schemas.microsoft.com/office/powerpoint/2010/main" val="193627702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7 Continued</a:t>
            </a:r>
          </a:p>
        </p:txBody>
      </p:sp>
      <p:sp>
        <p:nvSpPr>
          <p:cNvPr id="3" name="Content Placeholder 2"/>
          <p:cNvSpPr>
            <a:spLocks noGrp="1"/>
          </p:cNvSpPr>
          <p:nvPr>
            <p:ph idx="1"/>
          </p:nvPr>
        </p:nvSpPr>
        <p:spPr/>
        <p:txBody>
          <a:bodyPr/>
          <a:lstStyle/>
          <a:p>
            <a:r>
              <a:rPr lang="en-US" dirty="0"/>
              <a:t>Understand common financial pitfalls</a:t>
            </a:r>
          </a:p>
          <a:p>
            <a:endParaRPr lang="en-US" dirty="0"/>
          </a:p>
        </p:txBody>
      </p:sp>
    </p:spTree>
    <p:extLst>
      <p:ext uri="{BB962C8B-B14F-4D97-AF65-F5344CB8AC3E}">
        <p14:creationId xmlns:p14="http://schemas.microsoft.com/office/powerpoint/2010/main" val="15269073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US" b="1" dirty="0"/>
              <a:t>2. Financial Markets, Institutions, Risk, and Return </a:t>
            </a:r>
            <a:endParaRPr lang="en-US" dirty="0"/>
          </a:p>
        </p:txBody>
      </p:sp>
      <p:sp>
        <p:nvSpPr>
          <p:cNvPr id="3" name="Content Placeholder 2"/>
          <p:cNvSpPr>
            <a:spLocks noGrp="1"/>
          </p:cNvSpPr>
          <p:nvPr>
            <p:ph idx="1"/>
          </p:nvPr>
        </p:nvSpPr>
        <p:spPr/>
        <p:txBody>
          <a:bodyPr>
            <a:normAutofit/>
          </a:bodyPr>
          <a:lstStyle/>
          <a:p>
            <a:pPr lvl="0"/>
            <a:r>
              <a:rPr lang="en-US" dirty="0"/>
              <a:t>Understand what is a market, including financial/capital markets, and common types of goods and services purchased in financial markets</a:t>
            </a:r>
          </a:p>
          <a:p>
            <a:pPr lvl="1"/>
            <a:endParaRPr lang="en-US" dirty="0"/>
          </a:p>
          <a:p>
            <a:pPr marL="0" lvl="0" indent="0">
              <a:buNone/>
            </a:pPr>
            <a:endParaRPr lang="en-US" dirty="0"/>
          </a:p>
          <a:p>
            <a:endParaRPr lang="en-US" dirty="0"/>
          </a:p>
        </p:txBody>
      </p:sp>
    </p:spTree>
    <p:extLst>
      <p:ext uri="{BB962C8B-B14F-4D97-AF65-F5344CB8AC3E}">
        <p14:creationId xmlns:p14="http://schemas.microsoft.com/office/powerpoint/2010/main" val="7146631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2. </a:t>
            </a:r>
            <a:r>
              <a:rPr lang="en-US" dirty="0" err="1"/>
              <a:t>Cont</a:t>
            </a:r>
            <a:endParaRPr lang="en-US" dirty="0"/>
          </a:p>
        </p:txBody>
      </p:sp>
      <p:sp>
        <p:nvSpPr>
          <p:cNvPr id="3" name="Content Placeholder 2"/>
          <p:cNvSpPr>
            <a:spLocks noGrp="1"/>
          </p:cNvSpPr>
          <p:nvPr>
            <p:ph idx="1"/>
          </p:nvPr>
        </p:nvSpPr>
        <p:spPr/>
        <p:txBody>
          <a:bodyPr/>
          <a:lstStyle/>
          <a:p>
            <a:pPr marL="228600" lvl="1">
              <a:spcBef>
                <a:spcPts val="1000"/>
              </a:spcBef>
            </a:pPr>
            <a:r>
              <a:rPr lang="en-US" dirty="0"/>
              <a:t>Understand suppliers of funds and users of funds and understand what they want in regards to greatest rates of return </a:t>
            </a:r>
          </a:p>
          <a:p>
            <a:pPr marL="685800" lvl="3">
              <a:spcBef>
                <a:spcPts val="1000"/>
              </a:spcBef>
            </a:pPr>
            <a:r>
              <a:rPr lang="en-US" dirty="0"/>
              <a:t>In a financial market you have two sides</a:t>
            </a:r>
          </a:p>
          <a:p>
            <a:pPr marL="685800" lvl="3">
              <a:spcBef>
                <a:spcPts val="1000"/>
              </a:spcBef>
            </a:pPr>
            <a:r>
              <a:rPr lang="en-US" dirty="0"/>
              <a:t>Both parties are interested in the greatest rates of return</a:t>
            </a:r>
          </a:p>
          <a:p>
            <a:endParaRPr lang="en-US" dirty="0"/>
          </a:p>
        </p:txBody>
      </p:sp>
    </p:spTree>
    <p:extLst>
      <p:ext uri="{BB962C8B-B14F-4D97-AF65-F5344CB8AC3E}">
        <p14:creationId xmlns:p14="http://schemas.microsoft.com/office/powerpoint/2010/main" val="31847833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2. Cont. </a:t>
            </a:r>
          </a:p>
        </p:txBody>
      </p:sp>
      <p:sp>
        <p:nvSpPr>
          <p:cNvPr id="3" name="Content Placeholder 2"/>
          <p:cNvSpPr>
            <a:spLocks noGrp="1"/>
          </p:cNvSpPr>
          <p:nvPr>
            <p:ph idx="1"/>
          </p:nvPr>
        </p:nvSpPr>
        <p:spPr/>
        <p:txBody>
          <a:bodyPr/>
          <a:lstStyle/>
          <a:p>
            <a:pPr lvl="0"/>
            <a:r>
              <a:rPr lang="en-US" dirty="0"/>
              <a:t>Understand individuals/terms associated with financial transactions</a:t>
            </a:r>
          </a:p>
          <a:p>
            <a:pPr lvl="1"/>
            <a:r>
              <a:rPr lang="en-US" dirty="0"/>
              <a:t>Rating agencies = Provide credit analysis for investors</a:t>
            </a:r>
          </a:p>
          <a:p>
            <a:pPr lvl="2"/>
            <a:r>
              <a:rPr lang="en-US" dirty="0"/>
              <a:t>People = Credit score; FICO; Experian</a:t>
            </a:r>
          </a:p>
          <a:p>
            <a:pPr lvl="2"/>
            <a:r>
              <a:rPr lang="en-US" dirty="0"/>
              <a:t>Organizations/Government = S&amp;P; Moody </a:t>
            </a:r>
          </a:p>
          <a:p>
            <a:pPr lvl="3"/>
            <a:endParaRPr lang="en-US" dirty="0">
              <a:sym typeface="Wingdings" panose="05000000000000000000" pitchFamily="2" charset="2"/>
            </a:endParaRPr>
          </a:p>
          <a:p>
            <a:pPr lvl="3"/>
            <a:endParaRPr lang="en-US" dirty="0"/>
          </a:p>
          <a:p>
            <a:endParaRPr lang="en-US" dirty="0"/>
          </a:p>
        </p:txBody>
      </p:sp>
    </p:spTree>
    <p:extLst>
      <p:ext uri="{BB962C8B-B14F-4D97-AF65-F5344CB8AC3E}">
        <p14:creationId xmlns:p14="http://schemas.microsoft.com/office/powerpoint/2010/main" val="13991880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2. </a:t>
            </a:r>
            <a:r>
              <a:rPr lang="en-US" dirty="0" err="1"/>
              <a:t>Cont</a:t>
            </a:r>
            <a:r>
              <a:rPr lang="en-US" dirty="0"/>
              <a:t> </a:t>
            </a:r>
          </a:p>
        </p:txBody>
      </p:sp>
      <p:sp>
        <p:nvSpPr>
          <p:cNvPr id="3" name="Content Placeholder 2"/>
          <p:cNvSpPr>
            <a:spLocks noGrp="1"/>
          </p:cNvSpPr>
          <p:nvPr>
            <p:ph idx="1"/>
          </p:nvPr>
        </p:nvSpPr>
        <p:spPr/>
        <p:txBody>
          <a:bodyPr>
            <a:normAutofit/>
          </a:bodyPr>
          <a:lstStyle/>
          <a:p>
            <a:r>
              <a:rPr lang="en-US" dirty="0"/>
              <a:t>Broker/dealer/Investment banker </a:t>
            </a:r>
          </a:p>
          <a:p>
            <a:pPr lvl="1"/>
            <a:r>
              <a:rPr lang="en-US" dirty="0"/>
              <a:t>Broker = An institution that acts as an agent for investors, making its profit from commissions</a:t>
            </a:r>
          </a:p>
          <a:p>
            <a:pPr lvl="1"/>
            <a:r>
              <a:rPr lang="en-US" dirty="0"/>
              <a:t>Dealer = An institution that holds an inventory of securities, making its profit by trading “on its own account.” </a:t>
            </a:r>
          </a:p>
          <a:p>
            <a:pPr lvl="1"/>
            <a:r>
              <a:rPr lang="en-US" dirty="0"/>
              <a:t>Investment banker = specialists in bringing newly issues securities to market.  These are the gatekeeper of external financial resources.  Most also serve as market makers for securities they help to create after those securities have been issued. </a:t>
            </a:r>
          </a:p>
        </p:txBody>
      </p:sp>
    </p:spTree>
    <p:extLst>
      <p:ext uri="{BB962C8B-B14F-4D97-AF65-F5344CB8AC3E}">
        <p14:creationId xmlns:p14="http://schemas.microsoft.com/office/powerpoint/2010/main" val="29848377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2. </a:t>
            </a:r>
            <a:r>
              <a:rPr lang="en-US" dirty="0" err="1"/>
              <a:t>Cont</a:t>
            </a:r>
            <a:endParaRPr lang="en-US" dirty="0"/>
          </a:p>
        </p:txBody>
      </p:sp>
      <p:sp>
        <p:nvSpPr>
          <p:cNvPr id="3" name="Content Placeholder 2"/>
          <p:cNvSpPr>
            <a:spLocks noGrp="1"/>
          </p:cNvSpPr>
          <p:nvPr>
            <p:ph idx="1"/>
          </p:nvPr>
        </p:nvSpPr>
        <p:spPr/>
        <p:txBody>
          <a:bodyPr/>
          <a:lstStyle/>
          <a:p>
            <a:r>
              <a:rPr lang="en-US" dirty="0"/>
              <a:t>Return on investment = rate of profitability than an investment provides</a:t>
            </a:r>
          </a:p>
          <a:p>
            <a:r>
              <a:rPr lang="en-US" dirty="0"/>
              <a:t>Risk/Risk aversion</a:t>
            </a:r>
          </a:p>
          <a:p>
            <a:pPr lvl="1"/>
            <a:r>
              <a:rPr lang="en-US" dirty="0"/>
              <a:t>Risk = one faces risk when the outcome that one expects cannot be known with certainty. </a:t>
            </a:r>
          </a:p>
          <a:p>
            <a:pPr lvl="1"/>
            <a:r>
              <a:rPr lang="en-US" dirty="0"/>
              <a:t>Risk aversion = one is strictly risk averse if one is unwilling to participate in an actuarially fair lottery </a:t>
            </a:r>
          </a:p>
          <a:p>
            <a:endParaRPr lang="en-US" dirty="0"/>
          </a:p>
        </p:txBody>
      </p:sp>
    </p:spTree>
    <p:extLst>
      <p:ext uri="{BB962C8B-B14F-4D97-AF65-F5344CB8AC3E}">
        <p14:creationId xmlns:p14="http://schemas.microsoft.com/office/powerpoint/2010/main" val="15593847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b="1" dirty="0"/>
              <a:t>3. Managing the Endowment </a:t>
            </a:r>
            <a:endParaRPr lang="en-US" dirty="0"/>
          </a:p>
        </p:txBody>
      </p:sp>
      <p:sp>
        <p:nvSpPr>
          <p:cNvPr id="3" name="Content Placeholder 2"/>
          <p:cNvSpPr>
            <a:spLocks noGrp="1"/>
          </p:cNvSpPr>
          <p:nvPr>
            <p:ph idx="1"/>
          </p:nvPr>
        </p:nvSpPr>
        <p:spPr/>
        <p:txBody>
          <a:bodyPr/>
          <a:lstStyle/>
          <a:p>
            <a:pPr lvl="0"/>
            <a:r>
              <a:rPr lang="en-US" dirty="0"/>
              <a:t>Explain the nature of an endowment and its role in subsidizing the organization </a:t>
            </a:r>
          </a:p>
          <a:p>
            <a:pPr lvl="1"/>
            <a:r>
              <a:rPr lang="en-US" dirty="0"/>
              <a:t>Endowment = portfolio of assets </a:t>
            </a:r>
          </a:p>
          <a:p>
            <a:pPr lvl="2"/>
            <a:r>
              <a:rPr lang="en-US" dirty="0"/>
              <a:t>Assets held (more or less) permanently for the purpose of producing income to supplement operating revenue </a:t>
            </a:r>
          </a:p>
          <a:p>
            <a:pPr lvl="2"/>
            <a:r>
              <a:rPr lang="en-US" dirty="0"/>
              <a:t>Restricted </a:t>
            </a:r>
          </a:p>
          <a:p>
            <a:pPr lvl="2"/>
            <a:r>
              <a:rPr lang="en-US" dirty="0"/>
              <a:t>Unrestricted </a:t>
            </a:r>
          </a:p>
          <a:p>
            <a:pPr lvl="0"/>
            <a:endParaRPr lang="en-US" dirty="0"/>
          </a:p>
          <a:p>
            <a:endParaRPr lang="en-US" dirty="0"/>
          </a:p>
        </p:txBody>
      </p:sp>
    </p:spTree>
    <p:extLst>
      <p:ext uri="{BB962C8B-B14F-4D97-AF65-F5344CB8AC3E}">
        <p14:creationId xmlns:p14="http://schemas.microsoft.com/office/powerpoint/2010/main" val="8502678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a:t>4. </a:t>
            </a:r>
            <a:r>
              <a:rPr lang="en-US" b="1" dirty="0"/>
              <a:t>External financing:  Sources </a:t>
            </a:r>
            <a:endParaRPr lang="en-US" dirty="0"/>
          </a:p>
        </p:txBody>
      </p:sp>
      <p:sp>
        <p:nvSpPr>
          <p:cNvPr id="3" name="Content Placeholder 2"/>
          <p:cNvSpPr>
            <a:spLocks noGrp="1"/>
          </p:cNvSpPr>
          <p:nvPr>
            <p:ph idx="1"/>
          </p:nvPr>
        </p:nvSpPr>
        <p:spPr/>
        <p:txBody>
          <a:bodyPr>
            <a:normAutofit/>
          </a:bodyPr>
          <a:lstStyle/>
          <a:p>
            <a:pPr lvl="0"/>
            <a:r>
              <a:rPr lang="en-US" dirty="0"/>
              <a:t>Understand sources of external financing </a:t>
            </a:r>
          </a:p>
          <a:p>
            <a:pPr lvl="1"/>
            <a:r>
              <a:rPr lang="en-US" dirty="0"/>
              <a:t>External finance = funds obtained from outside the organization </a:t>
            </a:r>
          </a:p>
          <a:p>
            <a:pPr lvl="1"/>
            <a:r>
              <a:rPr lang="en-US" dirty="0"/>
              <a:t>Banks, people, other organizations, government </a:t>
            </a:r>
          </a:p>
          <a:p>
            <a:endParaRPr lang="en-US" dirty="0"/>
          </a:p>
        </p:txBody>
      </p:sp>
    </p:spTree>
    <p:extLst>
      <p:ext uri="{BB962C8B-B14F-4D97-AF65-F5344CB8AC3E}">
        <p14:creationId xmlns:p14="http://schemas.microsoft.com/office/powerpoint/2010/main" val="227594888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692</TotalTime>
  <Words>1328</Words>
  <Application>Microsoft Office PowerPoint</Application>
  <PresentationFormat>Widescreen</PresentationFormat>
  <Paragraphs>132</Paragraphs>
  <Slides>24</Slides>
  <Notes>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24</vt:i4>
      </vt:variant>
    </vt:vector>
  </HeadingPairs>
  <TitlesOfParts>
    <vt:vector size="29" baseType="lpstr">
      <vt:lpstr>Arial</vt:lpstr>
      <vt:lpstr>Calibri</vt:lpstr>
      <vt:lpstr>Calibri Light</vt:lpstr>
      <vt:lpstr>Wingdings</vt:lpstr>
      <vt:lpstr>Office Theme</vt:lpstr>
      <vt:lpstr>Module 2:  Valuation,  Financial markets, endowment, long-term financing, short-term, and external financing sources</vt:lpstr>
      <vt:lpstr>1. Valuing assets</vt:lpstr>
      <vt:lpstr>2. Financial Markets, Institutions, Risk, and Return </vt:lpstr>
      <vt:lpstr>2. Cont</vt:lpstr>
      <vt:lpstr>2. Cont. </vt:lpstr>
      <vt:lpstr>2. Cont </vt:lpstr>
      <vt:lpstr>2. Cont</vt:lpstr>
      <vt:lpstr>3. Managing the Endowment </vt:lpstr>
      <vt:lpstr>4. External financing:  Sources </vt:lpstr>
      <vt:lpstr>4. External financing </vt:lpstr>
      <vt:lpstr>4. External financing</vt:lpstr>
      <vt:lpstr>4. Continued</vt:lpstr>
      <vt:lpstr>4. Cont</vt:lpstr>
      <vt:lpstr>4. Continued </vt:lpstr>
      <vt:lpstr>4. Bonds continued</vt:lpstr>
      <vt:lpstr>4. Continued </vt:lpstr>
      <vt:lpstr>5.  Procedures for long-term financing </vt:lpstr>
      <vt:lpstr>5. Continued</vt:lpstr>
      <vt:lpstr>5. Continued </vt:lpstr>
      <vt:lpstr>5. Continued</vt:lpstr>
      <vt:lpstr>6. Current liabilities:  Short-term financing </vt:lpstr>
      <vt:lpstr>7. Additional financial important financial information </vt:lpstr>
      <vt:lpstr>7. Continued</vt:lpstr>
      <vt:lpstr>7 Continued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Module 2:  Financial markets, long-term financing, short-term, and external financing sources</dc:title>
  <dc:creator>Jocelyn Steward</dc:creator>
  <cp:lastModifiedBy>Jocelyn Steward</cp:lastModifiedBy>
  <cp:revision>12</cp:revision>
  <dcterms:created xsi:type="dcterms:W3CDTF">2016-09-04T05:33:52Z</dcterms:created>
  <dcterms:modified xsi:type="dcterms:W3CDTF">2016-09-06T21:04:01Z</dcterms:modified>
</cp:coreProperties>
</file>