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9" r:id="rId3"/>
    <p:sldId id="262" r:id="rId4"/>
    <p:sldId id="264" r:id="rId5"/>
    <p:sldId id="265" r:id="rId6"/>
    <p:sldId id="266" r:id="rId7"/>
    <p:sldId id="267" r:id="rId8"/>
    <p:sldId id="271" r:id="rId9"/>
    <p:sldId id="272" r:id="rId10"/>
    <p:sldId id="273" r:id="rId11"/>
    <p:sldId id="274" r:id="rId12"/>
    <p:sldId id="275" r:id="rId13"/>
    <p:sldId id="276" r:id="rId14"/>
    <p:sldId id="277" r:id="rId15"/>
    <p:sldId id="278" r:id="rId16"/>
    <p:sldId id="279" r:id="rId17"/>
    <p:sldId id="280" r:id="rId18"/>
    <p:sldId id="281" r:id="rId19"/>
    <p:sldId id="283" r:id="rId20"/>
    <p:sldId id="284" r:id="rId21"/>
    <p:sldId id="285" r:id="rId22"/>
    <p:sldId id="287" r:id="rId23"/>
    <p:sldId id="288" r:id="rId24"/>
    <p:sldId id="289" r:id="rId25"/>
    <p:sldId id="290" r:id="rId26"/>
    <p:sldId id="291" r:id="rId27"/>
    <p:sldId id="292" r:id="rId28"/>
    <p:sldId id="293" r:id="rId29"/>
    <p:sldId id="294" r:id="rId30"/>
    <p:sldId id="29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1375" autoAdjust="0"/>
  </p:normalViewPr>
  <p:slideViewPr>
    <p:cSldViewPr snapToGrid="0">
      <p:cViewPr varScale="1">
        <p:scale>
          <a:sx n="62" d="100"/>
          <a:sy n="62" d="100"/>
        </p:scale>
        <p:origin x="148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6D7A0F-653F-432C-A6EB-5C40861CAC40}" type="datetimeFigureOut">
              <a:rPr lang="en-US" smtClean="0"/>
              <a:t>8/14/2016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4096FE-A1E3-414E-8D38-B19A4DF717BF}" type="slidenum">
              <a:rPr lang="en-US" smtClean="0"/>
              <a:t>‹#›</a:t>
            </a:fld>
            <a:endParaRPr lang="en-US"/>
          </a:p>
        </p:txBody>
      </p:sp>
    </p:spTree>
    <p:extLst>
      <p:ext uri="{BB962C8B-B14F-4D97-AF65-F5344CB8AC3E}">
        <p14:creationId xmlns:p14="http://schemas.microsoft.com/office/powerpoint/2010/main" val="3638903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1</a:t>
            </a:fld>
            <a:endParaRPr lang="en-US"/>
          </a:p>
        </p:txBody>
      </p:sp>
    </p:spTree>
    <p:extLst>
      <p:ext uri="{BB962C8B-B14F-4D97-AF65-F5344CB8AC3E}">
        <p14:creationId xmlns:p14="http://schemas.microsoft.com/office/powerpoint/2010/main" val="2633016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11</a:t>
            </a:fld>
            <a:endParaRPr lang="en-US"/>
          </a:p>
        </p:txBody>
      </p:sp>
    </p:spTree>
    <p:extLst>
      <p:ext uri="{BB962C8B-B14F-4D97-AF65-F5344CB8AC3E}">
        <p14:creationId xmlns:p14="http://schemas.microsoft.com/office/powerpoint/2010/main" val="1110254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14</a:t>
            </a:fld>
            <a:endParaRPr lang="en-US"/>
          </a:p>
        </p:txBody>
      </p:sp>
    </p:spTree>
    <p:extLst>
      <p:ext uri="{BB962C8B-B14F-4D97-AF65-F5344CB8AC3E}">
        <p14:creationId xmlns:p14="http://schemas.microsoft.com/office/powerpoint/2010/main" val="844669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15</a:t>
            </a:fld>
            <a:endParaRPr lang="en-US"/>
          </a:p>
        </p:txBody>
      </p:sp>
    </p:spTree>
    <p:extLst>
      <p:ext uri="{BB962C8B-B14F-4D97-AF65-F5344CB8AC3E}">
        <p14:creationId xmlns:p14="http://schemas.microsoft.com/office/powerpoint/2010/main" val="2663694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16</a:t>
            </a:fld>
            <a:endParaRPr lang="en-US"/>
          </a:p>
        </p:txBody>
      </p:sp>
    </p:spTree>
    <p:extLst>
      <p:ext uri="{BB962C8B-B14F-4D97-AF65-F5344CB8AC3E}">
        <p14:creationId xmlns:p14="http://schemas.microsoft.com/office/powerpoint/2010/main" val="459068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17</a:t>
            </a:fld>
            <a:endParaRPr lang="en-US"/>
          </a:p>
        </p:txBody>
      </p:sp>
    </p:spTree>
    <p:extLst>
      <p:ext uri="{BB962C8B-B14F-4D97-AF65-F5344CB8AC3E}">
        <p14:creationId xmlns:p14="http://schemas.microsoft.com/office/powerpoint/2010/main" val="1701939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18</a:t>
            </a:fld>
            <a:endParaRPr lang="en-US"/>
          </a:p>
        </p:txBody>
      </p:sp>
    </p:spTree>
    <p:extLst>
      <p:ext uri="{BB962C8B-B14F-4D97-AF65-F5344CB8AC3E}">
        <p14:creationId xmlns:p14="http://schemas.microsoft.com/office/powerpoint/2010/main" val="1217822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EEB100-6AD5-4FC1-8D6A-EF83051E14BF}" type="slidenum">
              <a:rPr lang="en-US" smtClean="0"/>
              <a:t>19</a:t>
            </a:fld>
            <a:endParaRPr lang="en-US"/>
          </a:p>
        </p:txBody>
      </p:sp>
    </p:spTree>
    <p:extLst>
      <p:ext uri="{BB962C8B-B14F-4D97-AF65-F5344CB8AC3E}">
        <p14:creationId xmlns:p14="http://schemas.microsoft.com/office/powerpoint/2010/main" val="37900246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EEB100-6AD5-4FC1-8D6A-EF83051E14BF}" type="slidenum">
              <a:rPr lang="en-US" smtClean="0"/>
              <a:t>20</a:t>
            </a:fld>
            <a:endParaRPr lang="en-US"/>
          </a:p>
        </p:txBody>
      </p:sp>
    </p:spTree>
    <p:extLst>
      <p:ext uri="{BB962C8B-B14F-4D97-AF65-F5344CB8AC3E}">
        <p14:creationId xmlns:p14="http://schemas.microsoft.com/office/powerpoint/2010/main" val="3342286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21</a:t>
            </a:fld>
            <a:endParaRPr lang="en-US"/>
          </a:p>
        </p:txBody>
      </p:sp>
    </p:spTree>
    <p:extLst>
      <p:ext uri="{BB962C8B-B14F-4D97-AF65-F5344CB8AC3E}">
        <p14:creationId xmlns:p14="http://schemas.microsoft.com/office/powerpoint/2010/main" val="18704008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p:txBody>
      </p:sp>
      <p:sp>
        <p:nvSpPr>
          <p:cNvPr id="4" name="Slide Number Placeholder 3"/>
          <p:cNvSpPr>
            <a:spLocks noGrp="1"/>
          </p:cNvSpPr>
          <p:nvPr>
            <p:ph type="sldNum" sz="quarter" idx="10"/>
          </p:nvPr>
        </p:nvSpPr>
        <p:spPr/>
        <p:txBody>
          <a:bodyPr/>
          <a:lstStyle/>
          <a:p>
            <a:fld id="{B80E1E47-55A1-4ECE-8543-5DEB6DD2CD9C}" type="slidenum">
              <a:rPr lang="en-US" smtClean="0"/>
              <a:t>22</a:t>
            </a:fld>
            <a:endParaRPr lang="en-US"/>
          </a:p>
        </p:txBody>
      </p:sp>
    </p:spTree>
    <p:extLst>
      <p:ext uri="{BB962C8B-B14F-4D97-AF65-F5344CB8AC3E}">
        <p14:creationId xmlns:p14="http://schemas.microsoft.com/office/powerpoint/2010/main" val="944380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9EEB100-6AD5-4FC1-8D6A-EF83051E14BF}" type="slidenum">
              <a:rPr lang="en-US" smtClean="0"/>
              <a:t>3</a:t>
            </a:fld>
            <a:endParaRPr lang="en-US"/>
          </a:p>
        </p:txBody>
      </p:sp>
    </p:spTree>
    <p:extLst>
      <p:ext uri="{BB962C8B-B14F-4D97-AF65-F5344CB8AC3E}">
        <p14:creationId xmlns:p14="http://schemas.microsoft.com/office/powerpoint/2010/main" val="2734493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23</a:t>
            </a:fld>
            <a:endParaRPr lang="en-US"/>
          </a:p>
        </p:txBody>
      </p:sp>
    </p:spTree>
    <p:extLst>
      <p:ext uri="{BB962C8B-B14F-4D97-AF65-F5344CB8AC3E}">
        <p14:creationId xmlns:p14="http://schemas.microsoft.com/office/powerpoint/2010/main" val="1623148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24</a:t>
            </a:fld>
            <a:endParaRPr lang="en-US"/>
          </a:p>
        </p:txBody>
      </p:sp>
    </p:spTree>
    <p:extLst>
      <p:ext uri="{BB962C8B-B14F-4D97-AF65-F5344CB8AC3E}">
        <p14:creationId xmlns:p14="http://schemas.microsoft.com/office/powerpoint/2010/main" val="31008073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25</a:t>
            </a:fld>
            <a:endParaRPr lang="en-US"/>
          </a:p>
        </p:txBody>
      </p:sp>
    </p:spTree>
    <p:extLst>
      <p:ext uri="{BB962C8B-B14F-4D97-AF65-F5344CB8AC3E}">
        <p14:creationId xmlns:p14="http://schemas.microsoft.com/office/powerpoint/2010/main" val="12928463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26</a:t>
            </a:fld>
            <a:endParaRPr lang="en-US"/>
          </a:p>
        </p:txBody>
      </p:sp>
    </p:spTree>
    <p:extLst>
      <p:ext uri="{BB962C8B-B14F-4D97-AF65-F5344CB8AC3E}">
        <p14:creationId xmlns:p14="http://schemas.microsoft.com/office/powerpoint/2010/main" val="4035584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27</a:t>
            </a:fld>
            <a:endParaRPr lang="en-US"/>
          </a:p>
        </p:txBody>
      </p:sp>
    </p:spTree>
    <p:extLst>
      <p:ext uri="{BB962C8B-B14F-4D97-AF65-F5344CB8AC3E}">
        <p14:creationId xmlns:p14="http://schemas.microsoft.com/office/powerpoint/2010/main" val="12075441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28</a:t>
            </a:fld>
            <a:endParaRPr lang="en-US"/>
          </a:p>
        </p:txBody>
      </p:sp>
    </p:spTree>
    <p:extLst>
      <p:ext uri="{BB962C8B-B14F-4D97-AF65-F5344CB8AC3E}">
        <p14:creationId xmlns:p14="http://schemas.microsoft.com/office/powerpoint/2010/main" val="8609704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29</a:t>
            </a:fld>
            <a:endParaRPr lang="en-US"/>
          </a:p>
        </p:txBody>
      </p:sp>
    </p:spTree>
    <p:extLst>
      <p:ext uri="{BB962C8B-B14F-4D97-AF65-F5344CB8AC3E}">
        <p14:creationId xmlns:p14="http://schemas.microsoft.com/office/powerpoint/2010/main" val="1638117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EEB100-6AD5-4FC1-8D6A-EF83051E14BF}" type="slidenum">
              <a:rPr lang="en-US" smtClean="0"/>
              <a:t>30</a:t>
            </a:fld>
            <a:endParaRPr lang="en-US"/>
          </a:p>
        </p:txBody>
      </p:sp>
    </p:spTree>
    <p:extLst>
      <p:ext uri="{BB962C8B-B14F-4D97-AF65-F5344CB8AC3E}">
        <p14:creationId xmlns:p14="http://schemas.microsoft.com/office/powerpoint/2010/main" val="1839792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4</a:t>
            </a:fld>
            <a:endParaRPr lang="en-US"/>
          </a:p>
        </p:txBody>
      </p:sp>
    </p:spTree>
    <p:extLst>
      <p:ext uri="{BB962C8B-B14F-4D97-AF65-F5344CB8AC3E}">
        <p14:creationId xmlns:p14="http://schemas.microsoft.com/office/powerpoint/2010/main" val="4149088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EEB100-6AD5-4FC1-8D6A-EF83051E14BF}" type="slidenum">
              <a:rPr lang="en-US" smtClean="0"/>
              <a:t>5</a:t>
            </a:fld>
            <a:endParaRPr lang="en-US"/>
          </a:p>
        </p:txBody>
      </p:sp>
    </p:spTree>
    <p:extLst>
      <p:ext uri="{BB962C8B-B14F-4D97-AF65-F5344CB8AC3E}">
        <p14:creationId xmlns:p14="http://schemas.microsoft.com/office/powerpoint/2010/main" val="3307816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EEB100-6AD5-4FC1-8D6A-EF83051E14BF}" type="slidenum">
              <a:rPr lang="en-US" smtClean="0"/>
              <a:t>6</a:t>
            </a:fld>
            <a:endParaRPr lang="en-US"/>
          </a:p>
        </p:txBody>
      </p:sp>
    </p:spTree>
    <p:extLst>
      <p:ext uri="{BB962C8B-B14F-4D97-AF65-F5344CB8AC3E}">
        <p14:creationId xmlns:p14="http://schemas.microsoft.com/office/powerpoint/2010/main" val="1178412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7</a:t>
            </a:fld>
            <a:endParaRPr lang="en-US"/>
          </a:p>
        </p:txBody>
      </p:sp>
    </p:spTree>
    <p:extLst>
      <p:ext uri="{BB962C8B-B14F-4D97-AF65-F5344CB8AC3E}">
        <p14:creationId xmlns:p14="http://schemas.microsoft.com/office/powerpoint/2010/main" val="3055872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8</a:t>
            </a:fld>
            <a:endParaRPr lang="en-US"/>
          </a:p>
        </p:txBody>
      </p:sp>
    </p:spTree>
    <p:extLst>
      <p:ext uri="{BB962C8B-B14F-4D97-AF65-F5344CB8AC3E}">
        <p14:creationId xmlns:p14="http://schemas.microsoft.com/office/powerpoint/2010/main" val="2896708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9</a:t>
            </a:fld>
            <a:endParaRPr lang="en-US"/>
          </a:p>
        </p:txBody>
      </p:sp>
    </p:spTree>
    <p:extLst>
      <p:ext uri="{BB962C8B-B14F-4D97-AF65-F5344CB8AC3E}">
        <p14:creationId xmlns:p14="http://schemas.microsoft.com/office/powerpoint/2010/main" val="3837149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EB100-6AD5-4FC1-8D6A-EF83051E14BF}" type="slidenum">
              <a:rPr lang="en-US" smtClean="0"/>
              <a:t>10</a:t>
            </a:fld>
            <a:endParaRPr lang="en-US"/>
          </a:p>
        </p:txBody>
      </p:sp>
    </p:spTree>
    <p:extLst>
      <p:ext uri="{BB962C8B-B14F-4D97-AF65-F5344CB8AC3E}">
        <p14:creationId xmlns:p14="http://schemas.microsoft.com/office/powerpoint/2010/main" val="1970677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62158B17-01B4-48C7-BE4F-9B552F479787}"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F7F51-9FC8-4BC7-BD38-FE65079BFCD8}" type="slidenum">
              <a:rPr lang="en-US" smtClean="0"/>
              <a:t>‹#›</a:t>
            </a:fld>
            <a:endParaRPr lang="en-US"/>
          </a:p>
        </p:txBody>
      </p:sp>
    </p:spTree>
    <p:extLst>
      <p:ext uri="{BB962C8B-B14F-4D97-AF65-F5344CB8AC3E}">
        <p14:creationId xmlns:p14="http://schemas.microsoft.com/office/powerpoint/2010/main" val="226799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2158B17-01B4-48C7-BE4F-9B552F479787}"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F7F51-9FC8-4BC7-BD38-FE65079BFCD8}" type="slidenum">
              <a:rPr lang="en-US" smtClean="0"/>
              <a:t>‹#›</a:t>
            </a:fld>
            <a:endParaRPr lang="en-US"/>
          </a:p>
        </p:txBody>
      </p:sp>
    </p:spTree>
    <p:extLst>
      <p:ext uri="{BB962C8B-B14F-4D97-AF65-F5344CB8AC3E}">
        <p14:creationId xmlns:p14="http://schemas.microsoft.com/office/powerpoint/2010/main" val="3438339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2158B17-01B4-48C7-BE4F-9B552F479787}"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F7F51-9FC8-4BC7-BD38-FE65079BFCD8}" type="slidenum">
              <a:rPr lang="en-US" smtClean="0"/>
              <a:t>‹#›</a:t>
            </a:fld>
            <a:endParaRPr lang="en-US"/>
          </a:p>
        </p:txBody>
      </p:sp>
    </p:spTree>
    <p:extLst>
      <p:ext uri="{BB962C8B-B14F-4D97-AF65-F5344CB8AC3E}">
        <p14:creationId xmlns:p14="http://schemas.microsoft.com/office/powerpoint/2010/main" val="386443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2158B17-01B4-48C7-BE4F-9B552F479787}"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F7F51-9FC8-4BC7-BD38-FE65079BFCD8}" type="slidenum">
              <a:rPr lang="en-US" smtClean="0"/>
              <a:t>‹#›</a:t>
            </a:fld>
            <a:endParaRPr lang="en-US"/>
          </a:p>
        </p:txBody>
      </p:sp>
    </p:spTree>
    <p:extLst>
      <p:ext uri="{BB962C8B-B14F-4D97-AF65-F5344CB8AC3E}">
        <p14:creationId xmlns:p14="http://schemas.microsoft.com/office/powerpoint/2010/main" val="120671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158B17-01B4-48C7-BE4F-9B552F479787}"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F7F51-9FC8-4BC7-BD38-FE65079BFCD8}" type="slidenum">
              <a:rPr lang="en-US" smtClean="0"/>
              <a:t>‹#›</a:t>
            </a:fld>
            <a:endParaRPr lang="en-US"/>
          </a:p>
        </p:txBody>
      </p:sp>
    </p:spTree>
    <p:extLst>
      <p:ext uri="{BB962C8B-B14F-4D97-AF65-F5344CB8AC3E}">
        <p14:creationId xmlns:p14="http://schemas.microsoft.com/office/powerpoint/2010/main" val="280375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62158B17-01B4-48C7-BE4F-9B552F479787}"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F7F51-9FC8-4BC7-BD38-FE65079BFCD8}" type="slidenum">
              <a:rPr lang="en-US" smtClean="0"/>
              <a:t>‹#›</a:t>
            </a:fld>
            <a:endParaRPr lang="en-US"/>
          </a:p>
        </p:txBody>
      </p:sp>
    </p:spTree>
    <p:extLst>
      <p:ext uri="{BB962C8B-B14F-4D97-AF65-F5344CB8AC3E}">
        <p14:creationId xmlns:p14="http://schemas.microsoft.com/office/powerpoint/2010/main" val="2697056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62158B17-01B4-48C7-BE4F-9B552F479787}"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BF7F51-9FC8-4BC7-BD38-FE65079BFCD8}" type="slidenum">
              <a:rPr lang="en-US" smtClean="0"/>
              <a:t>‹#›</a:t>
            </a:fld>
            <a:endParaRPr lang="en-US"/>
          </a:p>
        </p:txBody>
      </p:sp>
    </p:spTree>
    <p:extLst>
      <p:ext uri="{BB962C8B-B14F-4D97-AF65-F5344CB8AC3E}">
        <p14:creationId xmlns:p14="http://schemas.microsoft.com/office/powerpoint/2010/main" val="3429707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62158B17-01B4-48C7-BE4F-9B552F479787}"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BF7F51-9FC8-4BC7-BD38-FE65079BFCD8}" type="slidenum">
              <a:rPr lang="en-US" smtClean="0"/>
              <a:t>‹#›</a:t>
            </a:fld>
            <a:endParaRPr lang="en-US"/>
          </a:p>
        </p:txBody>
      </p:sp>
    </p:spTree>
    <p:extLst>
      <p:ext uri="{BB962C8B-B14F-4D97-AF65-F5344CB8AC3E}">
        <p14:creationId xmlns:p14="http://schemas.microsoft.com/office/powerpoint/2010/main" val="141653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58B17-01B4-48C7-BE4F-9B552F479787}"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BF7F51-9FC8-4BC7-BD38-FE65079BFCD8}" type="slidenum">
              <a:rPr lang="en-US" smtClean="0"/>
              <a:t>‹#›</a:t>
            </a:fld>
            <a:endParaRPr lang="en-US"/>
          </a:p>
        </p:txBody>
      </p:sp>
    </p:spTree>
    <p:extLst>
      <p:ext uri="{BB962C8B-B14F-4D97-AF65-F5344CB8AC3E}">
        <p14:creationId xmlns:p14="http://schemas.microsoft.com/office/powerpoint/2010/main" val="2803230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158B17-01B4-48C7-BE4F-9B552F479787}"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F7F51-9FC8-4BC7-BD38-FE65079BFCD8}" type="slidenum">
              <a:rPr lang="en-US" smtClean="0"/>
              <a:t>‹#›</a:t>
            </a:fld>
            <a:endParaRPr lang="en-US"/>
          </a:p>
        </p:txBody>
      </p:sp>
    </p:spTree>
    <p:extLst>
      <p:ext uri="{BB962C8B-B14F-4D97-AF65-F5344CB8AC3E}">
        <p14:creationId xmlns:p14="http://schemas.microsoft.com/office/powerpoint/2010/main" val="2644788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158B17-01B4-48C7-BE4F-9B552F479787}"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F7F51-9FC8-4BC7-BD38-FE65079BFCD8}" type="slidenum">
              <a:rPr lang="en-US" smtClean="0"/>
              <a:t>‹#›</a:t>
            </a:fld>
            <a:endParaRPr lang="en-US"/>
          </a:p>
        </p:txBody>
      </p:sp>
    </p:spTree>
    <p:extLst>
      <p:ext uri="{BB962C8B-B14F-4D97-AF65-F5344CB8AC3E}">
        <p14:creationId xmlns:p14="http://schemas.microsoft.com/office/powerpoint/2010/main" val="2308534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58B17-01B4-48C7-BE4F-9B552F479787}" type="datetimeFigureOut">
              <a:rPr lang="en-US" smtClean="0"/>
              <a:t>8/14/2016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BF7F51-9FC8-4BC7-BD38-FE65079BFCD8}" type="slidenum">
              <a:rPr lang="en-US" smtClean="0"/>
              <a:t>‹#›</a:t>
            </a:fld>
            <a:endParaRPr lang="en-US"/>
          </a:p>
        </p:txBody>
      </p:sp>
    </p:spTree>
    <p:extLst>
      <p:ext uri="{BB962C8B-B14F-4D97-AF65-F5344CB8AC3E}">
        <p14:creationId xmlns:p14="http://schemas.microsoft.com/office/powerpoint/2010/main" val="2926234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data.bls.gov/cgi-bin/cpicalc.p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Module 1</a:t>
            </a:r>
          </a:p>
        </p:txBody>
      </p:sp>
      <p:sp>
        <p:nvSpPr>
          <p:cNvPr id="3" name="Subtitle 2"/>
          <p:cNvSpPr>
            <a:spLocks noGrp="1"/>
          </p:cNvSpPr>
          <p:nvPr>
            <p:ph type="subTitle" idx="1"/>
          </p:nvPr>
        </p:nvSpPr>
        <p:spPr/>
        <p:txBody>
          <a:bodyPr/>
          <a:lstStyle/>
          <a:p>
            <a:r>
              <a:rPr lang="en-US" dirty="0"/>
              <a:t>Health care economics</a:t>
            </a:r>
          </a:p>
          <a:p>
            <a:r>
              <a:rPr lang="en-US" dirty="0"/>
              <a:t>Introduction to health care economics</a:t>
            </a:r>
          </a:p>
          <a:p>
            <a:r>
              <a:rPr lang="en-US" dirty="0"/>
              <a:t>Student’s Notes </a:t>
            </a:r>
          </a:p>
        </p:txBody>
      </p:sp>
    </p:spTree>
    <p:extLst>
      <p:ext uri="{BB962C8B-B14F-4D97-AF65-F5344CB8AC3E}">
        <p14:creationId xmlns:p14="http://schemas.microsoft.com/office/powerpoint/2010/main" val="3136013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Macroeconomics and health care </a:t>
            </a:r>
          </a:p>
        </p:txBody>
      </p:sp>
      <p:sp>
        <p:nvSpPr>
          <p:cNvPr id="3" name="Content Placeholder 2"/>
          <p:cNvSpPr>
            <a:spLocks noGrp="1"/>
          </p:cNvSpPr>
          <p:nvPr>
            <p:ph idx="1"/>
          </p:nvPr>
        </p:nvSpPr>
        <p:spPr/>
        <p:txBody>
          <a:bodyPr/>
          <a:lstStyle/>
          <a:p>
            <a:pPr lvl="0"/>
            <a:r>
              <a:rPr lang="en-US" b="1" dirty="0"/>
              <a:t>Permanent income hypothesis </a:t>
            </a:r>
            <a:r>
              <a:rPr lang="en-US" dirty="0"/>
              <a:t>= The amount consumed is determined by expected average earnings over the long-term rather than current earnings today. </a:t>
            </a:r>
          </a:p>
          <a:p>
            <a:endParaRPr lang="en-US" dirty="0"/>
          </a:p>
        </p:txBody>
      </p:sp>
    </p:spTree>
    <p:extLst>
      <p:ext uri="{BB962C8B-B14F-4D97-AF65-F5344CB8AC3E}">
        <p14:creationId xmlns:p14="http://schemas.microsoft.com/office/powerpoint/2010/main" val="1127315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Macroeconomics and health care </a:t>
            </a:r>
          </a:p>
        </p:txBody>
      </p:sp>
      <p:sp>
        <p:nvSpPr>
          <p:cNvPr id="3" name="Content Placeholder 2"/>
          <p:cNvSpPr>
            <a:spLocks noGrp="1"/>
          </p:cNvSpPr>
          <p:nvPr>
            <p:ph idx="1"/>
          </p:nvPr>
        </p:nvSpPr>
        <p:spPr/>
        <p:txBody>
          <a:bodyPr/>
          <a:lstStyle/>
          <a:p>
            <a:pPr lvl="0"/>
            <a:r>
              <a:rPr lang="en-US" b="1" dirty="0"/>
              <a:t>Shared income </a:t>
            </a:r>
            <a:r>
              <a:rPr lang="en-US" dirty="0"/>
              <a:t>= The average income of a group of people who share determines their consumption, rather than the earnings of each person individually </a:t>
            </a:r>
          </a:p>
          <a:p>
            <a:endParaRPr lang="en-US" dirty="0"/>
          </a:p>
        </p:txBody>
      </p:sp>
    </p:spTree>
    <p:extLst>
      <p:ext uri="{BB962C8B-B14F-4D97-AF65-F5344CB8AC3E}">
        <p14:creationId xmlns:p14="http://schemas.microsoft.com/office/powerpoint/2010/main" val="2700989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4882"/>
            <a:ext cx="10515600" cy="1325563"/>
          </a:xfrm>
        </p:spPr>
        <p:txBody>
          <a:bodyPr/>
          <a:lstStyle/>
          <a:p>
            <a:r>
              <a:rPr lang="en-US" dirty="0"/>
              <a:t>Macroeconomics and health care </a:t>
            </a:r>
          </a:p>
        </p:txBody>
      </p:sp>
      <p:sp>
        <p:nvSpPr>
          <p:cNvPr id="3" name="Content Placeholder 2"/>
          <p:cNvSpPr>
            <a:spLocks noGrp="1"/>
          </p:cNvSpPr>
          <p:nvPr>
            <p:ph idx="1"/>
          </p:nvPr>
        </p:nvSpPr>
        <p:spPr>
          <a:xfrm>
            <a:off x="745435" y="2024407"/>
            <a:ext cx="10515600" cy="4351338"/>
          </a:xfrm>
        </p:spPr>
        <p:txBody>
          <a:bodyPr>
            <a:normAutofit/>
          </a:bodyPr>
          <a:lstStyle/>
          <a:p>
            <a:r>
              <a:rPr lang="en-US" b="1" dirty="0"/>
              <a:t>Relative income hypothesis </a:t>
            </a:r>
            <a:r>
              <a:rPr lang="en-US" dirty="0"/>
              <a:t>proposes than an individual’s purchasing and savings are determined by income relative to the income of others in the community. </a:t>
            </a:r>
          </a:p>
        </p:txBody>
      </p:sp>
      <p:sp>
        <p:nvSpPr>
          <p:cNvPr id="4" name="Oval 3"/>
          <p:cNvSpPr/>
          <p:nvPr/>
        </p:nvSpPr>
        <p:spPr>
          <a:xfrm>
            <a:off x="4784035" y="3074504"/>
            <a:ext cx="45719" cy="106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4010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Macroeconomics and health care </a:t>
            </a:r>
          </a:p>
        </p:txBody>
      </p:sp>
      <p:sp>
        <p:nvSpPr>
          <p:cNvPr id="3" name="Content Placeholder 2"/>
          <p:cNvSpPr>
            <a:spLocks noGrp="1"/>
          </p:cNvSpPr>
          <p:nvPr>
            <p:ph idx="1"/>
          </p:nvPr>
        </p:nvSpPr>
        <p:spPr/>
        <p:txBody>
          <a:bodyPr/>
          <a:lstStyle/>
          <a:p>
            <a:r>
              <a:rPr lang="en-US" b="1" dirty="0"/>
              <a:t>Relative position (or rank) hypothesis </a:t>
            </a:r>
            <a:r>
              <a:rPr lang="en-US" dirty="0"/>
              <a:t>maintains that, in addition to individual income, a person’s position within the community also determines his health status </a:t>
            </a:r>
          </a:p>
          <a:p>
            <a:pPr marL="457200" lvl="1" indent="0">
              <a:buNone/>
            </a:pPr>
            <a:endParaRPr lang="en-US" dirty="0"/>
          </a:p>
        </p:txBody>
      </p:sp>
    </p:spTree>
    <p:extLst>
      <p:ext uri="{BB962C8B-B14F-4D97-AF65-F5344CB8AC3E}">
        <p14:creationId xmlns:p14="http://schemas.microsoft.com/office/powerpoint/2010/main" val="2035767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46675"/>
          </a:xfrm>
        </p:spPr>
        <p:txBody>
          <a:bodyPr/>
          <a:lstStyle/>
          <a:p>
            <a:r>
              <a:rPr lang="en-US" dirty="0"/>
              <a:t>Understand basic concepts of health care economics </a:t>
            </a:r>
          </a:p>
        </p:txBody>
      </p:sp>
    </p:spTree>
    <p:extLst>
      <p:ext uri="{BB962C8B-B14F-4D97-AF65-F5344CB8AC3E}">
        <p14:creationId xmlns:p14="http://schemas.microsoft.com/office/powerpoint/2010/main" val="2261518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t>What is health? </a:t>
            </a:r>
            <a:endParaRPr lang="en-US" dirty="0"/>
          </a:p>
        </p:txBody>
      </p:sp>
      <p:sp>
        <p:nvSpPr>
          <p:cNvPr id="14" name="Content Placeholder 13"/>
          <p:cNvSpPr>
            <a:spLocks noGrp="1"/>
          </p:cNvSpPr>
          <p:nvPr>
            <p:ph idx="1"/>
          </p:nvPr>
        </p:nvSpPr>
        <p:spPr/>
        <p:txBody>
          <a:bodyPr>
            <a:normAutofit/>
          </a:bodyPr>
          <a:lstStyle/>
          <a:p>
            <a:pPr lvl="0"/>
            <a:r>
              <a:rPr lang="en-US" dirty="0"/>
              <a:t>WHO defines </a:t>
            </a:r>
            <a:r>
              <a:rPr lang="en-US" b="1" dirty="0"/>
              <a:t>health</a:t>
            </a:r>
            <a:r>
              <a:rPr lang="en-US" dirty="0"/>
              <a:t> as a state of complete physical, mental, and social well-being and not merely the absence of disease and infirmity. </a:t>
            </a:r>
          </a:p>
          <a:p>
            <a:pPr lvl="0"/>
            <a:r>
              <a:rPr lang="en-US" dirty="0"/>
              <a:t>In the US, the concepts of health and health care have largely been governed by the </a:t>
            </a:r>
            <a:r>
              <a:rPr lang="en-US" b="1" dirty="0"/>
              <a:t>medical model </a:t>
            </a:r>
            <a:r>
              <a:rPr lang="en-US" dirty="0"/>
              <a:t>which presupposes the existence of illness or disease. </a:t>
            </a:r>
          </a:p>
        </p:txBody>
      </p:sp>
    </p:spTree>
    <p:extLst>
      <p:ext uri="{BB962C8B-B14F-4D97-AF65-F5344CB8AC3E}">
        <p14:creationId xmlns:p14="http://schemas.microsoft.com/office/powerpoint/2010/main" val="4189493918"/>
      </p:ext>
    </p:extLst>
  </p:cSld>
  <p:clrMapOvr>
    <a:masterClrMapping/>
  </p:clrMapOvr>
  <mc:AlternateContent xmlns:mc="http://schemas.openxmlformats.org/markup-compatibility/2006" xmlns:p14="http://schemas.microsoft.com/office/powerpoint/2010/main">
    <mc:Choice Requires="p14">
      <p:transition spd="med" p14:dur="700" advTm="172229">
        <p:fade/>
      </p:transition>
    </mc:Choice>
    <mc:Fallback xmlns="">
      <p:transition spd="med" advTm="172229">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solidFill>
              </a:rPr>
              <a:t>What is economics? </a:t>
            </a:r>
            <a:endParaRPr lang="en-US" b="1" dirty="0"/>
          </a:p>
        </p:txBody>
      </p:sp>
      <p:sp>
        <p:nvSpPr>
          <p:cNvPr id="3" name="Content Placeholder 2"/>
          <p:cNvSpPr>
            <a:spLocks noGrp="1"/>
          </p:cNvSpPr>
          <p:nvPr>
            <p:ph idx="1"/>
          </p:nvPr>
        </p:nvSpPr>
        <p:spPr/>
        <p:txBody>
          <a:bodyPr>
            <a:normAutofit/>
          </a:bodyPr>
          <a:lstStyle/>
          <a:p>
            <a:pPr lvl="0"/>
            <a:r>
              <a:rPr lang="en-US" b="1" dirty="0">
                <a:latin typeface="+mn-lt"/>
                <a:ea typeface="+mn-ea"/>
                <a:cs typeface="+mn-cs"/>
              </a:rPr>
              <a:t>Economics</a:t>
            </a:r>
            <a:r>
              <a:rPr lang="en-US" dirty="0">
                <a:latin typeface="+mn-lt"/>
                <a:ea typeface="+mn-ea"/>
                <a:cs typeface="+mn-cs"/>
              </a:rPr>
              <a:t> </a:t>
            </a:r>
            <a:r>
              <a:rPr lang="en-US" dirty="0"/>
              <a:t>is the s</a:t>
            </a:r>
            <a:r>
              <a:rPr lang="en-US" dirty="0">
                <a:latin typeface="+mn-lt"/>
                <a:ea typeface="+mn-ea"/>
                <a:cs typeface="+mn-cs"/>
              </a:rPr>
              <a:t>cience that analyzes how people and societies make decisions that allow them to get the most out of their limited resources. </a:t>
            </a:r>
          </a:p>
          <a:p>
            <a:pPr lvl="0"/>
            <a:r>
              <a:rPr lang="en-US" b="1" dirty="0">
                <a:solidFill>
                  <a:schemeClr val="tx1"/>
                </a:solidFill>
                <a:latin typeface="+mn-lt"/>
                <a:ea typeface="+mn-ea"/>
                <a:cs typeface="+mn-cs"/>
              </a:rPr>
              <a:t>Microeconomics</a:t>
            </a:r>
            <a:r>
              <a:rPr lang="en-US" dirty="0">
                <a:solidFill>
                  <a:schemeClr val="tx1"/>
                </a:solidFill>
                <a:latin typeface="+mn-lt"/>
                <a:ea typeface="+mn-ea"/>
                <a:cs typeface="+mn-cs"/>
              </a:rPr>
              <a:t>:  focuses on individual people and individual businesses. </a:t>
            </a:r>
          </a:p>
          <a:p>
            <a:pPr lvl="0"/>
            <a:r>
              <a:rPr lang="en-US" b="1" dirty="0">
                <a:solidFill>
                  <a:schemeClr val="tx1"/>
                </a:solidFill>
                <a:latin typeface="+mn-lt"/>
                <a:ea typeface="+mn-ea"/>
                <a:cs typeface="+mn-cs"/>
              </a:rPr>
              <a:t>Macroeconomics</a:t>
            </a:r>
            <a:r>
              <a:rPr lang="en-US" dirty="0">
                <a:solidFill>
                  <a:schemeClr val="tx1"/>
                </a:solidFill>
                <a:latin typeface="+mn-lt"/>
                <a:ea typeface="+mn-ea"/>
                <a:cs typeface="+mn-cs"/>
              </a:rPr>
              <a:t>:  looks at the economy as an organic whole, concentrating on factors such as interest rates, inflation, and unemployment</a:t>
            </a:r>
          </a:p>
          <a:p>
            <a:endParaRPr lang="en-US" dirty="0"/>
          </a:p>
        </p:txBody>
      </p:sp>
    </p:spTree>
    <p:extLst>
      <p:ext uri="{BB962C8B-B14F-4D97-AF65-F5344CB8AC3E}">
        <p14:creationId xmlns:p14="http://schemas.microsoft.com/office/powerpoint/2010/main" val="1307573962"/>
      </p:ext>
    </p:extLst>
  </p:cSld>
  <p:clrMapOvr>
    <a:masterClrMapping/>
  </p:clrMapOvr>
  <mc:AlternateContent xmlns:mc="http://schemas.openxmlformats.org/markup-compatibility/2006" xmlns:p14="http://schemas.microsoft.com/office/powerpoint/2010/main">
    <mc:Choice Requires="p14">
      <p:transition spd="slow" p14:dur="2000" advTm="110397"/>
    </mc:Choice>
    <mc:Fallback xmlns="">
      <p:transition spd="slow" advTm="11039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HEALTH VS. HEALTH CARE ECONOMICS</a:t>
            </a:r>
          </a:p>
        </p:txBody>
      </p:sp>
      <p:sp>
        <p:nvSpPr>
          <p:cNvPr id="3" name="Content Placeholder 2"/>
          <p:cNvSpPr>
            <a:spLocks noGrp="1"/>
          </p:cNvSpPr>
          <p:nvPr>
            <p:ph idx="1"/>
          </p:nvPr>
        </p:nvSpPr>
        <p:spPr/>
        <p:txBody>
          <a:bodyPr/>
          <a:lstStyle/>
          <a:p>
            <a:r>
              <a:rPr lang="en-US" b="1" dirty="0"/>
              <a:t>Health economics </a:t>
            </a:r>
            <a:r>
              <a:rPr lang="en-US" dirty="0"/>
              <a:t>is the study of how resources are allocated to and within the health economy</a:t>
            </a:r>
          </a:p>
        </p:txBody>
      </p:sp>
    </p:spTree>
    <p:extLst>
      <p:ext uri="{BB962C8B-B14F-4D97-AF65-F5344CB8AC3E}">
        <p14:creationId xmlns:p14="http://schemas.microsoft.com/office/powerpoint/2010/main" val="3391673726"/>
      </p:ext>
    </p:extLst>
  </p:cSld>
  <p:clrMapOvr>
    <a:masterClrMapping/>
  </p:clrMapOvr>
  <mc:AlternateContent xmlns:mc="http://schemas.openxmlformats.org/markup-compatibility/2006" xmlns:p14="http://schemas.microsoft.com/office/powerpoint/2010/main">
    <mc:Choice Requires="p14">
      <p:transition spd="med" p14:dur="700" advTm="107767">
        <p:fade/>
      </p:transition>
    </mc:Choice>
    <mc:Fallback xmlns="">
      <p:transition spd="med" advTm="107767">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Understand why health/health care economics has its own economic field of study </a:t>
            </a:r>
          </a:p>
        </p:txBody>
      </p:sp>
      <p:sp>
        <p:nvSpPr>
          <p:cNvPr id="3" name="Content Placeholder 2"/>
          <p:cNvSpPr>
            <a:spLocks noGrp="1"/>
          </p:cNvSpPr>
          <p:nvPr>
            <p:ph idx="1"/>
          </p:nvPr>
        </p:nvSpPr>
        <p:spPr/>
        <p:txBody>
          <a:bodyPr>
            <a:normAutofit/>
          </a:bodyPr>
          <a:lstStyle/>
          <a:p>
            <a:r>
              <a:rPr lang="en-US" dirty="0"/>
              <a:t>Health care is valued</a:t>
            </a:r>
          </a:p>
          <a:p>
            <a:r>
              <a:rPr lang="en-US" dirty="0"/>
              <a:t>Normal free markets don’t lead to better care</a:t>
            </a:r>
          </a:p>
          <a:p>
            <a:r>
              <a:rPr lang="en-US" dirty="0"/>
              <a:t>Problem with health care and why we specifically study it is because it doesn’t always follow the norms of the market </a:t>
            </a:r>
          </a:p>
          <a:p>
            <a:r>
              <a:rPr lang="en-US" dirty="0"/>
              <a:t>Many entities involved </a:t>
            </a:r>
          </a:p>
          <a:p>
            <a:r>
              <a:rPr lang="en-US" dirty="0"/>
              <a:t>Size of the health care sector to overall economy </a:t>
            </a:r>
          </a:p>
          <a:p>
            <a:r>
              <a:rPr lang="en-US" dirty="0"/>
              <a:t>National policy </a:t>
            </a:r>
          </a:p>
          <a:p>
            <a:r>
              <a:rPr lang="en-US" dirty="0"/>
              <a:t>Many health issues have substantial economic elements </a:t>
            </a:r>
          </a:p>
          <a:p>
            <a:endParaRPr lang="en-US" dirty="0"/>
          </a:p>
          <a:p>
            <a:endParaRPr lang="en-US" dirty="0"/>
          </a:p>
          <a:p>
            <a:endParaRPr lang="en-US" dirty="0"/>
          </a:p>
        </p:txBody>
      </p:sp>
    </p:spTree>
    <p:extLst>
      <p:ext uri="{BB962C8B-B14F-4D97-AF65-F5344CB8AC3E}">
        <p14:creationId xmlns:p14="http://schemas.microsoft.com/office/powerpoint/2010/main" val="1382436420"/>
      </p:ext>
    </p:extLst>
  </p:cSld>
  <p:clrMapOvr>
    <a:masterClrMapping/>
  </p:clrMapOvr>
  <mc:AlternateContent xmlns:mc="http://schemas.openxmlformats.org/markup-compatibility/2006" xmlns:p14="http://schemas.microsoft.com/office/powerpoint/2010/main">
    <mc:Choice Requires="p14">
      <p:transition spd="med" p14:dur="700" advTm="18020">
        <p:fade/>
      </p:transition>
    </mc:Choice>
    <mc:Fallback xmlns="">
      <p:transition spd="med" advTm="1802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Understand the factors that influence health status</a:t>
            </a:r>
          </a:p>
        </p:txBody>
      </p:sp>
      <p:sp>
        <p:nvSpPr>
          <p:cNvPr id="3" name="Content Placeholder 2"/>
          <p:cNvSpPr>
            <a:spLocks noGrp="1"/>
          </p:cNvSpPr>
          <p:nvPr>
            <p:ph idx="1"/>
          </p:nvPr>
        </p:nvSpPr>
        <p:spPr/>
        <p:txBody>
          <a:bodyPr>
            <a:normAutofit/>
          </a:bodyPr>
          <a:lstStyle/>
          <a:p>
            <a:r>
              <a:rPr lang="en-US" dirty="0"/>
              <a:t>Factors that influence individual and population health status</a:t>
            </a:r>
          </a:p>
          <a:p>
            <a:pPr lvl="1"/>
            <a:r>
              <a:rPr lang="en-US" dirty="0"/>
              <a:t>Individual behavior (most influential) </a:t>
            </a:r>
          </a:p>
          <a:p>
            <a:pPr lvl="1"/>
            <a:r>
              <a:rPr lang="en-US" dirty="0"/>
              <a:t>Genetic makeup </a:t>
            </a:r>
          </a:p>
          <a:p>
            <a:pPr lvl="1"/>
            <a:r>
              <a:rPr lang="en-US" dirty="0"/>
              <a:t>Medical practice</a:t>
            </a:r>
          </a:p>
          <a:p>
            <a:pPr lvl="1"/>
            <a:r>
              <a:rPr lang="en-US" dirty="0"/>
              <a:t>Environment</a:t>
            </a:r>
          </a:p>
          <a:p>
            <a:pPr lvl="1"/>
            <a:r>
              <a:rPr lang="en-US" dirty="0"/>
              <a:t>Income </a:t>
            </a:r>
          </a:p>
          <a:p>
            <a:pPr lvl="1"/>
            <a:r>
              <a:rPr lang="en-US" dirty="0"/>
              <a:t>Education</a:t>
            </a:r>
          </a:p>
          <a:p>
            <a:pPr lvl="1"/>
            <a:r>
              <a:rPr lang="en-US" dirty="0"/>
              <a:t>Housing</a:t>
            </a:r>
          </a:p>
          <a:p>
            <a:pPr lvl="1"/>
            <a:r>
              <a:rPr lang="en-US" dirty="0"/>
              <a:t>Government programs </a:t>
            </a:r>
          </a:p>
          <a:p>
            <a:pPr lvl="1"/>
            <a:endParaRPr lang="en-US" dirty="0"/>
          </a:p>
          <a:p>
            <a:pPr lvl="1"/>
            <a:endParaRPr lang="en-US" dirty="0"/>
          </a:p>
          <a:p>
            <a:endParaRPr lang="en-US" dirty="0"/>
          </a:p>
        </p:txBody>
      </p:sp>
    </p:spTree>
    <p:extLst>
      <p:ext uri="{BB962C8B-B14F-4D97-AF65-F5344CB8AC3E}">
        <p14:creationId xmlns:p14="http://schemas.microsoft.com/office/powerpoint/2010/main" val="3986822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core concepts of economics</a:t>
            </a:r>
          </a:p>
        </p:txBody>
      </p:sp>
      <p:sp>
        <p:nvSpPr>
          <p:cNvPr id="3" name="Content Placeholder 2"/>
          <p:cNvSpPr>
            <a:spLocks noGrp="1"/>
          </p:cNvSpPr>
          <p:nvPr>
            <p:ph idx="1"/>
          </p:nvPr>
        </p:nvSpPr>
        <p:spPr/>
        <p:txBody>
          <a:bodyPr/>
          <a:lstStyle/>
          <a:p>
            <a:r>
              <a:rPr lang="en-US" b="1" dirty="0"/>
              <a:t>Economics</a:t>
            </a:r>
            <a:r>
              <a:rPr lang="en-US" dirty="0"/>
              <a:t> provides a toolkit that allows us to anticipate or predict how a change in one factor will influence something else</a:t>
            </a:r>
          </a:p>
          <a:p>
            <a:r>
              <a:rPr lang="en-US" b="1" dirty="0"/>
              <a:t>Economist</a:t>
            </a:r>
            <a:r>
              <a:rPr lang="en-US" dirty="0"/>
              <a:t> are social scientists who study specific kinds of relationships</a:t>
            </a:r>
          </a:p>
          <a:p>
            <a:r>
              <a:rPr lang="en-US" b="1" dirty="0"/>
              <a:t>Econometrics</a:t>
            </a:r>
            <a:r>
              <a:rPr lang="en-US" dirty="0"/>
              <a:t> is the use of mathematical and statistical techniques to test theories; evaluate the appropriate of specific assumptions, etc. </a:t>
            </a:r>
          </a:p>
        </p:txBody>
      </p:sp>
    </p:spTree>
    <p:extLst>
      <p:ext uri="{BB962C8B-B14F-4D97-AF65-F5344CB8AC3E}">
        <p14:creationId xmlns:p14="http://schemas.microsoft.com/office/powerpoint/2010/main" val="3552153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the social determinants of health </a:t>
            </a:r>
          </a:p>
        </p:txBody>
      </p:sp>
      <p:sp>
        <p:nvSpPr>
          <p:cNvPr id="3" name="Content Placeholder 2"/>
          <p:cNvSpPr>
            <a:spLocks noGrp="1"/>
          </p:cNvSpPr>
          <p:nvPr>
            <p:ph idx="1"/>
          </p:nvPr>
        </p:nvSpPr>
        <p:spPr/>
        <p:txBody>
          <a:bodyPr>
            <a:normAutofit/>
          </a:bodyPr>
          <a:lstStyle/>
          <a:p>
            <a:r>
              <a:rPr lang="en-US" b="1" dirty="0"/>
              <a:t>Social determinants of health </a:t>
            </a:r>
            <a:r>
              <a:rPr lang="en-US" dirty="0"/>
              <a:t>are conditions in the environments in which people are born, live, learn, work, play, worship, and age that affect a wide range of health, functioning, and quality-of-life outcomes and risks</a:t>
            </a:r>
          </a:p>
          <a:p>
            <a:endParaRPr lang="en-US" dirty="0"/>
          </a:p>
        </p:txBody>
      </p:sp>
    </p:spTree>
    <p:extLst>
      <p:ext uri="{BB962C8B-B14F-4D97-AF65-F5344CB8AC3E}">
        <p14:creationId xmlns:p14="http://schemas.microsoft.com/office/powerpoint/2010/main" val="4010644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Describe key aspects of health care spending in the US </a:t>
            </a:r>
          </a:p>
        </p:txBody>
      </p:sp>
      <p:sp>
        <p:nvSpPr>
          <p:cNvPr id="3" name="Content Placeholder 2"/>
          <p:cNvSpPr>
            <a:spLocks noGrp="1"/>
          </p:cNvSpPr>
          <p:nvPr>
            <p:ph idx="1"/>
          </p:nvPr>
        </p:nvSpPr>
        <p:spPr/>
        <p:txBody>
          <a:bodyPr>
            <a:normAutofit/>
          </a:bodyPr>
          <a:lstStyle/>
          <a:p>
            <a:r>
              <a:rPr lang="en-US" dirty="0"/>
              <a:t>3 pillars of any health care system </a:t>
            </a:r>
          </a:p>
          <a:p>
            <a:r>
              <a:rPr lang="en-US" dirty="0"/>
              <a:t>3 trillion dollar business </a:t>
            </a:r>
          </a:p>
          <a:p>
            <a:r>
              <a:rPr lang="en-US" dirty="0"/>
              <a:t>$10,000/person/year</a:t>
            </a:r>
          </a:p>
          <a:p>
            <a:r>
              <a:rPr lang="en-US" dirty="0"/>
              <a:t>Costs grow faster than inflation </a:t>
            </a:r>
          </a:p>
          <a:p>
            <a:r>
              <a:rPr lang="en-US" dirty="0"/>
              <a:t>High tech/high touch industry </a:t>
            </a:r>
          </a:p>
          <a:p>
            <a:endParaRPr lang="en-US" dirty="0"/>
          </a:p>
        </p:txBody>
      </p:sp>
    </p:spTree>
    <p:extLst>
      <p:ext uri="{BB962C8B-B14F-4D97-AF65-F5344CB8AC3E}">
        <p14:creationId xmlns:p14="http://schemas.microsoft.com/office/powerpoint/2010/main" val="3348018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Inflation </a:t>
            </a:r>
          </a:p>
        </p:txBody>
      </p:sp>
      <p:sp>
        <p:nvSpPr>
          <p:cNvPr id="3" name="Content Placeholder 2"/>
          <p:cNvSpPr>
            <a:spLocks noGrp="1"/>
          </p:cNvSpPr>
          <p:nvPr>
            <p:ph idx="1"/>
          </p:nvPr>
        </p:nvSpPr>
        <p:spPr>
          <a:xfrm>
            <a:off x="381000" y="1600199"/>
            <a:ext cx="9829800" cy="3812059"/>
          </a:xfrm>
        </p:spPr>
        <p:txBody>
          <a:bodyPr>
            <a:normAutofit/>
          </a:bodyPr>
          <a:lstStyle/>
          <a:p>
            <a:pPr marL="273050" indent="-255588"/>
            <a:r>
              <a:rPr lang="en-US" b="1" dirty="0"/>
              <a:t>Inflation</a:t>
            </a:r>
            <a:r>
              <a:rPr lang="en-US" dirty="0"/>
              <a:t> is an increase in the price of a basket of goods and services that is representative of the economy as a whole </a:t>
            </a:r>
          </a:p>
          <a:p>
            <a:pPr marL="273050" indent="-255588"/>
            <a:r>
              <a:rPr lang="en-US" dirty="0">
                <a:hlinkClick r:id="rId3"/>
              </a:rPr>
              <a:t>http://data.bls.gov/cgi-bin/cpicalc.pl</a:t>
            </a:r>
            <a:endParaRPr lang="en-US" dirty="0"/>
          </a:p>
          <a:p>
            <a:endParaRPr lang="en-US" dirty="0"/>
          </a:p>
        </p:txBody>
      </p:sp>
    </p:spTree>
    <p:extLst>
      <p:ext uri="{BB962C8B-B14F-4D97-AF65-F5344CB8AC3E}">
        <p14:creationId xmlns:p14="http://schemas.microsoft.com/office/powerpoint/2010/main" val="2147252684"/>
      </p:ext>
    </p:extLst>
  </p:cSld>
  <p:clrMapOvr>
    <a:masterClrMapping/>
  </p:clrMapOvr>
  <mc:AlternateContent xmlns:mc="http://schemas.openxmlformats.org/markup-compatibility/2006" xmlns:p14="http://schemas.microsoft.com/office/powerpoint/2010/main">
    <mc:Choice Requires="p14">
      <p:transition spd="slow" p14:dur="2000" advTm="164828"/>
    </mc:Choice>
    <mc:Fallback xmlns="">
      <p:transition spd="slow" advTm="164828"/>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US" sz="2800" dirty="0">
                <a:latin typeface="+mn-lt"/>
              </a:rPr>
              <a:t>Sources of payers and sources of coverage</a:t>
            </a:r>
          </a:p>
        </p:txBody>
      </p:sp>
      <p:sp>
        <p:nvSpPr>
          <p:cNvPr id="3" name="Content Placeholder 2"/>
          <p:cNvSpPr>
            <a:spLocks noGrp="1"/>
          </p:cNvSpPr>
          <p:nvPr>
            <p:ph idx="1"/>
          </p:nvPr>
        </p:nvSpPr>
        <p:spPr/>
        <p:txBody>
          <a:bodyPr>
            <a:normAutofit lnSpcReduction="10000"/>
          </a:bodyPr>
          <a:lstStyle/>
          <a:p>
            <a:r>
              <a:rPr lang="en-US" dirty="0"/>
              <a:t>Sources of payers </a:t>
            </a:r>
          </a:p>
          <a:p>
            <a:pPr lvl="1" fontAlgn="t"/>
            <a:r>
              <a:rPr lang="en-US" dirty="0"/>
              <a:t>Government = 50%</a:t>
            </a:r>
          </a:p>
          <a:p>
            <a:pPr lvl="1" fontAlgn="t"/>
            <a:r>
              <a:rPr lang="en-US" dirty="0"/>
              <a:t>ESHI = 31% </a:t>
            </a:r>
          </a:p>
          <a:p>
            <a:pPr lvl="1" fontAlgn="t"/>
            <a:r>
              <a:rPr lang="en-US" dirty="0"/>
              <a:t>Self-paid = 11% </a:t>
            </a:r>
          </a:p>
          <a:p>
            <a:pPr lvl="1" fontAlgn="t"/>
            <a:r>
              <a:rPr lang="en-US" dirty="0"/>
              <a:t>Charity = 7% </a:t>
            </a:r>
          </a:p>
          <a:p>
            <a:endParaRPr lang="en-US" dirty="0"/>
          </a:p>
          <a:p>
            <a:r>
              <a:rPr lang="en-US" dirty="0"/>
              <a:t>Sources of coverage</a:t>
            </a:r>
          </a:p>
          <a:p>
            <a:pPr lvl="1"/>
            <a:r>
              <a:rPr lang="en-US" dirty="0"/>
              <a:t>ESHI = 48%</a:t>
            </a:r>
          </a:p>
          <a:p>
            <a:pPr lvl="1"/>
            <a:r>
              <a:rPr lang="en-US" dirty="0"/>
              <a:t>Government = 30% </a:t>
            </a:r>
          </a:p>
          <a:p>
            <a:pPr lvl="1"/>
            <a:r>
              <a:rPr lang="en-US" dirty="0"/>
              <a:t>Uninsured = 17%</a:t>
            </a:r>
          </a:p>
          <a:p>
            <a:pPr lvl="1"/>
            <a:r>
              <a:rPr lang="en-US" dirty="0"/>
              <a:t>Individual private health insurance = 5% </a:t>
            </a:r>
          </a:p>
          <a:p>
            <a:pPr lvl="1"/>
            <a:endParaRPr lang="en-US" dirty="0"/>
          </a:p>
        </p:txBody>
      </p:sp>
    </p:spTree>
    <p:extLst>
      <p:ext uri="{BB962C8B-B14F-4D97-AF65-F5344CB8AC3E}">
        <p14:creationId xmlns:p14="http://schemas.microsoft.com/office/powerpoint/2010/main" val="2641624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Users of health care funds</a:t>
            </a:r>
          </a:p>
        </p:txBody>
      </p:sp>
      <p:sp>
        <p:nvSpPr>
          <p:cNvPr id="3" name="Content Placeholder 2"/>
          <p:cNvSpPr>
            <a:spLocks noGrp="1"/>
          </p:cNvSpPr>
          <p:nvPr>
            <p:ph idx="1"/>
          </p:nvPr>
        </p:nvSpPr>
        <p:spPr/>
        <p:txBody>
          <a:bodyPr>
            <a:normAutofit/>
          </a:bodyPr>
          <a:lstStyle/>
          <a:p>
            <a:r>
              <a:rPr lang="en-US" dirty="0"/>
              <a:t>Who uses funds? Top 5 </a:t>
            </a:r>
          </a:p>
          <a:p>
            <a:pPr lvl="1"/>
            <a:r>
              <a:rPr lang="en-US" dirty="0"/>
              <a:t>Hospitals </a:t>
            </a:r>
          </a:p>
          <a:p>
            <a:pPr lvl="1"/>
            <a:r>
              <a:rPr lang="en-US" dirty="0"/>
              <a:t>Physicians </a:t>
            </a:r>
          </a:p>
          <a:p>
            <a:pPr lvl="1"/>
            <a:r>
              <a:rPr lang="en-US" dirty="0"/>
              <a:t>Drugs </a:t>
            </a:r>
          </a:p>
          <a:p>
            <a:pPr lvl="1"/>
            <a:r>
              <a:rPr lang="en-US" dirty="0"/>
              <a:t>Administration and insurance </a:t>
            </a:r>
          </a:p>
          <a:p>
            <a:pPr lvl="1"/>
            <a:r>
              <a:rPr lang="en-US" dirty="0"/>
              <a:t>Nursing home </a:t>
            </a:r>
          </a:p>
          <a:p>
            <a:endParaRPr lang="en-US" dirty="0"/>
          </a:p>
        </p:txBody>
      </p:sp>
    </p:spTree>
    <p:extLst>
      <p:ext uri="{BB962C8B-B14F-4D97-AF65-F5344CB8AC3E}">
        <p14:creationId xmlns:p14="http://schemas.microsoft.com/office/powerpoint/2010/main" val="1066027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16691"/>
          </a:xfrm>
        </p:spPr>
        <p:txBody>
          <a:bodyPr/>
          <a:lstStyle/>
          <a:p>
            <a:r>
              <a:rPr lang="en-US" dirty="0"/>
              <a:t>What is driving health care costs</a:t>
            </a:r>
          </a:p>
        </p:txBody>
      </p:sp>
    </p:spTree>
    <p:extLst>
      <p:ext uri="{BB962C8B-B14F-4D97-AF65-F5344CB8AC3E}">
        <p14:creationId xmlns:p14="http://schemas.microsoft.com/office/powerpoint/2010/main" val="1869982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r>
              <a:rPr lang="en-US" dirty="0"/>
              <a:t>Describe the important/unique aspects of health care economics </a:t>
            </a:r>
          </a:p>
        </p:txBody>
      </p:sp>
      <p:sp>
        <p:nvSpPr>
          <p:cNvPr id="2" name="Content Placeholder 1"/>
          <p:cNvSpPr>
            <a:spLocks noGrp="1"/>
          </p:cNvSpPr>
          <p:nvPr>
            <p:ph idx="1"/>
          </p:nvPr>
        </p:nvSpPr>
        <p:spPr/>
        <p:txBody>
          <a:bodyPr>
            <a:normAutofit/>
          </a:bodyPr>
          <a:lstStyle/>
          <a:p>
            <a:pPr lvl="0"/>
            <a:r>
              <a:rPr lang="en-US" dirty="0"/>
              <a:t>Unpredictability of need and costs</a:t>
            </a:r>
          </a:p>
          <a:p>
            <a:r>
              <a:rPr lang="en-US" dirty="0"/>
              <a:t>Patients have to rely on others for recommendations</a:t>
            </a:r>
          </a:p>
          <a:p>
            <a:r>
              <a:rPr lang="en-US" dirty="0"/>
              <a:t>Due to insurance, tax codes, and taxes we don’t see the full cost</a:t>
            </a:r>
          </a:p>
          <a:p>
            <a:pPr lvl="0"/>
            <a:r>
              <a:rPr lang="en-US" dirty="0"/>
              <a:t>Extent of government involvement </a:t>
            </a:r>
          </a:p>
          <a:p>
            <a:pPr lvl="0"/>
            <a:r>
              <a:rPr lang="en-US" dirty="0"/>
              <a:t>Uncertainty  </a:t>
            </a:r>
          </a:p>
          <a:p>
            <a:endParaRPr lang="en-US" dirty="0"/>
          </a:p>
          <a:p>
            <a:endParaRPr lang="en-US" dirty="0"/>
          </a:p>
        </p:txBody>
      </p:sp>
    </p:spTree>
    <p:extLst>
      <p:ext uri="{BB962C8B-B14F-4D97-AF65-F5344CB8AC3E}">
        <p14:creationId xmlns:p14="http://schemas.microsoft.com/office/powerpoint/2010/main" val="2569211938"/>
      </p:ext>
    </p:extLst>
  </p:cSld>
  <p:clrMapOvr>
    <a:masterClrMapping/>
  </p:clrMapOvr>
  <mc:AlternateContent xmlns:mc="http://schemas.openxmlformats.org/markup-compatibility/2006" xmlns:p14="http://schemas.microsoft.com/office/powerpoint/2010/main">
    <mc:Choice Requires="p14">
      <p:transition spd="med" p14:dur="700" advTm="304956">
        <p:fade/>
      </p:transition>
    </mc:Choice>
    <mc:Fallback xmlns="">
      <p:transition spd="med" advTm="304956">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Important/unique continued</a:t>
            </a:r>
          </a:p>
        </p:txBody>
      </p:sp>
      <p:sp>
        <p:nvSpPr>
          <p:cNvPr id="3" name="Content Placeholder 2"/>
          <p:cNvSpPr>
            <a:spLocks noGrp="1"/>
          </p:cNvSpPr>
          <p:nvPr>
            <p:ph idx="1"/>
          </p:nvPr>
        </p:nvSpPr>
        <p:spPr/>
        <p:txBody>
          <a:bodyPr>
            <a:normAutofit/>
          </a:bodyPr>
          <a:lstStyle/>
          <a:p>
            <a:pPr lvl="0"/>
            <a:r>
              <a:rPr lang="en-US" dirty="0"/>
              <a:t>Asymmetric knowledge </a:t>
            </a:r>
          </a:p>
          <a:p>
            <a:r>
              <a:rPr lang="en-US" dirty="0"/>
              <a:t>Externalities</a:t>
            </a:r>
          </a:p>
          <a:p>
            <a:r>
              <a:rPr lang="en-US" dirty="0"/>
              <a:t>Illness is contingent, urgent, and uncertain </a:t>
            </a:r>
          </a:p>
          <a:p>
            <a:r>
              <a:rPr lang="en-US" dirty="0"/>
              <a:t>Health is priceless</a:t>
            </a:r>
          </a:p>
          <a:p>
            <a:r>
              <a:rPr lang="en-US" dirty="0"/>
              <a:t>Health affects values of other goods </a:t>
            </a:r>
          </a:p>
          <a:p>
            <a:endParaRPr lang="en-US" dirty="0"/>
          </a:p>
          <a:p>
            <a:endParaRPr lang="en-US" dirty="0"/>
          </a:p>
        </p:txBody>
      </p:sp>
    </p:spTree>
    <p:extLst>
      <p:ext uri="{BB962C8B-B14F-4D97-AF65-F5344CB8AC3E}">
        <p14:creationId xmlns:p14="http://schemas.microsoft.com/office/powerpoint/2010/main" val="882161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500062"/>
            <a:ext cx="10515600" cy="1325563"/>
          </a:xfrm>
        </p:spPr>
        <p:txBody>
          <a:bodyPr/>
          <a:lstStyle/>
          <a:p>
            <a:r>
              <a:rPr lang="en-US" dirty="0"/>
              <a:t>Important/unique continued</a:t>
            </a:r>
          </a:p>
        </p:txBody>
      </p:sp>
      <p:sp>
        <p:nvSpPr>
          <p:cNvPr id="3" name="Content Placeholder 2"/>
          <p:cNvSpPr>
            <a:spLocks noGrp="1"/>
          </p:cNvSpPr>
          <p:nvPr>
            <p:ph idx="1"/>
          </p:nvPr>
        </p:nvSpPr>
        <p:spPr/>
        <p:txBody>
          <a:bodyPr>
            <a:normAutofit/>
          </a:bodyPr>
          <a:lstStyle/>
          <a:p>
            <a:r>
              <a:rPr lang="en-US" dirty="0"/>
              <a:t>Prominence of insurance </a:t>
            </a:r>
          </a:p>
          <a:p>
            <a:r>
              <a:rPr lang="en-US" dirty="0"/>
              <a:t>Problems of information </a:t>
            </a:r>
          </a:p>
          <a:p>
            <a:r>
              <a:rPr lang="en-US" dirty="0"/>
              <a:t>Large role of NFP</a:t>
            </a:r>
          </a:p>
          <a:p>
            <a:r>
              <a:rPr lang="en-US" dirty="0"/>
              <a:t>Restrictions on competition </a:t>
            </a:r>
          </a:p>
          <a:p>
            <a:r>
              <a:rPr lang="en-US" dirty="0"/>
              <a:t>Role of equity and need </a:t>
            </a:r>
          </a:p>
          <a:p>
            <a:r>
              <a:rPr lang="en-US" dirty="0"/>
              <a:t>Health care is a high-tech/high-touch industry.  </a:t>
            </a:r>
          </a:p>
          <a:p>
            <a:pPr marL="0" indent="0">
              <a:buNone/>
            </a:pPr>
            <a:endParaRPr lang="en-US" dirty="0"/>
          </a:p>
        </p:txBody>
      </p:sp>
    </p:spTree>
    <p:extLst>
      <p:ext uri="{BB962C8B-B14F-4D97-AF65-F5344CB8AC3E}">
        <p14:creationId xmlns:p14="http://schemas.microsoft.com/office/powerpoint/2010/main" val="2387327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disparities </a:t>
            </a:r>
          </a:p>
        </p:txBody>
      </p:sp>
      <p:sp>
        <p:nvSpPr>
          <p:cNvPr id="3" name="Content Placeholder 2"/>
          <p:cNvSpPr>
            <a:spLocks noGrp="1"/>
          </p:cNvSpPr>
          <p:nvPr>
            <p:ph idx="1"/>
          </p:nvPr>
        </p:nvSpPr>
        <p:spPr/>
        <p:txBody>
          <a:bodyPr>
            <a:normAutofit fontScale="92500" lnSpcReduction="10000"/>
          </a:bodyPr>
          <a:lstStyle/>
          <a:p>
            <a:r>
              <a:rPr lang="en-US" b="1" dirty="0"/>
              <a:t>Health disparities</a:t>
            </a:r>
            <a:r>
              <a:rPr lang="en-US" dirty="0"/>
              <a:t> refer to differences in the health status of different groups of people. Some groups of people have higher rates of certain diseases, and more deaths and suffering from them, compared to others.</a:t>
            </a:r>
          </a:p>
          <a:p>
            <a:pPr fontAlgn="base"/>
            <a:r>
              <a:rPr lang="en-US" dirty="0"/>
              <a:t>Common types </a:t>
            </a:r>
          </a:p>
          <a:p>
            <a:pPr lvl="1" fontAlgn="base"/>
            <a:r>
              <a:rPr lang="en-US" dirty="0"/>
              <a:t>Race</a:t>
            </a:r>
          </a:p>
          <a:p>
            <a:pPr lvl="1" fontAlgn="base"/>
            <a:r>
              <a:rPr lang="en-US" dirty="0"/>
              <a:t>Ethnicity</a:t>
            </a:r>
          </a:p>
          <a:p>
            <a:pPr lvl="1" fontAlgn="base"/>
            <a:r>
              <a:rPr lang="en-US" dirty="0"/>
              <a:t>Immigrant status</a:t>
            </a:r>
          </a:p>
          <a:p>
            <a:pPr lvl="1" fontAlgn="base"/>
            <a:r>
              <a:rPr lang="en-US" dirty="0"/>
              <a:t>Disability</a:t>
            </a:r>
          </a:p>
          <a:p>
            <a:pPr lvl="1" fontAlgn="base"/>
            <a:r>
              <a:rPr lang="en-US" dirty="0"/>
              <a:t>Sex or gender</a:t>
            </a:r>
          </a:p>
          <a:p>
            <a:pPr lvl="1" fontAlgn="base"/>
            <a:r>
              <a:rPr lang="en-US" dirty="0"/>
              <a:t>Sexual orientation</a:t>
            </a:r>
          </a:p>
          <a:p>
            <a:pPr lvl="1" fontAlgn="base"/>
            <a:r>
              <a:rPr lang="en-US" dirty="0"/>
              <a:t>Geography</a:t>
            </a:r>
          </a:p>
          <a:p>
            <a:pPr lvl="1" fontAlgn="base"/>
            <a:r>
              <a:rPr lang="en-US" dirty="0"/>
              <a:t>Income</a:t>
            </a:r>
          </a:p>
          <a:p>
            <a:endParaRPr lang="en-US" dirty="0"/>
          </a:p>
        </p:txBody>
      </p:sp>
    </p:spTree>
    <p:extLst>
      <p:ext uri="{BB962C8B-B14F-4D97-AF65-F5344CB8AC3E}">
        <p14:creationId xmlns:p14="http://schemas.microsoft.com/office/powerpoint/2010/main" val="2360555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9426"/>
          </a:xfrm>
        </p:spPr>
        <p:txBody>
          <a:bodyPr vert="horz" lIns="91440" tIns="45720" rIns="91440" bIns="45720" rtlCol="0" anchor="ctr">
            <a:normAutofit/>
          </a:bodyPr>
          <a:lstStyle/>
          <a:p>
            <a:r>
              <a:rPr lang="en-US" sz="5300" dirty="0"/>
              <a:t>Understand how health care is related to the most important problems facing the US</a:t>
            </a:r>
            <a:br>
              <a:rPr lang="en-US" sz="6000" dirty="0"/>
            </a:br>
            <a:br>
              <a:rPr lang="en-US" sz="6000" b="1" i="1" u="sng" dirty="0">
                <a:solidFill>
                  <a:srgbClr val="FF0066"/>
                </a:solidFill>
              </a:rPr>
            </a:br>
            <a:endParaRPr lang="en-US" sz="6000" dirty="0"/>
          </a:p>
        </p:txBody>
      </p:sp>
    </p:spTree>
    <p:extLst>
      <p:ext uri="{BB962C8B-B14F-4D97-AF65-F5344CB8AC3E}">
        <p14:creationId xmlns:p14="http://schemas.microsoft.com/office/powerpoint/2010/main" val="2722877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Rational choice theory </a:t>
            </a:r>
          </a:p>
        </p:txBody>
      </p:sp>
      <p:sp>
        <p:nvSpPr>
          <p:cNvPr id="3" name="Content Placeholder 2"/>
          <p:cNvSpPr>
            <a:spLocks noGrp="1"/>
          </p:cNvSpPr>
          <p:nvPr>
            <p:ph idx="1"/>
          </p:nvPr>
        </p:nvSpPr>
        <p:spPr/>
        <p:txBody>
          <a:bodyPr/>
          <a:lstStyle/>
          <a:p>
            <a:r>
              <a:rPr lang="en-US" b="1" dirty="0"/>
              <a:t>Rational choice theory </a:t>
            </a:r>
            <a:r>
              <a:rPr lang="en-US" dirty="0"/>
              <a:t>= People make choices that make themselves better off.  Doesn’t mean they make the best choices, but they choose things that make themselves better off than worse </a:t>
            </a:r>
          </a:p>
        </p:txBody>
      </p:sp>
    </p:spTree>
    <p:extLst>
      <p:ext uri="{BB962C8B-B14F-4D97-AF65-F5344CB8AC3E}">
        <p14:creationId xmlns:p14="http://schemas.microsoft.com/office/powerpoint/2010/main" val="1592271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Understand basic economic terminology </a:t>
            </a:r>
          </a:p>
        </p:txBody>
      </p:sp>
      <p:sp>
        <p:nvSpPr>
          <p:cNvPr id="3" name="Content Placeholder 2"/>
          <p:cNvSpPr>
            <a:spLocks noGrp="1"/>
          </p:cNvSpPr>
          <p:nvPr>
            <p:ph idx="1"/>
          </p:nvPr>
        </p:nvSpPr>
        <p:spPr/>
        <p:txBody>
          <a:bodyPr>
            <a:normAutofit fontScale="92500" lnSpcReduction="10000"/>
          </a:bodyPr>
          <a:lstStyle/>
          <a:p>
            <a:r>
              <a:rPr lang="en-US" b="1" dirty="0"/>
              <a:t>Opportunity cost </a:t>
            </a:r>
            <a:r>
              <a:rPr lang="en-US" dirty="0"/>
              <a:t>= the loss of potential gain from other alternatives when one alternative is chosen </a:t>
            </a:r>
          </a:p>
          <a:p>
            <a:r>
              <a:rPr lang="en-US" b="1" dirty="0"/>
              <a:t>Fundamental theorem of exchange </a:t>
            </a:r>
            <a:r>
              <a:rPr lang="en-US" dirty="0"/>
              <a:t>= Voluntary exchange benefits everyone even though one party may be better off than another </a:t>
            </a:r>
          </a:p>
          <a:p>
            <a:r>
              <a:rPr lang="en-US" b="1" dirty="0"/>
              <a:t>Trade</a:t>
            </a:r>
            <a:r>
              <a:rPr lang="en-US" dirty="0"/>
              <a:t> = buying and selling goods and services</a:t>
            </a:r>
          </a:p>
          <a:p>
            <a:r>
              <a:rPr lang="en-US" b="1" dirty="0"/>
              <a:t>Market</a:t>
            </a:r>
            <a:r>
              <a:rPr lang="en-US" dirty="0"/>
              <a:t> (simple vs. complex) = place to buy and sell goods and services </a:t>
            </a:r>
          </a:p>
          <a:p>
            <a:r>
              <a:rPr lang="en-US" b="1" dirty="0"/>
              <a:t>Resources</a:t>
            </a:r>
            <a:r>
              <a:rPr lang="en-US" dirty="0"/>
              <a:t> = are the goods or services available to individuals and businesses used to produce valuable consumer products</a:t>
            </a:r>
          </a:p>
          <a:p>
            <a:r>
              <a:rPr lang="en-US" b="1" dirty="0"/>
              <a:t>Choices</a:t>
            </a:r>
            <a:r>
              <a:rPr lang="en-US" dirty="0"/>
              <a:t> = Making a decision when you have more than one option.  In economics, you would base the decision on which will give you the most benefit without going over your cost (</a:t>
            </a:r>
            <a:r>
              <a:rPr lang="en-US" b="1" dirty="0"/>
              <a:t>maximization</a:t>
            </a:r>
            <a:r>
              <a:rPr lang="en-US" dirty="0"/>
              <a:t>) </a:t>
            </a:r>
          </a:p>
        </p:txBody>
      </p:sp>
    </p:spTree>
    <p:extLst>
      <p:ext uri="{BB962C8B-B14F-4D97-AF65-F5344CB8AC3E}">
        <p14:creationId xmlns:p14="http://schemas.microsoft.com/office/powerpoint/2010/main" val="1116020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basic economic terminology </a:t>
            </a:r>
          </a:p>
        </p:txBody>
      </p:sp>
      <p:sp>
        <p:nvSpPr>
          <p:cNvPr id="3" name="Content Placeholder 2"/>
          <p:cNvSpPr>
            <a:spLocks noGrp="1"/>
          </p:cNvSpPr>
          <p:nvPr>
            <p:ph idx="1"/>
          </p:nvPr>
        </p:nvSpPr>
        <p:spPr/>
        <p:txBody>
          <a:bodyPr>
            <a:normAutofit/>
          </a:bodyPr>
          <a:lstStyle/>
          <a:p>
            <a:pPr marL="228600" lvl="1">
              <a:spcBef>
                <a:spcPts val="1000"/>
              </a:spcBef>
            </a:pPr>
            <a:r>
              <a:rPr lang="en-US" b="1" dirty="0"/>
              <a:t>GDP</a:t>
            </a:r>
            <a:r>
              <a:rPr lang="en-US" dirty="0"/>
              <a:t> =  measures the value of all final goods and services produced in an economy in a given period of time, usually a quarter or a year.</a:t>
            </a:r>
          </a:p>
          <a:p>
            <a:r>
              <a:rPr lang="en-US" b="1" dirty="0"/>
              <a:t>Scarcity</a:t>
            </a:r>
            <a:r>
              <a:rPr lang="en-US" dirty="0"/>
              <a:t> = having seemingly unlimited human wants in a world of limited resources.  Because of scarcity, decisions need to be made how to allocate sources </a:t>
            </a:r>
          </a:p>
          <a:p>
            <a:pPr lvl="0"/>
            <a:r>
              <a:rPr lang="en-US" b="1" dirty="0">
                <a:latin typeface="+mn-lt"/>
                <a:ea typeface="+mn-ea"/>
                <a:cs typeface="+mn-cs"/>
              </a:rPr>
              <a:t>Invisible hand  </a:t>
            </a:r>
            <a:r>
              <a:rPr lang="en-US" dirty="0">
                <a:latin typeface="+mn-lt"/>
                <a:ea typeface="+mn-ea"/>
                <a:cs typeface="+mn-cs"/>
              </a:rPr>
              <a:t>= </a:t>
            </a:r>
            <a:r>
              <a:rPr lang="en-US" dirty="0"/>
              <a:t>The unobservable market force that helps the demand and supply of goods in a free market to reach equilibrium automatically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929506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359887" cy="1132371"/>
          </a:xfrm>
        </p:spPr>
        <p:txBody>
          <a:bodyPr/>
          <a:lstStyle/>
          <a:p>
            <a:r>
              <a:rPr lang="en-US" b="1" dirty="0"/>
              <a:t>Economic term cont.</a:t>
            </a:r>
            <a:endParaRPr lang="en-US" dirty="0"/>
          </a:p>
        </p:txBody>
      </p:sp>
      <p:sp>
        <p:nvSpPr>
          <p:cNvPr id="3" name="Content Placeholder 2"/>
          <p:cNvSpPr>
            <a:spLocks noGrp="1"/>
          </p:cNvSpPr>
          <p:nvPr>
            <p:ph idx="1"/>
          </p:nvPr>
        </p:nvSpPr>
        <p:spPr>
          <a:xfrm>
            <a:off x="457200" y="1600201"/>
            <a:ext cx="6096000" cy="4525963"/>
          </a:xfrm>
        </p:spPr>
        <p:txBody>
          <a:bodyPr>
            <a:normAutofit fontScale="92500" lnSpcReduction="10000"/>
          </a:bodyPr>
          <a:lstStyle/>
          <a:p>
            <a:pPr lvl="0"/>
            <a:r>
              <a:rPr lang="en-US" dirty="0"/>
              <a:t>Economics suppose that you can compare all possible things that you may experience with common measure of happiness or satisfaction called </a:t>
            </a:r>
            <a:r>
              <a:rPr lang="en-US" b="1" i="1" u="sng" dirty="0"/>
              <a:t>utility</a:t>
            </a:r>
            <a:r>
              <a:rPr lang="en-US" dirty="0"/>
              <a:t> </a:t>
            </a:r>
          </a:p>
          <a:p>
            <a:r>
              <a:rPr lang="en-US" b="1" i="1" u="sng" dirty="0"/>
              <a:t>Margin</a:t>
            </a:r>
            <a:r>
              <a:rPr lang="en-US" dirty="0"/>
              <a:t> = decisions are made at the margin (unit of consumptions) </a:t>
            </a:r>
          </a:p>
          <a:p>
            <a:pPr lvl="0"/>
            <a:r>
              <a:rPr lang="en-US" sz="2400" b="1" i="1" u="sng" dirty="0"/>
              <a:t>Marginal utility </a:t>
            </a:r>
            <a:r>
              <a:rPr lang="en-US" sz="2400" dirty="0"/>
              <a:t>= is defined as that extra utility achieved by consuming on one more unit of a good.  </a:t>
            </a:r>
          </a:p>
          <a:p>
            <a:pPr lvl="0"/>
            <a:r>
              <a:rPr lang="en-US" sz="2400" b="1" i="1" u="sng" dirty="0"/>
              <a:t>Diminishing marginal utility </a:t>
            </a:r>
            <a:r>
              <a:rPr lang="en-US" sz="2400" dirty="0"/>
              <a:t>= each additional unit that is consumed brings less utility than the previous unit so that the extra utility brought by each successive unit diminishes as you consume more and more units  </a:t>
            </a:r>
          </a:p>
          <a:p>
            <a:endParaRPr lang="en-US" sz="2400" dirty="0"/>
          </a:p>
        </p:txBody>
      </p:sp>
      <p:pic>
        <p:nvPicPr>
          <p:cNvPr id="7170" name="Picture 2" descr="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676400"/>
            <a:ext cx="3746500"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541669"/>
      </p:ext>
    </p:extLst>
  </p:cSld>
  <p:clrMapOvr>
    <a:masterClrMapping/>
  </p:clrMapOvr>
  <mc:AlternateContent xmlns:mc="http://schemas.openxmlformats.org/markup-compatibility/2006" xmlns:p14="http://schemas.microsoft.com/office/powerpoint/2010/main">
    <mc:Choice Requires="p14">
      <p:transition spd="slow" p14:dur="2000" advTm="242150"/>
    </mc:Choice>
    <mc:Fallback xmlns="">
      <p:transition spd="slow" advTm="24215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latin typeface="+mj-lt"/>
                <a:ea typeface="+mj-ea"/>
                <a:cs typeface="+mj-cs"/>
              </a:rPr>
              <a:t>Economics terms </a:t>
            </a:r>
            <a:r>
              <a:rPr lang="en-US" b="1" dirty="0"/>
              <a:t>continued</a:t>
            </a:r>
            <a:endParaRPr lang="en-US" dirty="0"/>
          </a:p>
        </p:txBody>
      </p:sp>
      <p:sp>
        <p:nvSpPr>
          <p:cNvPr id="3" name="Content Placeholder 2"/>
          <p:cNvSpPr>
            <a:spLocks noGrp="1"/>
          </p:cNvSpPr>
          <p:nvPr>
            <p:ph idx="1"/>
          </p:nvPr>
        </p:nvSpPr>
        <p:spPr>
          <a:xfrm>
            <a:off x="535577" y="1600201"/>
            <a:ext cx="6246223" cy="4525963"/>
          </a:xfrm>
        </p:spPr>
        <p:txBody>
          <a:bodyPr/>
          <a:lstStyle/>
          <a:p>
            <a:r>
              <a:rPr lang="en-US" i="1" u="sng" dirty="0">
                <a:solidFill>
                  <a:schemeClr val="tx1"/>
                </a:solidFill>
                <a:latin typeface="+mn-lt"/>
                <a:ea typeface="+mn-ea"/>
                <a:cs typeface="+mn-cs"/>
              </a:rPr>
              <a:t>Production possibilities frontier</a:t>
            </a:r>
            <a:r>
              <a:rPr lang="en-US" dirty="0">
                <a:solidFill>
                  <a:schemeClr val="tx1"/>
                </a:solidFill>
                <a:latin typeface="+mn-lt"/>
                <a:ea typeface="+mn-ea"/>
                <a:cs typeface="+mn-cs"/>
              </a:rPr>
              <a:t> = shows how limited resources limit your ability to produce a product</a:t>
            </a:r>
          </a:p>
          <a:p>
            <a:pPr lvl="0"/>
            <a:r>
              <a:rPr lang="en-US" dirty="0"/>
              <a:t>3 areas</a:t>
            </a:r>
          </a:p>
          <a:p>
            <a:endParaRPr lang="en-US" dirty="0"/>
          </a:p>
        </p:txBody>
      </p:sp>
      <p:pic>
        <p:nvPicPr>
          <p:cNvPr id="10242" name="Picture 2" descr="Production Possibility Frontier (PP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133600"/>
            <a:ext cx="3429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094063"/>
      </p:ext>
    </p:extLst>
  </p:cSld>
  <p:clrMapOvr>
    <a:masterClrMapping/>
  </p:clrMapOvr>
  <mc:AlternateContent xmlns:mc="http://schemas.openxmlformats.org/markup-compatibility/2006" xmlns:p14="http://schemas.microsoft.com/office/powerpoint/2010/main">
    <mc:Choice Requires="p14">
      <p:transition spd="slow" p14:dur="2000" advTm="221718"/>
    </mc:Choice>
    <mc:Fallback xmlns="">
      <p:transition spd="slow" advTm="22171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 core principles of macroeconomics and its relationship to health care </a:t>
            </a:r>
          </a:p>
        </p:txBody>
      </p:sp>
      <p:sp>
        <p:nvSpPr>
          <p:cNvPr id="3" name="Content Placeholder 2"/>
          <p:cNvSpPr>
            <a:spLocks noGrp="1"/>
          </p:cNvSpPr>
          <p:nvPr>
            <p:ph idx="1"/>
          </p:nvPr>
        </p:nvSpPr>
        <p:spPr/>
        <p:txBody>
          <a:bodyPr/>
          <a:lstStyle/>
          <a:p>
            <a:r>
              <a:rPr lang="en-US" dirty="0"/>
              <a:t>The class is focused on microeconomics</a:t>
            </a:r>
          </a:p>
          <a:p>
            <a:r>
              <a:rPr lang="en-US" dirty="0"/>
              <a:t>What is macroeconomics</a:t>
            </a:r>
          </a:p>
          <a:p>
            <a:pPr lvl="1"/>
            <a:r>
              <a:rPr lang="en-US" dirty="0"/>
              <a:t>Means large</a:t>
            </a:r>
          </a:p>
          <a:p>
            <a:pPr lvl="1"/>
            <a:r>
              <a:rPr lang="en-US" dirty="0"/>
              <a:t>Deals with large-scale properties and institutions that characterize the system as a whole </a:t>
            </a:r>
          </a:p>
          <a:p>
            <a:endParaRPr lang="en-US" dirty="0"/>
          </a:p>
        </p:txBody>
      </p:sp>
    </p:spTree>
    <p:extLst>
      <p:ext uri="{BB962C8B-B14F-4D97-AF65-F5344CB8AC3E}">
        <p14:creationId xmlns:p14="http://schemas.microsoft.com/office/powerpoint/2010/main" val="4002501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Macroeconomics and health care </a:t>
            </a:r>
          </a:p>
        </p:txBody>
      </p:sp>
      <p:sp>
        <p:nvSpPr>
          <p:cNvPr id="3" name="Content Placeholder 2"/>
          <p:cNvSpPr>
            <a:spLocks noGrp="1"/>
          </p:cNvSpPr>
          <p:nvPr>
            <p:ph idx="1"/>
          </p:nvPr>
        </p:nvSpPr>
        <p:spPr/>
        <p:txBody>
          <a:bodyPr>
            <a:normAutofit/>
          </a:bodyPr>
          <a:lstStyle/>
          <a:p>
            <a:pPr lvl="0"/>
            <a:r>
              <a:rPr lang="en-US" b="1" dirty="0"/>
              <a:t>Consumption function </a:t>
            </a:r>
            <a:r>
              <a:rPr lang="en-US" dirty="0"/>
              <a:t>= Relationship between income and spending (consumption) is known as the consumption function. </a:t>
            </a:r>
          </a:p>
          <a:p>
            <a:endParaRPr lang="en-US" dirty="0"/>
          </a:p>
        </p:txBody>
      </p:sp>
    </p:spTree>
    <p:extLst>
      <p:ext uri="{BB962C8B-B14F-4D97-AF65-F5344CB8AC3E}">
        <p14:creationId xmlns:p14="http://schemas.microsoft.com/office/powerpoint/2010/main" val="524066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1152</Words>
  <Application>Microsoft Office PowerPoint</Application>
  <PresentationFormat>Widescreen</PresentationFormat>
  <Paragraphs>165</Paragraphs>
  <Slides>30</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Module 1</vt:lpstr>
      <vt:lpstr>Understand core concepts of economics</vt:lpstr>
      <vt:lpstr>Understand how health care is related to the most important problems facing the US  </vt:lpstr>
      <vt:lpstr>Understand basic economic terminology </vt:lpstr>
      <vt:lpstr>Understand basic economic terminology </vt:lpstr>
      <vt:lpstr>Economic term cont.</vt:lpstr>
      <vt:lpstr>Economics terms continued</vt:lpstr>
      <vt:lpstr>Understand core principles of macroeconomics and its relationship to health care </vt:lpstr>
      <vt:lpstr>Macroeconomics and health care </vt:lpstr>
      <vt:lpstr>Macroeconomics and health care </vt:lpstr>
      <vt:lpstr>Macroeconomics and health care </vt:lpstr>
      <vt:lpstr>Macroeconomics and health care </vt:lpstr>
      <vt:lpstr>Macroeconomics and health care </vt:lpstr>
      <vt:lpstr>Understand basic concepts of health care economics </vt:lpstr>
      <vt:lpstr>What is health? </vt:lpstr>
      <vt:lpstr>What is economics? </vt:lpstr>
      <vt:lpstr>HEALTH VS. HEALTH CARE ECONOMICS</vt:lpstr>
      <vt:lpstr>Understand why health/health care economics has its own economic field of study </vt:lpstr>
      <vt:lpstr>Understand the factors that influence health status</vt:lpstr>
      <vt:lpstr>Understand the social determinants of health </vt:lpstr>
      <vt:lpstr>Describe key aspects of health care spending in the US </vt:lpstr>
      <vt:lpstr>Inflation </vt:lpstr>
      <vt:lpstr>Sources of payers and sources of coverage</vt:lpstr>
      <vt:lpstr>Users of health care funds</vt:lpstr>
      <vt:lpstr>What is driving health care costs</vt:lpstr>
      <vt:lpstr>Describe the important/unique aspects of health care economics </vt:lpstr>
      <vt:lpstr>Important/unique continued</vt:lpstr>
      <vt:lpstr>Important/unique continued</vt:lpstr>
      <vt:lpstr>Health disparities </vt:lpstr>
      <vt:lpstr>Understand Rational choice theory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Jocelyn Steward</dc:creator>
  <cp:lastModifiedBy>Jocelyn Steward</cp:lastModifiedBy>
  <cp:revision>3</cp:revision>
  <dcterms:created xsi:type="dcterms:W3CDTF">2016-08-14T18:37:45Z</dcterms:created>
  <dcterms:modified xsi:type="dcterms:W3CDTF">2016-08-14T18:54:49Z</dcterms:modified>
</cp:coreProperties>
</file>