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6" r:id="rId25"/>
    <p:sldId id="288" r:id="rId26"/>
    <p:sldId id="289" r:id="rId27"/>
    <p:sldId id="290" r:id="rId28"/>
    <p:sldId id="291" r:id="rId29"/>
    <p:sldId id="29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128" autoAdjust="0"/>
  </p:normalViewPr>
  <p:slideViewPr>
    <p:cSldViewPr snapToGrid="0">
      <p:cViewPr varScale="1">
        <p:scale>
          <a:sx n="62" d="100"/>
          <a:sy n="62" d="100"/>
        </p:scale>
        <p:origin x="14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5563F-A1E5-49D5-AA60-191AE31EDEE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485FF-B20A-4A3B-BB69-3CE7A6372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8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1D7F0-547F-4702-9EE0-C49456A4F5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4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1D7F0-547F-4702-9EE0-C49456A4F5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50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1D7F0-547F-4702-9EE0-C49456A4F5A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8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8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6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7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4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8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1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6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3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1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92F9B-7932-4922-8F80-49B321C618D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380C8-3857-47EA-A90E-5B5EF68DD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care Finance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1:  Introduction to health care finance</a:t>
            </a:r>
          </a:p>
          <a:p>
            <a:endParaRPr lang="en-US" dirty="0"/>
          </a:p>
          <a:p>
            <a:r>
              <a:rPr lang="en-US" dirty="0"/>
              <a:t>Student notes</a:t>
            </a:r>
          </a:p>
        </p:txBody>
      </p:sp>
    </p:spTree>
    <p:extLst>
      <p:ext uri="{BB962C8B-B14F-4D97-AF65-F5344CB8AC3E}">
        <p14:creationId xmlns:p14="http://schemas.microsoft.com/office/powerpoint/2010/main" val="3769934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8511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</a:rPr>
              <a:t>Understand the common ownership forms of HCO, be able to list examples in the local area, discuss advantages of each, disadvantages of each (Lecture) 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3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ownership/examples in local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vs. Private</a:t>
            </a:r>
          </a:p>
          <a:p>
            <a:pPr lvl="1"/>
            <a:r>
              <a:rPr lang="en-US" dirty="0"/>
              <a:t>Public = owned by the public (people) ran by the government</a:t>
            </a:r>
          </a:p>
          <a:p>
            <a:pPr lvl="1"/>
            <a:r>
              <a:rPr lang="en-US" dirty="0"/>
              <a:t>Private = owned/ran by a non-government entity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80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NFP vs. FP	</a:t>
            </a:r>
          </a:p>
          <a:p>
            <a:pPr lvl="1"/>
            <a:r>
              <a:rPr lang="en-US" dirty="0"/>
              <a:t>Revenue – Expenses = Profit 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Do NFP make a lot of residuals?</a:t>
            </a:r>
          </a:p>
          <a:p>
            <a:r>
              <a:rPr lang="en-US" dirty="0"/>
              <a:t>Government will never be classified as for-profit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84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ownership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Public-held vs. Private-held  </a:t>
            </a:r>
          </a:p>
          <a:p>
            <a:r>
              <a:rPr lang="en-US" dirty="0"/>
              <a:t>Multiple types within one organization</a:t>
            </a:r>
          </a:p>
          <a:p>
            <a:r>
              <a:rPr lang="en-US" dirty="0"/>
              <a:t>Terminology </a:t>
            </a:r>
          </a:p>
          <a:p>
            <a:pPr lvl="1"/>
            <a:r>
              <a:rPr lang="en-US" dirty="0"/>
              <a:t>Shareholder/Stockholder = owns company through stock </a:t>
            </a:r>
          </a:p>
          <a:p>
            <a:pPr lvl="1"/>
            <a:r>
              <a:rPr lang="en-US" dirty="0"/>
              <a:t>Stakeholder = interested in the company but may not have any financial ties (Patients, community, nurses, doctors)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42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each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NFP = Tax-exempt status </a:t>
            </a:r>
          </a:p>
          <a:p>
            <a:r>
              <a:rPr lang="en-US" dirty="0"/>
              <a:t>FP = Get equity </a:t>
            </a:r>
          </a:p>
          <a:p>
            <a:r>
              <a:rPr lang="en-US" dirty="0"/>
              <a:t>Private = Avoid bureaucracy </a:t>
            </a:r>
          </a:p>
          <a:p>
            <a:r>
              <a:rPr lang="en-US" dirty="0"/>
              <a:t>Public = Financial security through the government </a:t>
            </a:r>
          </a:p>
          <a:p>
            <a:r>
              <a:rPr lang="en-US" dirty="0"/>
              <a:t>Private-held = Maintain ownership </a:t>
            </a:r>
          </a:p>
          <a:p>
            <a:r>
              <a:rPr lang="en-US" dirty="0"/>
              <a:t>Public-held = Get money from stocks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36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each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NFP = Restrictions on what you can and cannot do</a:t>
            </a:r>
          </a:p>
          <a:p>
            <a:r>
              <a:rPr lang="en-US" dirty="0"/>
              <a:t>FP = Answering to owners and their needs</a:t>
            </a:r>
          </a:p>
          <a:p>
            <a:r>
              <a:rPr lang="en-US" dirty="0"/>
              <a:t>Private = Limitations on funding </a:t>
            </a:r>
          </a:p>
          <a:p>
            <a:r>
              <a:rPr lang="en-US" dirty="0"/>
              <a:t>Public = Government controls you (Bureaucracy)</a:t>
            </a:r>
          </a:p>
          <a:p>
            <a:r>
              <a:rPr lang="en-US" dirty="0"/>
              <a:t>Private-held = Can’t issue stock for $$</a:t>
            </a:r>
          </a:p>
          <a:p>
            <a:r>
              <a:rPr lang="en-US" dirty="0"/>
              <a:t>Public-held = Major changes have to be sent to stockholders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39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Understand the NFP organization and explain the importance of community benefits of tax-exempt status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NFP</a:t>
            </a:r>
          </a:p>
          <a:p>
            <a:pPr lvl="1"/>
            <a:r>
              <a:rPr lang="en-US" dirty="0"/>
              <a:t>IRS form 1099 </a:t>
            </a:r>
          </a:p>
          <a:p>
            <a:pPr lvl="1"/>
            <a:r>
              <a:rPr lang="en-US" dirty="0"/>
              <a:t>501(c) = 1-29 = most common in HCO = 3 (other kinds as well 501(d) </a:t>
            </a:r>
          </a:p>
          <a:p>
            <a:pPr lvl="1"/>
            <a:r>
              <a:rPr lang="en-US" dirty="0"/>
              <a:t>Exempt from paying taxes</a:t>
            </a:r>
          </a:p>
          <a:p>
            <a:pPr lvl="1"/>
            <a:r>
              <a:rPr lang="en-US" dirty="0"/>
              <a:t>Have to provide some community benefits (importance)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28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rules under the ACA </a:t>
            </a:r>
          </a:p>
          <a:p>
            <a:pPr lvl="1"/>
            <a:r>
              <a:rPr lang="en-US" dirty="0"/>
              <a:t>Community health needs assessment</a:t>
            </a:r>
          </a:p>
          <a:p>
            <a:pPr lvl="1"/>
            <a:r>
              <a:rPr lang="en-US" dirty="0"/>
              <a:t>Financial assistance </a:t>
            </a:r>
          </a:p>
          <a:p>
            <a:pPr lvl="1"/>
            <a:r>
              <a:rPr lang="en-US" dirty="0"/>
              <a:t>Limitation on charges</a:t>
            </a:r>
          </a:p>
          <a:p>
            <a:pPr lvl="1"/>
            <a:r>
              <a:rPr lang="en-US" dirty="0"/>
              <a:t>Billing and collecting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3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of hospitals</a:t>
            </a:r>
          </a:p>
          <a:p>
            <a:r>
              <a:rPr lang="en-US" dirty="0"/>
              <a:t>Hospitals in 2011, received 24.6 billion in tax breaks due to NFP status </a:t>
            </a:r>
          </a:p>
          <a:p>
            <a:r>
              <a:rPr lang="en-US" dirty="0"/>
              <a:t>Most think that’s charity care</a:t>
            </a:r>
          </a:p>
        </p:txBody>
      </p:sp>
    </p:spTree>
    <p:extLst>
      <p:ext uri="{BB962C8B-B14F-4D97-AF65-F5344CB8AC3E}">
        <p14:creationId xmlns:p14="http://schemas.microsoft.com/office/powerpoint/2010/main" val="2105736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how health care is different from a charity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care is NOT a charity.  </a:t>
            </a:r>
          </a:p>
          <a:p>
            <a:pPr lvl="1"/>
            <a:r>
              <a:rPr lang="en-US" dirty="0"/>
              <a:t>Charity - Type of NFP (sells goods/services).  </a:t>
            </a:r>
          </a:p>
          <a:p>
            <a:pPr lvl="2"/>
            <a:r>
              <a:rPr lang="en-US" dirty="0"/>
              <a:t>NFP/FP oftentimes have charities within the organization (charity care) </a:t>
            </a:r>
          </a:p>
          <a:p>
            <a:r>
              <a:rPr lang="en-US" dirty="0"/>
              <a:t>Pure charity = does not sell goods or services ($ = soliciting contributions).  </a:t>
            </a:r>
          </a:p>
          <a:p>
            <a:pPr lvl="1"/>
            <a:r>
              <a:rPr lang="en-US" dirty="0"/>
              <a:t>Non-operating charity = Grants to others</a:t>
            </a:r>
          </a:p>
          <a:p>
            <a:pPr lvl="1"/>
            <a:r>
              <a:rPr lang="en-US" dirty="0"/>
              <a:t>Operating charity = some type of services </a:t>
            </a:r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Rely heavily on volunteers</a:t>
            </a:r>
          </a:p>
          <a:p>
            <a:pPr lvl="1"/>
            <a:r>
              <a:rPr lang="en-US" dirty="0"/>
              <a:t>Availability vs. a defined need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5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8451" y="2889961"/>
            <a:ext cx="10515600" cy="1325563"/>
          </a:xfrm>
        </p:spPr>
        <p:txBody>
          <a:bodyPr/>
          <a:lstStyle/>
          <a:p>
            <a:r>
              <a:rPr lang="en-US" dirty="0"/>
              <a:t>Introduction to the US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1129230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508" y="3053734"/>
            <a:ext cx="10515600" cy="1325563"/>
          </a:xfrm>
        </p:spPr>
        <p:txBody>
          <a:bodyPr/>
          <a:lstStyle/>
          <a:p>
            <a:r>
              <a:rPr lang="en-US" dirty="0"/>
              <a:t>Introduction to health care finance </a:t>
            </a:r>
          </a:p>
        </p:txBody>
      </p:sp>
    </p:spTree>
    <p:extLst>
      <p:ext uri="{BB962C8B-B14F-4D97-AF65-F5344CB8AC3E}">
        <p14:creationId xmlns:p14="http://schemas.microsoft.com/office/powerpoint/2010/main" val="2453056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financial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I need to study finance? </a:t>
            </a:r>
          </a:p>
          <a:p>
            <a:pPr lvl="1"/>
            <a:r>
              <a:rPr lang="en-US" dirty="0"/>
              <a:t>Because everyone is involved</a:t>
            </a:r>
          </a:p>
          <a:p>
            <a:pPr lvl="1"/>
            <a:r>
              <a:rPr lang="en-US" dirty="0"/>
              <a:t>Most decisions you make involve $$</a:t>
            </a:r>
          </a:p>
        </p:txBody>
      </p:sp>
    </p:spTree>
    <p:extLst>
      <p:ext uri="{BB962C8B-B14F-4D97-AF65-F5344CB8AC3E}">
        <p14:creationId xmlns:p14="http://schemas.microsoft.com/office/powerpoint/2010/main" val="3109308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financial management (how it different from accounting?) </a:t>
            </a:r>
          </a:p>
          <a:p>
            <a:pPr lvl="1"/>
            <a:r>
              <a:rPr lang="en-US" dirty="0"/>
              <a:t>Accounting and financial functions </a:t>
            </a:r>
          </a:p>
          <a:p>
            <a:pPr lvl="2"/>
            <a:r>
              <a:rPr lang="en-US" dirty="0"/>
              <a:t>Accountants = gives us the information </a:t>
            </a:r>
          </a:p>
          <a:p>
            <a:pPr lvl="2"/>
            <a:r>
              <a:rPr lang="en-US" dirty="0"/>
              <a:t>Finances = understand the information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70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health care finance = plan for, acquire, and use resources to maximize the efficiency and value of the enterprise within a healthcare organization</a:t>
            </a:r>
          </a:p>
          <a:p>
            <a:r>
              <a:rPr lang="en-US" dirty="0"/>
              <a:t>What does a financial manager do</a:t>
            </a:r>
          </a:p>
          <a:p>
            <a:pPr lvl="1"/>
            <a:r>
              <a:rPr lang="en-US" dirty="0"/>
              <a:t>Get $$ from financial markets </a:t>
            </a:r>
          </a:p>
          <a:p>
            <a:pPr lvl="1"/>
            <a:r>
              <a:rPr lang="en-US" dirty="0"/>
              <a:t>Decide how to use the $$ to run the organization</a:t>
            </a:r>
          </a:p>
          <a:p>
            <a:pPr lvl="1"/>
            <a:r>
              <a:rPr lang="en-US" dirty="0"/>
              <a:t>Manage revenue </a:t>
            </a:r>
          </a:p>
        </p:txBody>
      </p:sp>
    </p:spTree>
    <p:extLst>
      <p:ext uri="{BB962C8B-B14F-4D97-AF65-F5344CB8AC3E}">
        <p14:creationId xmlns:p14="http://schemas.microsoft.com/office/powerpoint/2010/main" val="1118250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3b</a:t>
            </a:r>
            <a:r>
              <a:rPr lang="en-US" dirty="0"/>
              <a:t>. Describe 4 C’s of finance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measurement and minimization of </a:t>
            </a:r>
            <a:r>
              <a:rPr lang="en-US" b="1" i="1" u="sng" dirty="0"/>
              <a:t>costs</a:t>
            </a:r>
            <a:r>
              <a:rPr lang="en-US" dirty="0"/>
              <a:t> are vital activities to the financial success of all healthcare organizations. </a:t>
            </a:r>
          </a:p>
          <a:p>
            <a:r>
              <a:rPr lang="en-US" dirty="0"/>
              <a:t>A business might be profitable but still face a crisis because of a shortage of </a:t>
            </a:r>
            <a:r>
              <a:rPr lang="en-US" b="1" i="1" u="sng" dirty="0"/>
              <a:t>cash</a:t>
            </a:r>
            <a:r>
              <a:rPr lang="en-US" dirty="0"/>
              <a:t>. </a:t>
            </a:r>
          </a:p>
          <a:p>
            <a:r>
              <a:rPr lang="en-US" b="1" i="1" u="sng" dirty="0"/>
              <a:t>Capital</a:t>
            </a:r>
            <a:r>
              <a:rPr lang="en-US" dirty="0"/>
              <a:t> represents the funds (money) used to acquire land, buildings, and equipment.</a:t>
            </a:r>
          </a:p>
          <a:p>
            <a:r>
              <a:rPr lang="en-US" dirty="0"/>
              <a:t>Finally, a business must control its financial and physical resources to ensure that they are being wisely employed and protected for future use - </a:t>
            </a:r>
            <a:r>
              <a:rPr lang="en-US" b="1" i="1" u="sng" dirty="0"/>
              <a:t>conservation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25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positions in finance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CFO </a:t>
            </a:r>
          </a:p>
          <a:p>
            <a:r>
              <a:rPr lang="en-US" dirty="0"/>
              <a:t>Comptroller</a:t>
            </a:r>
          </a:p>
          <a:p>
            <a:r>
              <a:rPr lang="en-US" dirty="0"/>
              <a:t>Treasurer</a:t>
            </a:r>
          </a:p>
          <a:p>
            <a:r>
              <a:rPr lang="en-US" dirty="0"/>
              <a:t>CIO</a:t>
            </a:r>
          </a:p>
          <a:p>
            <a:r>
              <a:rPr lang="en-US" dirty="0"/>
              <a:t>Auditor = internal/independent </a:t>
            </a:r>
          </a:p>
          <a:p>
            <a:r>
              <a:rPr lang="en-US" dirty="0"/>
              <a:t>Board of directors </a:t>
            </a:r>
          </a:p>
        </p:txBody>
      </p:sp>
    </p:spTree>
    <p:extLst>
      <p:ext uri="{BB962C8B-B14F-4D97-AF65-F5344CB8AC3E}">
        <p14:creationId xmlns:p14="http://schemas.microsoft.com/office/powerpoint/2010/main" val="2113318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5 pillars of financial 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3845" lvl="1" indent="-457200">
              <a:buFont typeface="+mj-lt"/>
              <a:buAutoNum type="arabicPeriod"/>
            </a:pPr>
            <a:r>
              <a:rPr lang="en-US" dirty="0"/>
              <a:t>Understanding of </a:t>
            </a:r>
            <a:r>
              <a:rPr lang="en-US" b="1" dirty="0"/>
              <a:t>Cash flows</a:t>
            </a:r>
            <a:endParaRPr lang="en-US" dirty="0"/>
          </a:p>
          <a:p>
            <a:pPr marL="883845" lvl="1" indent="-457200">
              <a:buFont typeface="+mj-lt"/>
              <a:buAutoNum type="arabicPeriod"/>
            </a:pPr>
            <a:r>
              <a:rPr lang="en-US" dirty="0"/>
              <a:t>Recognition </a:t>
            </a:r>
            <a:r>
              <a:rPr lang="en-US" b="1" dirty="0"/>
              <a:t>Maximizing behavior</a:t>
            </a:r>
            <a:endParaRPr lang="en-US" dirty="0"/>
          </a:p>
          <a:p>
            <a:pPr marL="883845" lvl="1" indent="-457200">
              <a:buFont typeface="+mj-lt"/>
              <a:buAutoNum type="arabicPeriod"/>
            </a:pPr>
            <a:r>
              <a:rPr lang="en-US" dirty="0"/>
              <a:t>Risk aversion = degree to which a person is willing or unwilling to take on a risky venture </a:t>
            </a:r>
          </a:p>
          <a:p>
            <a:pPr marL="883845" lvl="1" indent="-457200">
              <a:buFont typeface="+mj-lt"/>
              <a:buAutoNum type="arabicPeriod"/>
            </a:pPr>
            <a:r>
              <a:rPr lang="en-US" b="1" dirty="0"/>
              <a:t>Time-value-of-money</a:t>
            </a:r>
            <a:endParaRPr lang="en-US" dirty="0"/>
          </a:p>
          <a:p>
            <a:pPr marL="883845" lvl="1" indent="-457200">
              <a:buFont typeface="+mj-lt"/>
              <a:buAutoNum type="arabicPeriod"/>
            </a:pPr>
            <a:r>
              <a:rPr lang="en-US" dirty="0"/>
              <a:t>Control of </a:t>
            </a:r>
            <a:r>
              <a:rPr lang="en-US" b="1" dirty="0"/>
              <a:t>Opportunity cost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67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2791" y="2780779"/>
            <a:ext cx="10515600" cy="1325563"/>
          </a:xfrm>
        </p:spPr>
        <p:txBody>
          <a:bodyPr/>
          <a:lstStyle/>
          <a:p>
            <a:r>
              <a:rPr lang="en-US" dirty="0"/>
              <a:t>Reimbursement mechanisms</a:t>
            </a:r>
          </a:p>
        </p:txBody>
      </p:sp>
    </p:spTree>
    <p:extLst>
      <p:ext uri="{BB962C8B-B14F-4D97-AF65-F5344CB8AC3E}">
        <p14:creationId xmlns:p14="http://schemas.microsoft.com/office/powerpoint/2010/main" val="3701308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common reimbursement mechanisms/risk/incentives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39272"/>
            <a:ext cx="10515600" cy="4351338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US" b="1" dirty="0"/>
              <a:t>Retrospective payment </a:t>
            </a:r>
            <a:r>
              <a:rPr lang="en-US" dirty="0"/>
              <a:t>= Third-party payers making payments after the provider has rendered a service, based on what the provider charges for the service rendered. </a:t>
            </a:r>
          </a:p>
          <a:p>
            <a:pPr marL="228600" lvl="2">
              <a:spcBef>
                <a:spcPts val="1000"/>
              </a:spcBef>
            </a:pPr>
            <a:r>
              <a:rPr lang="en-US" b="1" dirty="0"/>
              <a:t>Prospective payment </a:t>
            </a:r>
            <a:r>
              <a:rPr lang="en-US" dirty="0"/>
              <a:t>= Method for reimbursing based on a predetermined rate for the treatment of specific illnesses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6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US" b="1" dirty="0"/>
              <a:t>Capitation payment </a:t>
            </a:r>
            <a:r>
              <a:rPr lang="en-US" dirty="0"/>
              <a:t>= It pays a physician or group of physicians a set amount for each enrolled person assigned to them, per period of time, whether or not that person seeks care.</a:t>
            </a:r>
          </a:p>
          <a:p>
            <a:pPr marL="228600" lvl="2">
              <a:spcBef>
                <a:spcPts val="1000"/>
              </a:spcBef>
            </a:pPr>
            <a:r>
              <a:rPr lang="en-US" b="1" dirty="0"/>
              <a:t>Discounted payment </a:t>
            </a:r>
            <a:r>
              <a:rPr lang="en-US" dirty="0"/>
              <a:t>= Pays based on an discounts through a pre-established contract with a provider</a:t>
            </a:r>
          </a:p>
        </p:txBody>
      </p:sp>
    </p:spTree>
    <p:extLst>
      <p:ext uri="{BB962C8B-B14F-4D97-AF65-F5344CB8AC3E}">
        <p14:creationId xmlns:p14="http://schemas.microsoft.com/office/powerpoint/2010/main" val="390720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common characteristics of the US health care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major issues </a:t>
            </a:r>
          </a:p>
          <a:p>
            <a:pPr lvl="1"/>
            <a:r>
              <a:rPr lang="en-US" dirty="0"/>
              <a:t>Access, cost, quality </a:t>
            </a:r>
          </a:p>
          <a:p>
            <a:pPr lvl="2"/>
            <a:r>
              <a:rPr lang="en-US" dirty="0"/>
              <a:t>Access = Limited by insurance</a:t>
            </a:r>
          </a:p>
          <a:p>
            <a:pPr lvl="2"/>
            <a:r>
              <a:rPr lang="en-US" dirty="0"/>
              <a:t>Cost  </a:t>
            </a:r>
          </a:p>
          <a:p>
            <a:pPr lvl="3"/>
            <a:r>
              <a:rPr lang="en-US" dirty="0"/>
              <a:t>Grows faster than inflation; spend more $ than any other nation</a:t>
            </a:r>
          </a:p>
          <a:p>
            <a:pPr lvl="3"/>
            <a:r>
              <a:rPr lang="en-US" dirty="0"/>
              <a:t>Spending (2015 estimates) </a:t>
            </a:r>
          </a:p>
          <a:p>
            <a:pPr lvl="2"/>
            <a:r>
              <a:rPr lang="en-US" dirty="0"/>
              <a:t>Quality = Racial and economic disparities </a:t>
            </a:r>
          </a:p>
        </p:txBody>
      </p:sp>
    </p:spTree>
    <p:extLst>
      <p:ext uri="{BB962C8B-B14F-4D97-AF65-F5344CB8AC3E}">
        <p14:creationId xmlns:p14="http://schemas.microsoft.com/office/powerpoint/2010/main" val="161126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integrated delivery systems </a:t>
            </a:r>
          </a:p>
          <a:p>
            <a:r>
              <a:rPr lang="en-US" dirty="0"/>
              <a:t>Private/public payer mix</a:t>
            </a:r>
          </a:p>
          <a:p>
            <a:r>
              <a:rPr lang="en-US" dirty="0"/>
              <a:t>Medical bills due to bankruptcy </a:t>
            </a:r>
          </a:p>
          <a:p>
            <a:r>
              <a:rPr lang="en-US" dirty="0"/>
              <a:t>High number of malpractice lawsuits </a:t>
            </a:r>
          </a:p>
          <a:p>
            <a:r>
              <a:rPr lang="en-US" dirty="0"/>
              <a:t>Paradox of excess and deprivation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1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09" y="2043799"/>
            <a:ext cx="10515600" cy="1325563"/>
          </a:xfrm>
        </p:spPr>
        <p:txBody>
          <a:bodyPr/>
          <a:lstStyle/>
          <a:p>
            <a:r>
              <a:rPr lang="en-US" dirty="0"/>
              <a:t>The business of health care</a:t>
            </a:r>
          </a:p>
        </p:txBody>
      </p:sp>
    </p:spTree>
    <p:extLst>
      <p:ext uri="{BB962C8B-B14F-4D97-AF65-F5344CB8AC3E}">
        <p14:creationId xmlns:p14="http://schemas.microsoft.com/office/powerpoint/2010/main" val="296403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health care is a business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care is a business</a:t>
            </a:r>
          </a:p>
          <a:p>
            <a:pPr lvl="1"/>
            <a:endParaRPr lang="en-US" dirty="0"/>
          </a:p>
          <a:p>
            <a:r>
              <a:rPr lang="en-US" dirty="0"/>
              <a:t>A business needs to have sufficient revenue to pay all the costs associated with creating and selling its goods or services </a:t>
            </a:r>
          </a:p>
        </p:txBody>
      </p:sp>
    </p:spTree>
    <p:extLst>
      <p:ext uri="{BB962C8B-B14F-4D97-AF65-F5344CB8AC3E}">
        <p14:creationId xmlns:p14="http://schemas.microsoft.com/office/powerpoint/2010/main" val="409654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the similarities and differences in health care to other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63485"/>
          </a:xfrm>
        </p:spPr>
        <p:txBody>
          <a:bodyPr>
            <a:normAutofit/>
          </a:bodyPr>
          <a:lstStyle/>
          <a:p>
            <a:r>
              <a:rPr lang="en-US" dirty="0"/>
              <a:t>Similar </a:t>
            </a:r>
          </a:p>
          <a:p>
            <a:pPr lvl="1"/>
            <a:r>
              <a:rPr lang="en-US" dirty="0"/>
              <a:t>Enough revenue to cover expenses (Revenue – expenses = profit)</a:t>
            </a:r>
          </a:p>
          <a:p>
            <a:pPr lvl="1"/>
            <a:r>
              <a:rPr lang="en-US" dirty="0"/>
              <a:t>CEOs make a lot of money 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4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</a:t>
            </a:r>
          </a:p>
          <a:p>
            <a:pPr lvl="1"/>
            <a:r>
              <a:rPr lang="en-US" dirty="0"/>
              <a:t>Abundance of agency relationship</a:t>
            </a:r>
          </a:p>
          <a:p>
            <a:pPr lvl="1"/>
            <a:r>
              <a:rPr lang="en-US" dirty="0"/>
              <a:t>Mixture of government, NFP, FP </a:t>
            </a:r>
          </a:p>
          <a:p>
            <a:pPr lvl="1"/>
            <a:r>
              <a:rPr lang="en-US" dirty="0"/>
              <a:t>Highly regulatory environment </a:t>
            </a:r>
          </a:p>
        </p:txBody>
      </p:sp>
    </p:spTree>
    <p:extLst>
      <p:ext uri="{BB962C8B-B14F-4D97-AF65-F5344CB8AC3E}">
        <p14:creationId xmlns:p14="http://schemas.microsoft.com/office/powerpoint/2010/main" val="372086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</a:t>
            </a:r>
          </a:p>
          <a:p>
            <a:pPr lvl="1"/>
            <a:r>
              <a:rPr lang="en-US" dirty="0"/>
              <a:t>Wider range of financing options </a:t>
            </a:r>
          </a:p>
          <a:p>
            <a:pPr lvl="1"/>
            <a:r>
              <a:rPr lang="en-US" dirty="0"/>
              <a:t>Revenue mainly comes from 3</a:t>
            </a:r>
            <a:r>
              <a:rPr lang="en-US" baseline="30000" dirty="0"/>
              <a:t>rd</a:t>
            </a:r>
            <a:r>
              <a:rPr lang="en-US" dirty="0"/>
              <a:t> party payers</a:t>
            </a:r>
          </a:p>
          <a:p>
            <a:pPr lvl="1"/>
            <a:r>
              <a:rPr lang="en-US" dirty="0"/>
              <a:t>Rapidly growing </a:t>
            </a:r>
          </a:p>
          <a:p>
            <a:pPr lvl="1"/>
            <a:r>
              <a:rPr lang="en-US" dirty="0"/>
              <a:t>Many organizations are NFP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1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814</Words>
  <Application>Microsoft Office PowerPoint</Application>
  <PresentationFormat>Widescreen</PresentationFormat>
  <Paragraphs>140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Health care Finance </vt:lpstr>
      <vt:lpstr>Introduction to the US health care system</vt:lpstr>
      <vt:lpstr>Describe common characteristics of the US health care system </vt:lpstr>
      <vt:lpstr>Continued</vt:lpstr>
      <vt:lpstr>The business of health care</vt:lpstr>
      <vt:lpstr>How do we know health care is a business</vt:lpstr>
      <vt:lpstr>Understand the similarities and differences in health care to other businesses</vt:lpstr>
      <vt:lpstr>Understand cont.</vt:lpstr>
      <vt:lpstr>Understand continued </vt:lpstr>
      <vt:lpstr>Understand the common ownership forms of HCO, be able to list examples in the local area, discuss advantages of each, disadvantages of each (Lecture)  </vt:lpstr>
      <vt:lpstr>Understand ownership/examples in local area</vt:lpstr>
      <vt:lpstr>Ownership </vt:lpstr>
      <vt:lpstr>Understand ownership </vt:lpstr>
      <vt:lpstr>Advantages of each </vt:lpstr>
      <vt:lpstr>Disadvantages of each </vt:lpstr>
      <vt:lpstr>Understand the NFP organization and explain the importance of community benefits of tax-exempt status </vt:lpstr>
      <vt:lpstr>Continued</vt:lpstr>
      <vt:lpstr>Continued</vt:lpstr>
      <vt:lpstr>Understand how health care is different from a charity </vt:lpstr>
      <vt:lpstr>Introduction to health care finance </vt:lpstr>
      <vt:lpstr>What is financial management</vt:lpstr>
      <vt:lpstr>Continued</vt:lpstr>
      <vt:lpstr>Continued</vt:lpstr>
      <vt:lpstr>3b. Describe 4 C’s of finance </vt:lpstr>
      <vt:lpstr>Key positions in finance </vt:lpstr>
      <vt:lpstr>Describe the 5 pillars of financial practice </vt:lpstr>
      <vt:lpstr>Reimbursement mechanisms</vt:lpstr>
      <vt:lpstr>Understand common reimbursement mechanisms/risk/incentives</vt:lpstr>
      <vt:lpstr>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Jocelyn Steward</dc:creator>
  <cp:lastModifiedBy>Jocelyn Steward</cp:lastModifiedBy>
  <cp:revision>2</cp:revision>
  <dcterms:created xsi:type="dcterms:W3CDTF">2016-08-16T19:03:27Z</dcterms:created>
  <dcterms:modified xsi:type="dcterms:W3CDTF">2016-08-16T19:19:05Z</dcterms:modified>
</cp:coreProperties>
</file>