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8" r:id="rId23"/>
    <p:sldId id="289" r:id="rId24"/>
    <p:sldId id="290" r:id="rId25"/>
    <p:sldId id="291" r:id="rId26"/>
    <p:sldId id="29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5" autoAdjust="0"/>
    <p:restoredTop sz="61834" autoAdjust="0"/>
  </p:normalViewPr>
  <p:slideViewPr>
    <p:cSldViewPr snapToGrid="0">
      <p:cViewPr varScale="1">
        <p:scale>
          <a:sx n="54" d="100"/>
          <a:sy n="54" d="100"/>
        </p:scale>
        <p:origin x="180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2CD01-63E1-4405-AA7F-0EC219B78213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BB5DF-EF03-4F07-83D1-AE74E72E6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59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/>
          </a:p>
          <a:p>
            <a:pPr marL="228600" indent="-228600"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1BC26-9E45-4E05-BAB6-8B316C7D1CB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31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362C-80F2-417B-AB6B-9F6AB89A6712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7F17-6E3B-458D-AB33-D0F0489A4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4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362C-80F2-417B-AB6B-9F6AB89A6712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7F17-6E3B-458D-AB33-D0F0489A4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2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362C-80F2-417B-AB6B-9F6AB89A6712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7F17-6E3B-458D-AB33-D0F0489A4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7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362C-80F2-417B-AB6B-9F6AB89A6712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7F17-6E3B-458D-AB33-D0F0489A4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5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362C-80F2-417B-AB6B-9F6AB89A6712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7F17-6E3B-458D-AB33-D0F0489A4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4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362C-80F2-417B-AB6B-9F6AB89A6712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7F17-6E3B-458D-AB33-D0F0489A4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6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362C-80F2-417B-AB6B-9F6AB89A6712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7F17-6E3B-458D-AB33-D0F0489A4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7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362C-80F2-417B-AB6B-9F6AB89A6712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7F17-6E3B-458D-AB33-D0F0489A4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7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362C-80F2-417B-AB6B-9F6AB89A6712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7F17-6E3B-458D-AB33-D0F0489A4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0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362C-80F2-417B-AB6B-9F6AB89A6712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7F17-6E3B-458D-AB33-D0F0489A4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6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362C-80F2-417B-AB6B-9F6AB89A6712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7F17-6E3B-458D-AB33-D0F0489A4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7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0362C-80F2-417B-AB6B-9F6AB89A6712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E7F17-6E3B-458D-AB33-D0F0489A4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6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International comparisons of health and health expenditures</a:t>
            </a:r>
          </a:p>
        </p:txBody>
      </p:sp>
    </p:spTree>
    <p:extLst>
      <p:ext uri="{BB962C8B-B14F-4D97-AF65-F5344CB8AC3E}">
        <p14:creationId xmlns:p14="http://schemas.microsoft.com/office/powerpoint/2010/main" val="2224815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state of health in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health conditions have improved </a:t>
            </a:r>
          </a:p>
          <a:p>
            <a:r>
              <a:rPr lang="en-US" dirty="0"/>
              <a:t>Still significant issues that plague the world</a:t>
            </a:r>
          </a:p>
        </p:txBody>
      </p:sp>
    </p:spTree>
    <p:extLst>
      <p:ext uri="{BB962C8B-B14F-4D97-AF65-F5344CB8AC3E}">
        <p14:creationId xmlns:p14="http://schemas.microsoft.com/office/powerpoint/2010/main" val="499735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health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Poverty </a:t>
            </a:r>
          </a:p>
          <a:p>
            <a:pPr lvl="1"/>
            <a:endParaRPr lang="en-US" dirty="0"/>
          </a:p>
          <a:p>
            <a:r>
              <a:rPr lang="en-US" dirty="0"/>
              <a:t>Disability </a:t>
            </a:r>
          </a:p>
        </p:txBody>
      </p:sp>
    </p:spTree>
    <p:extLst>
      <p:ext uri="{BB962C8B-B14F-4D97-AF65-F5344CB8AC3E}">
        <p14:creationId xmlns:p14="http://schemas.microsoft.com/office/powerpoint/2010/main" val="3373109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Epidemiological transition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 = change in the type of diseases and illnesses experienced within a society 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Development of urban centers 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rise of chronic and degenerative diseases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reemergence of infectious diseases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73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Diseases of poverty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Infant child mortality</a:t>
            </a:r>
          </a:p>
          <a:p>
            <a:r>
              <a:rPr lang="en-US" dirty="0"/>
              <a:t>Malnutrition </a:t>
            </a:r>
          </a:p>
          <a:p>
            <a:r>
              <a:rPr lang="en-US" dirty="0"/>
              <a:t>Food safety </a:t>
            </a:r>
          </a:p>
          <a:p>
            <a:r>
              <a:rPr lang="en-US" dirty="0"/>
              <a:t>Acute respiratory infections</a:t>
            </a:r>
          </a:p>
          <a:p>
            <a:r>
              <a:rPr lang="en-US" dirty="0"/>
              <a:t>Diarrheal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279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Diseases of the affluence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Arthritis</a:t>
            </a:r>
          </a:p>
          <a:p>
            <a:r>
              <a:rPr lang="en-US" dirty="0"/>
              <a:t>Cancer</a:t>
            </a:r>
          </a:p>
          <a:p>
            <a:r>
              <a:rPr lang="en-US" dirty="0"/>
              <a:t>CVD</a:t>
            </a:r>
          </a:p>
          <a:p>
            <a:r>
              <a:rPr lang="en-US" dirty="0"/>
              <a:t>Diabetes</a:t>
            </a:r>
          </a:p>
          <a:p>
            <a:r>
              <a:rPr lang="en-US" dirty="0"/>
              <a:t>Hypertension </a:t>
            </a:r>
          </a:p>
        </p:txBody>
      </p:sp>
    </p:spTree>
    <p:extLst>
      <p:ext uri="{BB962C8B-B14F-4D97-AF65-F5344CB8AC3E}">
        <p14:creationId xmlns:p14="http://schemas.microsoft.com/office/powerpoint/2010/main" val="2630672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of new diseases in less-wealthy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Tobacco use</a:t>
            </a:r>
          </a:p>
          <a:p>
            <a:r>
              <a:rPr lang="en-US" dirty="0"/>
              <a:t>Alcohol use</a:t>
            </a:r>
          </a:p>
          <a:p>
            <a:r>
              <a:rPr lang="en-US" dirty="0"/>
              <a:t>Intentional violence:  Suicide, homicide, and warfare</a:t>
            </a:r>
          </a:p>
          <a:p>
            <a:r>
              <a:rPr lang="en-US" dirty="0"/>
              <a:t>Dietary imbalance</a:t>
            </a:r>
          </a:p>
          <a:p>
            <a:r>
              <a:rPr lang="en-US" dirty="0"/>
              <a:t>Changes in physical activity </a:t>
            </a:r>
          </a:p>
          <a:p>
            <a:r>
              <a:rPr lang="en-US" dirty="0"/>
              <a:t>Automobiles</a:t>
            </a:r>
          </a:p>
          <a:p>
            <a:r>
              <a:rPr lang="en-US" dirty="0"/>
              <a:t>Environment</a:t>
            </a:r>
          </a:p>
          <a:p>
            <a:r>
              <a:rPr lang="en-US" dirty="0"/>
              <a:t>Workplace injuries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 of financing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Entrepreneurial model</a:t>
            </a:r>
          </a:p>
          <a:p>
            <a:r>
              <a:rPr lang="en-US" dirty="0"/>
              <a:t>Mandated insurance model</a:t>
            </a:r>
          </a:p>
          <a:p>
            <a:r>
              <a:rPr lang="en-US" dirty="0"/>
              <a:t>National health services model </a:t>
            </a:r>
          </a:p>
        </p:txBody>
      </p:sp>
    </p:spTree>
    <p:extLst>
      <p:ext uri="{BB962C8B-B14F-4D97-AF65-F5344CB8AC3E}">
        <p14:creationId xmlns:p14="http://schemas.microsoft.com/office/powerpoint/2010/main" val="3620879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 of financing and organization of health systems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373691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9513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919333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950123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  <a:r>
                        <a:rPr lang="en-US" baseline="0" dirty="0"/>
                        <a:t> of 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Entrepreneurial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Mandated insurance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National health service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584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  <a:r>
                        <a:rPr lang="en-US" baseline="0" dirty="0"/>
                        <a:t>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</a:t>
                      </a:r>
                    </a:p>
                    <a:p>
                      <a:r>
                        <a:rPr lang="en-US" dirty="0"/>
                        <a:t>South</a:t>
                      </a:r>
                      <a:r>
                        <a:rPr lang="en-US" baseline="0" dirty="0"/>
                        <a:t> Korea</a:t>
                      </a:r>
                    </a:p>
                    <a:p>
                      <a:r>
                        <a:rPr lang="en-US" baseline="0" dirty="0"/>
                        <a:t>Argentina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Germany</a:t>
                      </a:r>
                    </a:p>
                    <a:p>
                      <a:r>
                        <a:rPr lang="en-US" dirty="0"/>
                        <a:t>Italy</a:t>
                      </a:r>
                    </a:p>
                    <a:p>
                      <a:r>
                        <a:rPr lang="en-US" dirty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UK</a:t>
                      </a:r>
                    </a:p>
                    <a:p>
                      <a:r>
                        <a:rPr lang="en-US" dirty="0"/>
                        <a:t>Japan</a:t>
                      </a:r>
                    </a:p>
                    <a:p>
                      <a:r>
                        <a:rPr lang="en-US" dirty="0"/>
                        <a:t>Canada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523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Middle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China </a:t>
                      </a:r>
                    </a:p>
                    <a:p>
                      <a:r>
                        <a:rPr lang="en-US" dirty="0"/>
                        <a:t>Mexico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Botswana</a:t>
                      </a:r>
                    </a:p>
                    <a:p>
                      <a:r>
                        <a:rPr lang="en-US" dirty="0"/>
                        <a:t>Brazil</a:t>
                      </a:r>
                    </a:p>
                    <a:p>
                      <a:r>
                        <a:rPr lang="en-US" dirty="0"/>
                        <a:t>Jamaica</a:t>
                      </a:r>
                    </a:p>
                    <a:p>
                      <a:r>
                        <a:rPr lang="en-US" dirty="0"/>
                        <a:t>South Africa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  <a:r>
                        <a:rPr lang="en-US" baseline="0" dirty="0"/>
                        <a:t> Rica</a:t>
                      </a:r>
                    </a:p>
                    <a:p>
                      <a:r>
                        <a:rPr lang="en-US" baseline="0" dirty="0"/>
                        <a:t>Cuba</a:t>
                      </a:r>
                    </a:p>
                    <a:p>
                      <a:r>
                        <a:rPr lang="en-US" baseline="0" dirty="0"/>
                        <a:t>Poland</a:t>
                      </a:r>
                    </a:p>
                    <a:p>
                      <a:r>
                        <a:rPr lang="en-US" baseline="0" dirty="0"/>
                        <a:t>Russia </a:t>
                      </a:r>
                    </a:p>
                    <a:p>
                      <a:r>
                        <a:rPr lang="en-US" baseline="0" dirty="0"/>
                        <a:t>Turkey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713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Low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Congo</a:t>
                      </a:r>
                    </a:p>
                    <a:p>
                      <a:r>
                        <a:rPr lang="en-US" dirty="0"/>
                        <a:t>India </a:t>
                      </a:r>
                    </a:p>
                    <a:p>
                      <a:r>
                        <a:rPr lang="en-US" dirty="0"/>
                        <a:t>Nigeria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519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147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health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tax revenue</a:t>
            </a:r>
          </a:p>
          <a:p>
            <a:r>
              <a:rPr lang="en-US" dirty="0"/>
              <a:t>Social insurance</a:t>
            </a:r>
          </a:p>
          <a:p>
            <a:r>
              <a:rPr lang="en-US" dirty="0"/>
              <a:t>Voluntary insurance</a:t>
            </a:r>
          </a:p>
          <a:p>
            <a:r>
              <a:rPr lang="en-US" dirty="0"/>
              <a:t>Charitable donations</a:t>
            </a:r>
          </a:p>
          <a:p>
            <a:r>
              <a:rPr lang="en-US" dirty="0"/>
              <a:t>Individual payment </a:t>
            </a:r>
          </a:p>
        </p:txBody>
      </p:sp>
    </p:spTree>
    <p:extLst>
      <p:ext uri="{BB962C8B-B14F-4D97-AF65-F5344CB8AC3E}">
        <p14:creationId xmlns:p14="http://schemas.microsoft.com/office/powerpoint/2010/main" val="1490435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High-income countries characteristics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 funding</a:t>
            </a:r>
          </a:p>
          <a:p>
            <a:r>
              <a:rPr lang="en-US" dirty="0"/>
              <a:t>All of the countries, except the US, guarantee health coverage for all citizens</a:t>
            </a:r>
          </a:p>
          <a:p>
            <a:r>
              <a:rPr lang="en-US" dirty="0"/>
              <a:t>All are struggling to control costs </a:t>
            </a:r>
          </a:p>
        </p:txBody>
      </p:sp>
    </p:spTree>
    <p:extLst>
      <p:ext uri="{BB962C8B-B14F-4D97-AF65-F5344CB8AC3E}">
        <p14:creationId xmlns:p14="http://schemas.microsoft.com/office/powerpoint/2010/main" val="316937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Correctly understand how to read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Oftentimes, you will see something that says in (millions) </a:t>
            </a:r>
          </a:p>
          <a:p>
            <a:pPr lvl="1"/>
            <a:r>
              <a:rPr lang="en-US" dirty="0"/>
              <a:t>16,244,600</a:t>
            </a:r>
          </a:p>
          <a:p>
            <a:pPr lvl="1"/>
            <a:r>
              <a:rPr lang="en-US" dirty="0"/>
              <a:t>What about 6.8 (in billions) </a:t>
            </a:r>
          </a:p>
          <a:p>
            <a:pPr lvl="1"/>
            <a:r>
              <a:rPr lang="en-US" dirty="0"/>
              <a:t>What about 0.6 (in trillions)</a:t>
            </a:r>
          </a:p>
        </p:txBody>
      </p:sp>
    </p:spTree>
    <p:extLst>
      <p:ext uri="{BB962C8B-B14F-4D97-AF65-F5344CB8AC3E}">
        <p14:creationId xmlns:p14="http://schemas.microsoft.com/office/powerpoint/2010/main" val="228391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Middle-income country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 funding </a:t>
            </a:r>
          </a:p>
          <a:p>
            <a:r>
              <a:rPr lang="en-US" dirty="0"/>
              <a:t>Typically devote a smaller portion of the GDP to health care </a:t>
            </a:r>
          </a:p>
        </p:txBody>
      </p:sp>
    </p:spTree>
    <p:extLst>
      <p:ext uri="{BB962C8B-B14F-4D97-AF65-F5344CB8AC3E}">
        <p14:creationId xmlns:p14="http://schemas.microsoft.com/office/powerpoint/2010/main" val="3600590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Low-income country characteristics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Little government funding for health care</a:t>
            </a:r>
          </a:p>
          <a:p>
            <a:r>
              <a:rPr lang="en-US" dirty="0"/>
              <a:t>Private payments account for more than 50% </a:t>
            </a:r>
          </a:p>
          <a:p>
            <a:r>
              <a:rPr lang="en-US" dirty="0"/>
              <a:t>Little private insurance is available </a:t>
            </a:r>
          </a:p>
        </p:txBody>
      </p:sp>
    </p:spTree>
    <p:extLst>
      <p:ext uri="{BB962C8B-B14F-4D97-AF65-F5344CB8AC3E}">
        <p14:creationId xmlns:p14="http://schemas.microsoft.com/office/powerpoint/2010/main" val="4012196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44416" y="281349"/>
          <a:ext cx="10322168" cy="6314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513">
                  <a:extLst>
                    <a:ext uri="{9D8B030D-6E8A-4147-A177-3AD203B41FA5}">
                      <a16:colId xmlns:a16="http://schemas.microsoft.com/office/drawing/2014/main" val="3396108563"/>
                    </a:ext>
                  </a:extLst>
                </a:gridCol>
                <a:gridCol w="1837790">
                  <a:extLst>
                    <a:ext uri="{9D8B030D-6E8A-4147-A177-3AD203B41FA5}">
                      <a16:colId xmlns:a16="http://schemas.microsoft.com/office/drawing/2014/main" val="2112914630"/>
                    </a:ext>
                  </a:extLst>
                </a:gridCol>
                <a:gridCol w="1381061">
                  <a:extLst>
                    <a:ext uri="{9D8B030D-6E8A-4147-A177-3AD203B41FA5}">
                      <a16:colId xmlns:a16="http://schemas.microsoft.com/office/drawing/2014/main" val="3334328824"/>
                    </a:ext>
                  </a:extLst>
                </a:gridCol>
                <a:gridCol w="1696421">
                  <a:extLst>
                    <a:ext uri="{9D8B030D-6E8A-4147-A177-3AD203B41FA5}">
                      <a16:colId xmlns:a16="http://schemas.microsoft.com/office/drawing/2014/main" val="2534241850"/>
                    </a:ext>
                  </a:extLst>
                </a:gridCol>
                <a:gridCol w="1562763">
                  <a:extLst>
                    <a:ext uri="{9D8B030D-6E8A-4147-A177-3AD203B41FA5}">
                      <a16:colId xmlns:a16="http://schemas.microsoft.com/office/drawing/2014/main" val="1513843845"/>
                    </a:ext>
                  </a:extLst>
                </a:gridCol>
                <a:gridCol w="1562763">
                  <a:extLst>
                    <a:ext uri="{9D8B030D-6E8A-4147-A177-3AD203B41FA5}">
                      <a16:colId xmlns:a16="http://schemas.microsoft.com/office/drawing/2014/main" val="1640353518"/>
                    </a:ext>
                  </a:extLst>
                </a:gridCol>
                <a:gridCol w="1242857">
                  <a:extLst>
                    <a:ext uri="{9D8B030D-6E8A-4147-A177-3AD203B41FA5}">
                      <a16:colId xmlns:a16="http://schemas.microsoft.com/office/drawing/2014/main" val="3628196942"/>
                    </a:ext>
                  </a:extLst>
                </a:gridCol>
              </a:tblGrid>
              <a:tr h="441214">
                <a:tc>
                  <a:txBody>
                    <a:bodyPr/>
                    <a:lstStyle/>
                    <a:p>
                      <a:r>
                        <a:rPr lang="en-US" sz="1600" dirty="0"/>
                        <a:t>Rank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Payroll</a:t>
                      </a:r>
                      <a:r>
                        <a:rPr lang="en-US" sz="1600" baseline="0" dirty="0"/>
                        <a:t> tax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Sales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% Gov’t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 per capita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365031"/>
                  </a:ext>
                </a:extLst>
              </a:tr>
              <a:tr h="441214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Monaco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89.52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38-54%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5-19%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8,148.81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141962"/>
                  </a:ext>
                </a:extLst>
              </a:tr>
              <a:tr h="441214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Japan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84.74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25.63%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3,702.95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466068"/>
                  </a:ext>
                </a:extLst>
              </a:tr>
              <a:tr h="441214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Singapore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84.68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11-36%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2,752.32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212250"/>
                  </a:ext>
                </a:extLst>
              </a:tr>
              <a:tr h="441214">
                <a:tc>
                  <a:txBody>
                    <a:bodyPr/>
                    <a:lstStyle/>
                    <a:p>
                      <a:r>
                        <a:rPr lang="en-US" sz="1600" dirty="0"/>
                        <a:t>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Andorra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82.72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 or 4%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27.9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3,746.33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420338"/>
                  </a:ext>
                </a:extLst>
              </a:tr>
              <a:tr h="441214">
                <a:tc>
                  <a:txBody>
                    <a:bodyPr/>
                    <a:lstStyle/>
                    <a:p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Switzerland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82.50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2,</a:t>
                      </a:r>
                      <a:r>
                        <a:rPr lang="en-US" sz="1600" baseline="0" dirty="0"/>
                        <a:t> 3, or 8%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9,673.52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164344"/>
                  </a:ext>
                </a:extLst>
              </a:tr>
              <a:tr h="441214">
                <a:tc>
                  <a:txBody>
                    <a:bodyPr/>
                    <a:lstStyle/>
                    <a:p>
                      <a:r>
                        <a:rPr lang="en-US" sz="16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81.76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5,291.75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809551"/>
                  </a:ext>
                </a:extLst>
              </a:tr>
              <a:tr h="441214">
                <a:tc>
                  <a:txBody>
                    <a:bodyPr/>
                    <a:lstStyle/>
                    <a:p>
                      <a:r>
                        <a:rPr lang="en-US" sz="16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81.75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25-30%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2, 5, 7, 20%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4,958.99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50255"/>
                  </a:ext>
                </a:extLst>
              </a:tr>
              <a:tr h="441214">
                <a:tc>
                  <a:txBody>
                    <a:bodyPr/>
                    <a:lstStyle/>
                    <a:p>
                      <a:r>
                        <a:rPr lang="en-US" sz="16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80.57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41%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7, 19%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5,410.63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42590"/>
                  </a:ext>
                </a:extLst>
              </a:tr>
              <a:tr h="441214">
                <a:tc>
                  <a:txBody>
                    <a:bodyPr/>
                    <a:lstStyle/>
                    <a:p>
                      <a:r>
                        <a:rPr lang="en-US" sz="16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80.54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3,934.82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118253"/>
                  </a:ext>
                </a:extLst>
              </a:tr>
              <a:tr h="441214">
                <a:tc>
                  <a:txBody>
                    <a:bodyPr/>
                    <a:lstStyle/>
                    <a:p>
                      <a:r>
                        <a:rPr lang="en-US" sz="160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United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79.68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0-11%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9,402.52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493527"/>
                  </a:ext>
                </a:extLst>
              </a:tr>
              <a:tr h="441214">
                <a:tc>
                  <a:txBody>
                    <a:bodyPr/>
                    <a:lstStyle/>
                    <a:p>
                      <a:r>
                        <a:rPr lang="en-US" sz="1600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Afghanistan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 – 5%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56.57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4390"/>
                  </a:ext>
                </a:extLst>
              </a:tr>
              <a:tr h="441214">
                <a:tc>
                  <a:txBody>
                    <a:bodyPr/>
                    <a:lstStyle/>
                    <a:p>
                      <a:r>
                        <a:rPr lang="en-US" sz="1600" dirty="0"/>
                        <a:t>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Guinea-Bissau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37.28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571029"/>
                  </a:ext>
                </a:extLst>
              </a:tr>
              <a:tr h="441214">
                <a:tc>
                  <a:txBody>
                    <a:bodyPr/>
                    <a:lstStyle/>
                    <a:p>
                      <a:r>
                        <a:rPr lang="en-US" sz="1600" dirty="0"/>
                        <a:t>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49.81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37.10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73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942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in the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Gender</a:t>
            </a:r>
          </a:p>
          <a:p>
            <a:pPr lvl="0"/>
            <a:r>
              <a:rPr lang="en-US" dirty="0"/>
              <a:t>Racial/ethnicity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78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causes high LE?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4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causes low LE?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51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tourism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medical tourism so popular?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the global and US trends regarding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 (US/Georgia/Atlanta)</a:t>
            </a:r>
          </a:p>
          <a:p>
            <a:r>
              <a:rPr lang="en-US" dirty="0"/>
              <a:t>Global </a:t>
            </a:r>
          </a:p>
          <a:p>
            <a:pPr lvl="1"/>
            <a:r>
              <a:rPr lang="en-US" dirty="0"/>
              <a:t>GDP</a:t>
            </a:r>
          </a:p>
          <a:p>
            <a:pPr lvl="1"/>
            <a:r>
              <a:rPr lang="en-US" dirty="0"/>
              <a:t>Area</a:t>
            </a:r>
          </a:p>
          <a:p>
            <a:pPr lvl="1"/>
            <a:r>
              <a:rPr lang="en-US" dirty="0"/>
              <a:t>Population </a:t>
            </a:r>
          </a:p>
          <a:p>
            <a:pPr lvl="1"/>
            <a:r>
              <a:rPr lang="en-US" dirty="0"/>
              <a:t>Richest/Poorest</a:t>
            </a:r>
          </a:p>
        </p:txBody>
      </p:sp>
    </p:spTree>
    <p:extLst>
      <p:ext uri="{BB962C8B-B14F-4D97-AF65-F5344CB8AC3E}">
        <p14:creationId xmlns:p14="http://schemas.microsoft.com/office/powerpoint/2010/main" val="1870600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continued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</a:t>
            </a:r>
          </a:p>
          <a:p>
            <a:pPr lvl="1"/>
            <a:r>
              <a:rPr lang="en-US" dirty="0"/>
              <a:t>Richest/poorest = states</a:t>
            </a:r>
          </a:p>
          <a:p>
            <a:pPr lvl="1"/>
            <a:r>
              <a:rPr lang="en-US" dirty="0"/>
              <a:t>Richest/poorest = cities</a:t>
            </a:r>
          </a:p>
          <a:p>
            <a:pPr lvl="1"/>
            <a:r>
              <a:rPr lang="en-US" dirty="0"/>
              <a:t>Healthiest/unhealthiest = states </a:t>
            </a:r>
          </a:p>
          <a:p>
            <a:pPr lvl="6"/>
            <a:endParaRPr lang="en-US" dirty="0"/>
          </a:p>
          <a:p>
            <a:pPr lvl="6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96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the stroke belt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Stroke belt </a:t>
            </a:r>
          </a:p>
          <a:p>
            <a:pPr lvl="1"/>
            <a:r>
              <a:rPr lang="en-US" dirty="0"/>
              <a:t>Unusual high incidences of stroke and other CV diseases </a:t>
            </a:r>
          </a:p>
          <a:p>
            <a:pPr lvl="2"/>
            <a:r>
              <a:rPr lang="en-US" dirty="0"/>
              <a:t>Possible reasons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22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examples of countries fall under each category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Low-income = underdeveloped</a:t>
            </a:r>
          </a:p>
          <a:p>
            <a:r>
              <a:rPr lang="en-US" dirty="0"/>
              <a:t>Middle-income = developing </a:t>
            </a:r>
          </a:p>
          <a:p>
            <a:r>
              <a:rPr lang="en-US" dirty="0"/>
              <a:t>High-income = developed</a:t>
            </a:r>
          </a:p>
        </p:txBody>
      </p:sp>
    </p:spTree>
    <p:extLst>
      <p:ext uri="{BB962C8B-B14F-4D97-AF65-F5344CB8AC3E}">
        <p14:creationId xmlns:p14="http://schemas.microsoft.com/office/powerpoint/2010/main" val="143715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Micro/macro allocation of goods</a:t>
            </a:r>
          </a:p>
          <a:p>
            <a:pPr lvl="1"/>
            <a:r>
              <a:rPr lang="en-US" dirty="0"/>
              <a:t>Micro = individual spending</a:t>
            </a:r>
          </a:p>
          <a:p>
            <a:pPr lvl="1"/>
            <a:r>
              <a:rPr lang="en-US" dirty="0"/>
              <a:t>Macro = national spending </a:t>
            </a:r>
          </a:p>
          <a:p>
            <a:pPr lvl="1"/>
            <a:r>
              <a:rPr lang="en-US" dirty="0"/>
              <a:t>People/nations spend </a:t>
            </a:r>
          </a:p>
          <a:p>
            <a:r>
              <a:rPr lang="en-US" dirty="0"/>
              <a:t>Luxury goods = See PowerPoint</a:t>
            </a:r>
          </a:p>
        </p:txBody>
      </p:sp>
    </p:spTree>
    <p:extLst>
      <p:ext uri="{BB962C8B-B14F-4D97-AF65-F5344CB8AC3E}">
        <p14:creationId xmlns:p14="http://schemas.microsoft.com/office/powerpoint/2010/main" val="189162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Differentiate between causality and correlation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Correlation = relationship between two = one is more likely to result in the other, but doesn’t mean it causes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5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common types of international trade in health care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PowerPoint</a:t>
            </a:r>
          </a:p>
          <a:p>
            <a:r>
              <a:rPr lang="en-US" dirty="0"/>
              <a:t>Medical tourism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81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582</Words>
  <Application>Microsoft Office PowerPoint</Application>
  <PresentationFormat>Widescreen</PresentationFormat>
  <Paragraphs>230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Module 3</vt:lpstr>
      <vt:lpstr>Correctly understand how to read numbers</vt:lpstr>
      <vt:lpstr>Understand the global and US trends regarding </vt:lpstr>
      <vt:lpstr>Trends continued </vt:lpstr>
      <vt:lpstr>Understand the stroke belt </vt:lpstr>
      <vt:lpstr>Identify examples of countries fall under each category </vt:lpstr>
      <vt:lpstr>Understand terminology</vt:lpstr>
      <vt:lpstr>Differentiate between causality and correlation</vt:lpstr>
      <vt:lpstr>Understand common types of international trade in health care </vt:lpstr>
      <vt:lpstr>The state of health in the world</vt:lpstr>
      <vt:lpstr>Global health issues </vt:lpstr>
      <vt:lpstr>Epidemiological transition </vt:lpstr>
      <vt:lpstr>Diseases of poverty </vt:lpstr>
      <vt:lpstr>Diseases of the affluence</vt:lpstr>
      <vt:lpstr>Addition of new diseases in less-wealthy</vt:lpstr>
      <vt:lpstr>Models of financing </vt:lpstr>
      <vt:lpstr>Models of financing and organization of health systems</vt:lpstr>
      <vt:lpstr>Financing health services</vt:lpstr>
      <vt:lpstr>High-income countries characteristics </vt:lpstr>
      <vt:lpstr>Middle-income country characteristics</vt:lpstr>
      <vt:lpstr>Low-income country characteristics </vt:lpstr>
      <vt:lpstr>PowerPoint Presentation</vt:lpstr>
      <vt:lpstr>LE in the US</vt:lpstr>
      <vt:lpstr>What causes high LE? </vt:lpstr>
      <vt:lpstr>What causes low LE? </vt:lpstr>
      <vt:lpstr>Medical tourism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3</dc:title>
  <dc:creator>Jocelyn L Steward</dc:creator>
  <cp:lastModifiedBy>Jocelyn Steward</cp:lastModifiedBy>
  <cp:revision>6</cp:revision>
  <dcterms:created xsi:type="dcterms:W3CDTF">2016-06-15T19:42:53Z</dcterms:created>
  <dcterms:modified xsi:type="dcterms:W3CDTF">2016-09-18T23:50:14Z</dcterms:modified>
</cp:coreProperties>
</file>